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20"/>
  </p:notesMasterIdLst>
  <p:sldIdLst>
    <p:sldId id="257" r:id="rId2"/>
    <p:sldId id="278" r:id="rId3"/>
    <p:sldId id="280" r:id="rId4"/>
    <p:sldId id="261" r:id="rId5"/>
    <p:sldId id="281" r:id="rId6"/>
    <p:sldId id="259" r:id="rId7"/>
    <p:sldId id="276" r:id="rId8"/>
    <p:sldId id="270" r:id="rId9"/>
    <p:sldId id="271" r:id="rId10"/>
    <p:sldId id="264" r:id="rId11"/>
    <p:sldId id="272" r:id="rId12"/>
    <p:sldId id="265" r:id="rId13"/>
    <p:sldId id="283" r:id="rId14"/>
    <p:sldId id="266" r:id="rId15"/>
    <p:sldId id="282" r:id="rId16"/>
    <p:sldId id="268" r:id="rId17"/>
    <p:sldId id="269" r:id="rId18"/>
    <p:sldId id="273" r:id="rId19"/>
  </p:sldIdLst>
  <p:sldSz cx="12192000" cy="6858000"/>
  <p:notesSz cx="6858000" cy="9144000"/>
  <p:embeddedFontLst>
    <p:embeddedFont>
      <p:font typeface="Open Sans Extrabold" panose="020B0604020202020204" charset="0"/>
      <p:bold r:id="rId21"/>
      <p:boldItalic r:id="rId22"/>
    </p:embeddedFont>
    <p:embeddedFont>
      <p:font typeface="Open Sans Light" panose="020B0604020202020204" charset="0"/>
      <p:regular r:id="rId23"/>
      <p:italic r:id="rId24"/>
    </p:embeddedFont>
    <p:embeddedFont>
      <p:font typeface="Calibri" panose="020F0502020204030204" pitchFamily="34" charset="0"/>
      <p:regular r:id="rId25"/>
      <p:bold r:id="rId26"/>
      <p:italic r:id="rId27"/>
      <p:boldItalic r:id="rId28"/>
    </p:embeddedFont>
    <p:embeddedFont>
      <p:font typeface="Gill Sans MT" panose="020B0502020104020203" pitchFamily="34" charset="0"/>
      <p:regular r:id="rId29"/>
      <p:bold r:id="rId30"/>
      <p:italic r:id="rId31"/>
      <p:boldItalic r:id="rId32"/>
    </p:embeddedFont>
    <p:embeddedFont>
      <p:font typeface="Lato" panose="020B0604020202020204" charset="0"/>
      <p:regular r:id="rId33"/>
      <p:bold r:id="rId34"/>
      <p:italic r:id="rId35"/>
      <p:boldItalic r:id="rId36"/>
    </p:embeddedFont>
    <p:embeddedFont>
      <p:font typeface="Calibri Light" panose="020F0302020204030204" pitchFamily="34" charset="0"/>
      <p:regular r:id="rId37"/>
      <p:italic r:id="rId38"/>
    </p:embeddedFont>
    <p:embeddedFont>
      <p:font typeface="League Spartan" panose="020B0604020202020204" charset="0"/>
      <p:bold r:id="rId39"/>
    </p:embeddedFont>
    <p:embeddedFont>
      <p:font typeface="Lucida Console" panose="020B0609040504020204" pitchFamily="49" charset="0"/>
      <p:regular r:id="rId4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48E51E6-16BC-4460-8FEC-8A9E6CDB5E1A}">
          <p14:sldIdLst>
            <p14:sldId id="257"/>
            <p14:sldId id="278"/>
            <p14:sldId id="280"/>
            <p14:sldId id="261"/>
            <p14:sldId id="281"/>
            <p14:sldId id="259"/>
            <p14:sldId id="276"/>
            <p14:sldId id="270"/>
          </p14:sldIdLst>
        </p14:section>
        <p14:section name="Pupil facing slides" id="{6426DDC9-3476-4499-A402-C5047D3C9974}">
          <p14:sldIdLst>
            <p14:sldId id="271"/>
            <p14:sldId id="264"/>
            <p14:sldId id="272"/>
            <p14:sldId id="265"/>
            <p14:sldId id="283"/>
            <p14:sldId id="266"/>
            <p14:sldId id="282"/>
            <p14:sldId id="268"/>
            <p14:sldId id="269"/>
            <p14:sldId id="273"/>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2" clrIdx="0">
    <p:extLst/>
  </p:cmAuthor>
  <p:cmAuthor id="2" name="Karen" initials="KS" lastIdx="7" clrIdx="1"/>
  <p:cmAuthor id="3" name="Jenny Barksfield" initials="JB" lastIdx="8" clrIdx="2">
    <p:extLst>
      <p:ext uri="{19B8F6BF-5375-455C-9EA6-DF929625EA0E}">
        <p15:presenceInfo xmlns:p15="http://schemas.microsoft.com/office/powerpoint/2012/main" userId="S-1-5-21-1285066173-1815393381-3561576999-2204" providerId="AD"/>
      </p:ext>
    </p:extLst>
  </p:cmAuthor>
  <p:cmAuthor id="4" name="Jenny Fox" initials="JF" lastIdx="11" clrIdx="3">
    <p:extLst>
      <p:ext uri="{19B8F6BF-5375-455C-9EA6-DF929625EA0E}">
        <p15:presenceInfo xmlns:p15="http://schemas.microsoft.com/office/powerpoint/2012/main" userId="S-1-5-21-1285066173-1815393381-3561576999-2620" providerId="AD"/>
      </p:ext>
    </p:extLst>
  </p:cmAuthor>
  <p:cmAuthor id="5" name="Elizabeth Laming" initials="EL" lastIdx="1" clrIdx="4">
    <p:extLst>
      <p:ext uri="{19B8F6BF-5375-455C-9EA6-DF929625EA0E}">
        <p15:presenceInfo xmlns:p15="http://schemas.microsoft.com/office/powerpoint/2012/main" userId="S-1-5-21-1285066173-1815393381-3561576999-264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747679"/>
    <a:srgbClr val="E8260C"/>
    <a:srgbClr val="CC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9122" autoAdjust="0"/>
  </p:normalViewPr>
  <p:slideViewPr>
    <p:cSldViewPr snapToGrid="0">
      <p:cViewPr varScale="1">
        <p:scale>
          <a:sx n="69" d="100"/>
          <a:sy n="69" d="100"/>
        </p:scale>
        <p:origin x="1234" y="72"/>
      </p:cViewPr>
      <p:guideLst>
        <p:guide orient="horz" pos="2160"/>
        <p:guide pos="3840"/>
      </p:guideLst>
    </p:cSldViewPr>
  </p:slideViewPr>
  <p:notesTextViewPr>
    <p:cViewPr>
      <p:scale>
        <a:sx n="1" d="1"/>
        <a:sy n="1" d="1"/>
      </p:scale>
      <p:origin x="0" y="-269"/>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9" Type="http://schemas.openxmlformats.org/officeDocument/2006/relationships/font" Target="fonts/font19.fntdata"/><Relationship Id="rId21" Type="http://schemas.openxmlformats.org/officeDocument/2006/relationships/font" Target="fonts/font1.fntdata"/><Relationship Id="rId34" Type="http://schemas.openxmlformats.org/officeDocument/2006/relationships/font" Target="fonts/font14.fntdata"/><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font" Target="fonts/font17.fntdata"/><Relationship Id="rId40" Type="http://schemas.openxmlformats.org/officeDocument/2006/relationships/font" Target="fonts/font20.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1.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font" Target="fonts/font18.fntdata"/><Relationship Id="rId20" Type="http://schemas.openxmlformats.org/officeDocument/2006/relationships/notesMaster" Target="notesMasters/notesMaster1.xml"/><Relationship Id="rId41"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02/11/2020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www.childline.org.uk/info-advice/bullying-abuse-safety/crime-law/forced-marriage/"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38717084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a:p>
        </p:txBody>
      </p:sp>
    </p:spTree>
    <p:extLst>
      <p:ext uri="{BB962C8B-B14F-4D97-AF65-F5344CB8AC3E}">
        <p14:creationId xmlns:p14="http://schemas.microsoft.com/office/powerpoint/2010/main" val="3451612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a:p>
        </p:txBody>
      </p:sp>
    </p:spTree>
    <p:extLst>
      <p:ext uri="{BB962C8B-B14F-4D97-AF65-F5344CB8AC3E}">
        <p14:creationId xmlns:p14="http://schemas.microsoft.com/office/powerpoint/2010/main" val="41545305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a:p>
        </p:txBody>
      </p:sp>
    </p:spTree>
    <p:extLst>
      <p:ext uri="{BB962C8B-B14F-4D97-AF65-F5344CB8AC3E}">
        <p14:creationId xmlns:p14="http://schemas.microsoft.com/office/powerpoint/2010/main" val="4290619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1519674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a:t>
            </a:r>
          </a:p>
          <a:p>
            <a:r>
              <a:rPr lang="en-US" sz="1200" b="0" i="1" u="none" strike="noStrike" kern="1200" baseline="0" dirty="0" smtClean="0">
                <a:solidFill>
                  <a:schemeClr val="tx1"/>
                </a:solidFill>
                <a:latin typeface="+mn-lt"/>
                <a:ea typeface="+mn-ea"/>
                <a:cs typeface="+mn-cs"/>
              </a:rPr>
              <a:t>- Everyone has the right to be heard and respected.</a:t>
            </a:r>
            <a:endParaRPr lang="en-GB" sz="1200" b="0" i="1" u="none" strike="noStrike" kern="1200" baseline="0" dirty="0" smtClean="0">
              <a:solidFill>
                <a:schemeClr val="tx1"/>
              </a:solidFill>
              <a:latin typeface="+mn-lt"/>
              <a:ea typeface="+mn-ea"/>
              <a:cs typeface="+mn-cs"/>
            </a:endParaRPr>
          </a:p>
          <a:p>
            <a:r>
              <a:rPr lang="en-US" sz="1200" b="0" i="1" u="none" strike="noStrike" kern="1200" baseline="0" dirty="0" smtClean="0">
                <a:solidFill>
                  <a:schemeClr val="tx1"/>
                </a:solidFill>
                <a:latin typeface="+mn-lt"/>
                <a:ea typeface="+mn-ea"/>
                <a:cs typeface="+mn-cs"/>
              </a:rPr>
              <a:t>• We will use the correct terms, and if we don’t know them, we’ll ask the teacher.</a:t>
            </a:r>
          </a:p>
          <a:p>
            <a:r>
              <a:rPr lang="en-US" sz="1200" b="0" i="1" u="none" strike="noStrike" kern="1200" baseline="0" dirty="0" smtClean="0">
                <a:solidFill>
                  <a:schemeClr val="tx1"/>
                </a:solidFill>
                <a:latin typeface="+mn-lt"/>
                <a:ea typeface="+mn-ea"/>
                <a:cs typeface="+mn-cs"/>
              </a:rPr>
              <a:t>• We will comment on what was said, not the person who said it.</a:t>
            </a:r>
          </a:p>
          <a:p>
            <a:r>
              <a:rPr lang="en-US" sz="1200" b="0" i="1" u="none" strike="noStrike" kern="1200" baseline="0" dirty="0" smtClean="0">
                <a:solidFill>
                  <a:schemeClr val="tx1"/>
                </a:solidFill>
                <a:latin typeface="+mn-lt"/>
                <a:ea typeface="+mn-ea"/>
                <a:cs typeface="+mn-cs"/>
              </a:rPr>
              <a:t>• We won’t share our own, or anyone else’s, personal experiences.</a:t>
            </a:r>
          </a:p>
          <a:p>
            <a:r>
              <a:rPr lang="en-US" sz="1200" b="0" i="1" u="none" strike="noStrike" kern="1200" baseline="0" dirty="0" smtClean="0">
                <a:solidFill>
                  <a:schemeClr val="tx1"/>
                </a:solidFill>
                <a:latin typeface="+mn-lt"/>
                <a:ea typeface="+mn-ea"/>
                <a:cs typeface="+mn-cs"/>
              </a:rPr>
              <a:t>• We won’t put anyone on the spot and we have a right to pass</a:t>
            </a:r>
            <a:r>
              <a:rPr lang="en-US" sz="1200" b="0" i="1" u="none" strike="noStrike" kern="1200" baseline="0" dirty="0" smtClean="0">
                <a:solidFill>
                  <a:schemeClr val="tx1"/>
                </a:solidFill>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err="1" smtClean="0"/>
              <a:t>Egs</a:t>
            </a:r>
            <a:r>
              <a:rPr lang="en-GB" dirty="0" smtClean="0"/>
              <a:t>. </a:t>
            </a:r>
            <a:r>
              <a:rPr lang="en-GB" smtClean="0"/>
              <a:t>Of ground rules:</a:t>
            </a:r>
            <a:r>
              <a:rPr lang="en-GB" baseline="0" smtClean="0"/>
              <a:t> everyone has the right to be heard and respected, we will use language that won’t offend or upset other people, we will comment on what was said, not the person who said it; we won’t share our own, or our friends’ personal experiences; we won’t put anyone on the spot and we have the right to pass; we won’t judge or make assumptions about anyone.</a:t>
            </a:r>
            <a:endParaRPr lang="en-GB" smtClean="0"/>
          </a:p>
          <a:p>
            <a:endParaRPr lang="en-US" sz="1200" b="0" i="1" u="none" strike="noStrike"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a:p>
        </p:txBody>
      </p:sp>
    </p:spTree>
    <p:extLst>
      <p:ext uri="{BB962C8B-B14F-4D97-AF65-F5344CB8AC3E}">
        <p14:creationId xmlns:p14="http://schemas.microsoft.com/office/powerpoint/2010/main" val="31798795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endParaRPr lang="en-GB" b="1" dirty="0"/>
          </a:p>
          <a:p>
            <a:r>
              <a:rPr lang="en-GB" dirty="0">
                <a:effectLst/>
              </a:rPr>
              <a:t>Introduce the learning objective and outcomes and explain that today’s lesson will explore different types of long-term commitments and the differences between forced and arranged marriages.</a:t>
            </a:r>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a:p>
        </p:txBody>
      </p:sp>
    </p:spTree>
    <p:extLst>
      <p:ext uri="{BB962C8B-B14F-4D97-AF65-F5344CB8AC3E}">
        <p14:creationId xmlns:p14="http://schemas.microsoft.com/office/powerpoint/2010/main" val="30371514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a:t>Teacher Notes - </a:t>
            </a:r>
            <a:r>
              <a:rPr lang="en-US" b="1" dirty="0"/>
              <a:t>Baseline assessment (10 </a:t>
            </a:r>
            <a:r>
              <a:rPr lang="en-US" b="1" dirty="0" err="1"/>
              <a:t>mins</a:t>
            </a:r>
            <a:r>
              <a:rPr lang="en-US" b="1"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Lato" panose="020B0604020202020204" charset="0"/>
                <a:ea typeface="Lato" panose="020B0604020202020204" charset="0"/>
                <a:cs typeface="Lato" panose="020B0604020202020204" charset="0"/>
              </a:rPr>
              <a:t>Ask students to independently complete a ‘draw and write’, using the prompts, to show somebody getting married. </a:t>
            </a:r>
          </a:p>
          <a:p>
            <a:r>
              <a:rPr lang="en-GB" sz="1200" kern="1200" dirty="0">
                <a:solidFill>
                  <a:schemeClr val="tx1"/>
                </a:solidFill>
                <a:effectLst/>
                <a:latin typeface="+mn-lt"/>
                <a:ea typeface="+mn-ea"/>
                <a:cs typeface="+mn-cs"/>
              </a:rPr>
              <a:t>Ensure that the language you use is neutral and non-biased, and do not give any further hints or tips, even if students ask questions. They should not share their ideas during the activity. This will give you the opportunity to see what students’ own beliefs and ideas are before the lesson begins. </a:t>
            </a:r>
            <a:endParaRPr lang="en-GB" dirty="0">
              <a:effectLst/>
            </a:endParaRPr>
          </a:p>
          <a:p>
            <a:r>
              <a:rPr lang="en-GB" sz="1200" kern="1200" dirty="0">
                <a:solidFill>
                  <a:schemeClr val="tx1"/>
                </a:solidFill>
                <a:effectLst/>
                <a:latin typeface="+mn-lt"/>
                <a:ea typeface="+mn-ea"/>
                <a:cs typeface="+mn-cs"/>
              </a:rPr>
              <a:t> </a:t>
            </a:r>
            <a:endParaRPr lang="en-GB" dirty="0">
              <a:effectLst/>
            </a:endParaRPr>
          </a:p>
          <a:p>
            <a:r>
              <a:rPr lang="en-GB" sz="1200" kern="1200" dirty="0">
                <a:solidFill>
                  <a:schemeClr val="tx1"/>
                </a:solidFill>
                <a:effectLst/>
                <a:latin typeface="+mn-lt"/>
                <a:ea typeface="+mn-ea"/>
                <a:cs typeface="+mn-cs"/>
              </a:rPr>
              <a:t>Afterwards, they should share what they have drawn in pairs/groups and with you. Draw out any common ideas, misconceptions or stereotypes that students have about marriage (e.g. genders and ages of the couples, where the marriage is taking place, who is performing the ceremony etc.). Once completed, ask students to put their work aside, to be revisited at the end of the lesson.</a:t>
            </a:r>
            <a:r>
              <a:rPr lang="en-GB" sz="1200" dirty="0">
                <a:effectLst/>
              </a:rPr>
              <a:t>  </a:t>
            </a:r>
            <a:endParaRPr lang="en-GB" dirty="0">
              <a:effectLst/>
            </a:endParaRPr>
          </a:p>
          <a:p>
            <a:r>
              <a:rPr lang="en-GB" dirty="0">
                <a:effectLst/>
              </a:rPr>
              <a:t> </a:t>
            </a:r>
          </a:p>
          <a:p>
            <a:r>
              <a:rPr lang="en-GB" sz="1200" kern="1200" dirty="0">
                <a:solidFill>
                  <a:schemeClr val="tx1"/>
                </a:solidFill>
                <a:effectLst/>
                <a:latin typeface="+mn-lt"/>
                <a:ea typeface="+mn-ea"/>
                <a:cs typeface="+mn-cs"/>
              </a:rPr>
              <a:t>Then, introduce the key terms – marriage, civil partnership (and why introduced/needed), cohabiting, ceremony, void/illegal, legal. Definitions can be found in teacher guidance document. Ensure students understand the difference between the different types of long-term commitments (see teacher guidance)</a:t>
            </a:r>
            <a:endParaRPr lang="en-US" dirty="0"/>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a:p>
        </p:txBody>
      </p:sp>
    </p:spTree>
    <p:extLst>
      <p:ext uri="{BB962C8B-B14F-4D97-AF65-F5344CB8AC3E}">
        <p14:creationId xmlns:p14="http://schemas.microsoft.com/office/powerpoint/2010/main" val="25398634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True or false? (10 mins)</a:t>
            </a:r>
            <a:endParaRPr lang="en-GB" b="1" dirty="0"/>
          </a:p>
          <a:p>
            <a:r>
              <a:rPr lang="en-GB" dirty="0"/>
              <a:t>Ask students to complete the true or false quiz (Resource 1: </a:t>
            </a:r>
            <a:r>
              <a:rPr lang="en-GB" i="1" dirty="0"/>
              <a:t>True or False?</a:t>
            </a:r>
            <a:r>
              <a:rPr lang="en-GB" dirty="0"/>
              <a:t>) about the process of getting married. You could use a hands up/hands down or thumbs up/thumbs down approach to class feedback. After each statement, reveal the answer and share the supporting information, using Resource 1a: </a:t>
            </a:r>
            <a:r>
              <a:rPr lang="en-GB" i="1" dirty="0"/>
              <a:t>True or False? Teacher answers and </a:t>
            </a:r>
            <a:r>
              <a:rPr lang="en-GB" i="1"/>
              <a:t>notes</a:t>
            </a:r>
            <a:r>
              <a:rPr lang="en-GB" smtClean="0"/>
              <a:t>.</a:t>
            </a:r>
            <a:endParaRPr lang="en-US" sz="1600" b="1" dirty="0">
              <a:latin typeface="Lato" panose="020B0604020202020204" charset="0"/>
              <a:ea typeface="Lato" panose="020B0604020202020204" charset="0"/>
              <a:cs typeface="Lato" panose="020B0604020202020204" charset="0"/>
            </a:endParaRPr>
          </a:p>
          <a:p>
            <a:endParaRPr lang="en-US" dirty="0"/>
          </a:p>
          <a:p>
            <a:r>
              <a:rPr lang="en-US" b="1" dirty="0"/>
              <a:t>Challenge:</a:t>
            </a:r>
            <a:r>
              <a:rPr lang="en-US" b="1" baseline="0" dirty="0"/>
              <a:t> </a:t>
            </a:r>
            <a:r>
              <a:rPr lang="en-GB" sz="1200" kern="1200" dirty="0">
                <a:solidFill>
                  <a:schemeClr val="tx1"/>
                </a:solidFill>
                <a:effectLst/>
                <a:latin typeface="+mn-lt"/>
                <a:ea typeface="+mn-ea"/>
                <a:cs typeface="+mn-cs"/>
              </a:rPr>
              <a:t>If a student has put ‘false’ for any statements, ask them to write what they think the true answer is</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a:p>
        </p:txBody>
      </p:sp>
    </p:spTree>
    <p:extLst>
      <p:ext uri="{BB962C8B-B14F-4D97-AF65-F5344CB8AC3E}">
        <p14:creationId xmlns:p14="http://schemas.microsoft.com/office/powerpoint/2010/main" val="3040889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Scenario cards (10 mins)</a:t>
            </a:r>
            <a:endParaRPr lang="en-GB" b="1" dirty="0"/>
          </a:p>
          <a:p>
            <a:r>
              <a:rPr lang="en-GB" sz="1200" kern="1200" dirty="0">
                <a:solidFill>
                  <a:schemeClr val="tx1"/>
                </a:solidFill>
                <a:effectLst/>
                <a:latin typeface="+mn-lt"/>
                <a:ea typeface="+mn-ea"/>
                <a:cs typeface="+mn-cs"/>
              </a:rPr>
              <a:t>In groups, ask students to read the scenario cards and decide whether each shows a legal marriage or an illegal/void marriage. Ask students to feedback, explaining why they have selected their answer. Reveal the correct answers and supporting information.</a:t>
            </a:r>
          </a:p>
          <a:p>
            <a:endParaRPr lang="en-US" dirty="0"/>
          </a:p>
          <a:p>
            <a:r>
              <a:rPr lang="en-US" b="1" dirty="0"/>
              <a:t>Challenge:</a:t>
            </a:r>
            <a:r>
              <a:rPr lang="en-US" b="1" baseline="0" dirty="0"/>
              <a:t> </a:t>
            </a:r>
            <a:r>
              <a:rPr lang="en-GB" sz="1200" kern="1200" dirty="0">
                <a:solidFill>
                  <a:schemeClr val="tx1"/>
                </a:solidFill>
                <a:effectLst/>
                <a:latin typeface="+mn-lt"/>
                <a:ea typeface="+mn-ea"/>
                <a:cs typeface="+mn-cs"/>
              </a:rPr>
              <a:t>For scenarios they think are illegal, ask students to discuss which part of the scenario is illegal and if anything could be done to make it legal</a:t>
            </a:r>
            <a:endParaRPr lang="en-US" b="1" baseline="0" dirty="0"/>
          </a:p>
          <a:p>
            <a:endParaRPr lang="en-US" b="1" baseline="0" dirty="0"/>
          </a:p>
          <a:p>
            <a:r>
              <a:rPr lang="en-US" b="1" baseline="0" dirty="0"/>
              <a:t>Support: </a:t>
            </a:r>
            <a:r>
              <a:rPr lang="en-GB" sz="1200" kern="1200" dirty="0">
                <a:solidFill>
                  <a:schemeClr val="tx1"/>
                </a:solidFill>
                <a:effectLst/>
                <a:latin typeface="+mn-lt"/>
                <a:ea typeface="+mn-ea"/>
                <a:cs typeface="+mn-cs"/>
              </a:rPr>
              <a:t> Provide students with Resource 2b: </a:t>
            </a:r>
            <a:r>
              <a:rPr lang="en-GB" sz="1200" i="1" kern="1200" dirty="0">
                <a:solidFill>
                  <a:schemeClr val="tx1"/>
                </a:solidFill>
                <a:effectLst/>
                <a:latin typeface="+mn-lt"/>
                <a:ea typeface="+mn-ea"/>
                <a:cs typeface="+mn-cs"/>
              </a:rPr>
              <a:t>Checklist (Support); </a:t>
            </a:r>
            <a:r>
              <a:rPr lang="en-GB" sz="1200" kern="1200" dirty="0">
                <a:solidFill>
                  <a:schemeClr val="tx1"/>
                </a:solidFill>
                <a:effectLst/>
                <a:latin typeface="+mn-lt"/>
                <a:ea typeface="+mn-ea"/>
                <a:cs typeface="+mn-cs"/>
              </a:rPr>
              <a:t>a checklist against which they can assess each scenario.</a:t>
            </a:r>
            <a:endParaRPr lang="en-US" b="0" dirty="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14</a:t>
            </a:fld>
            <a:endParaRPr lang="en-GB"/>
          </a:p>
        </p:txBody>
      </p:sp>
    </p:spTree>
    <p:extLst>
      <p:ext uri="{BB962C8B-B14F-4D97-AF65-F5344CB8AC3E}">
        <p14:creationId xmlns:p14="http://schemas.microsoft.com/office/powerpoint/2010/main" val="20582098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Forced or arranged (15 mins)</a:t>
            </a:r>
            <a:endParaRPr lang="en-GB" b="1" dirty="0"/>
          </a:p>
          <a:p>
            <a:r>
              <a:rPr lang="en-GB" sz="1200" kern="1200" dirty="0">
                <a:solidFill>
                  <a:schemeClr val="tx1"/>
                </a:solidFill>
                <a:effectLst/>
                <a:latin typeface="+mn-lt"/>
                <a:ea typeface="+mn-ea"/>
                <a:cs typeface="+mn-cs"/>
              </a:rPr>
              <a:t>In their books, students draw a table, with ‘forced marriage’ on one side and ‘arranged marriage’ on the other. In pairs, students write down what they think the attributes are of each type of marriage. Go through their answers as a class using Resource 3a: </a:t>
            </a:r>
            <a:r>
              <a:rPr lang="en-GB" sz="1200" i="1" kern="1200" dirty="0">
                <a:solidFill>
                  <a:schemeClr val="tx1"/>
                </a:solidFill>
                <a:effectLst/>
                <a:latin typeface="+mn-lt"/>
                <a:ea typeface="+mn-ea"/>
                <a:cs typeface="+mn-cs"/>
              </a:rPr>
              <a:t>Forced or arranged? Answers</a:t>
            </a:r>
            <a:r>
              <a:rPr lang="en-GB" sz="1200" kern="1200" dirty="0">
                <a:solidFill>
                  <a:schemeClr val="tx1"/>
                </a:solidFill>
                <a:effectLst/>
                <a:latin typeface="+mn-lt"/>
                <a:ea typeface="+mn-ea"/>
                <a:cs typeface="+mn-cs"/>
              </a:rPr>
              <a:t> to help you and provide supporting information and signposting. </a:t>
            </a:r>
            <a:endParaRPr lang="en-GB"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Then, </a:t>
            </a:r>
            <a:r>
              <a:rPr lang="en-GB" sz="1200" kern="1200" dirty="0">
                <a:solidFill>
                  <a:schemeClr val="tx1"/>
                </a:solidFill>
                <a:effectLst/>
                <a:latin typeface="+mn-lt"/>
                <a:ea typeface="+mn-ea"/>
                <a:cs typeface="+mn-cs"/>
              </a:rPr>
              <a:t>ask students to re-read the forced marriage scenario with Jas (scenario 4 in Resource 2: </a:t>
            </a:r>
            <a:r>
              <a:rPr lang="en-GB" sz="1200" i="1" kern="1200" dirty="0">
                <a:solidFill>
                  <a:schemeClr val="tx1"/>
                </a:solidFill>
                <a:effectLst/>
                <a:latin typeface="+mn-lt"/>
                <a:ea typeface="+mn-ea"/>
                <a:cs typeface="+mn-cs"/>
              </a:rPr>
              <a:t>Scenario cards</a:t>
            </a:r>
            <a:r>
              <a:rPr lang="en-GB" sz="1200" kern="1200" dirty="0">
                <a:solidFill>
                  <a:schemeClr val="tx1"/>
                </a:solidFill>
                <a:effectLst/>
                <a:latin typeface="+mn-lt"/>
                <a:ea typeface="+mn-ea"/>
                <a:cs typeface="+mn-cs"/>
              </a:rPr>
              <a:t>) and discuss and/or write a response, giving advice about what Jas and her brother could do. Then ask students to consider what they might do if Jas or her brother felt unable to follow their advice. Feedback advice and discuss ideas as a class.</a:t>
            </a:r>
            <a:endParaRPr lang="en-GB" dirty="0">
              <a:effectLst/>
            </a:endParaRPr>
          </a:p>
          <a:p>
            <a:endParaRPr lang="en-US" dirty="0"/>
          </a:p>
          <a:p>
            <a:r>
              <a:rPr lang="en-US" b="1" baseline="0" dirty="0"/>
              <a:t>Support:  </a:t>
            </a:r>
            <a:r>
              <a:rPr lang="en-GB" sz="1200" kern="1200" dirty="0">
                <a:solidFill>
                  <a:schemeClr val="tx1"/>
                </a:solidFill>
                <a:effectLst/>
                <a:latin typeface="+mn-lt"/>
                <a:ea typeface="+mn-ea"/>
                <a:cs typeface="+mn-cs"/>
              </a:rPr>
              <a:t>Provide students with statements to sort, using Resource 3: </a:t>
            </a:r>
            <a:r>
              <a:rPr lang="en-GB" sz="1200" i="1" kern="1200" dirty="0">
                <a:solidFill>
                  <a:schemeClr val="tx1"/>
                </a:solidFill>
                <a:effectLst/>
                <a:latin typeface="+mn-lt"/>
                <a:ea typeface="+mn-ea"/>
                <a:cs typeface="+mn-cs"/>
              </a:rPr>
              <a:t>Forced or arranged? (Support – card sort)</a:t>
            </a:r>
            <a:endParaRPr lang="en-US" b="0" dirty="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15</a:t>
            </a:fld>
            <a:endParaRPr lang="en-GB"/>
          </a:p>
        </p:txBody>
      </p:sp>
    </p:spTree>
    <p:extLst>
      <p:ext uri="{BB962C8B-B14F-4D97-AF65-F5344CB8AC3E}">
        <p14:creationId xmlns:p14="http://schemas.microsoft.com/office/powerpoint/2010/main" val="23916749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End-point assessment (10 </a:t>
            </a:r>
            <a:r>
              <a:rPr lang="en-GB" b="1" baseline="0" dirty="0" err="1"/>
              <a:t>mins</a:t>
            </a:r>
            <a:r>
              <a:rPr lang="en-GB" b="1" baseline="0" dirty="0"/>
              <a:t>)</a:t>
            </a:r>
          </a:p>
          <a:p>
            <a:r>
              <a:rPr lang="en-GB" sz="1200" kern="1200" dirty="0">
                <a:solidFill>
                  <a:schemeClr val="tx1"/>
                </a:solidFill>
                <a:effectLst/>
                <a:latin typeface="+mn-lt"/>
                <a:ea typeface="+mn-ea"/>
                <a:cs typeface="+mn-cs"/>
              </a:rPr>
              <a:t>Return to the draw and write from the start of the lesson. In another colour, ask students to use the original prompts and add their key learning or edit their initial ideas, using a different coloured pen.</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Then, based on today’s learning and in preparation for the next lesson, ask students to come up with a list of 5 characteristics of a healthy, stable relationship. Feedback as a class.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16</a:t>
            </a:fld>
            <a:endParaRPr lang="en-GB"/>
          </a:p>
        </p:txBody>
      </p:sp>
    </p:spTree>
    <p:extLst>
      <p:ext uri="{BB962C8B-B14F-4D97-AF65-F5344CB8AC3E}">
        <p14:creationId xmlns:p14="http://schemas.microsoft.com/office/powerpoint/2010/main" val="18198388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Signposting support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Remind pupils who they can talk to if they are worried.  </a:t>
            </a:r>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17</a:t>
            </a:fld>
            <a:endParaRPr lang="en-GB"/>
          </a:p>
        </p:txBody>
      </p:sp>
    </p:spTree>
    <p:extLst>
      <p:ext uri="{BB962C8B-B14F-4D97-AF65-F5344CB8AC3E}">
        <p14:creationId xmlns:p14="http://schemas.microsoft.com/office/powerpoint/2010/main" val="2234486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Extension activities</a:t>
            </a:r>
            <a:endParaRPr kumimoji="0" lang="en-GB" sz="1200" b="0" i="1" u="none" strike="noStrike" kern="1200" cap="none" spc="0" normalizeH="0" baseline="0" noProof="0" dirty="0">
              <a:ln>
                <a:noFill/>
              </a:ln>
              <a:solidFill>
                <a:prstClr val="black"/>
              </a:solidFill>
              <a:effectLst/>
              <a:uLnTx/>
              <a:uFillTx/>
              <a:latin typeface="+mn-lt"/>
              <a:ea typeface="+mn-ea"/>
              <a:cs typeface="+mn-cs"/>
            </a:endParaRPr>
          </a:p>
          <a:p>
            <a:pPr>
              <a:lnSpc>
                <a:spcPct val="115000"/>
              </a:lnSpc>
            </a:pPr>
            <a:r>
              <a:rPr lang="en-GB" sz="1200" dirty="0"/>
              <a:t>Ask students to imagine they are creating an awareness campaign for younger students at school about the support available for those concerned about forced marriage. They should outline what forced marriage is and offer advice about where to and how to seek additional support, e.g. Childline, Freedom Charity, the FMU. They may wish to use the information on the Childline website as a starting point: </a:t>
            </a:r>
            <a:r>
              <a:rPr lang="en-GB" sz="1200" u="sng" dirty="0">
                <a:hlinkClick r:id="rId3"/>
              </a:rPr>
              <a:t>https://www.childline.org.uk/info-advice/bullying-abuse-safety/crime-law/forced-marriage/</a:t>
            </a:r>
            <a:r>
              <a:rPr lang="en-GB" sz="1200" u="sng" dirty="0"/>
              <a:t>.</a:t>
            </a:r>
          </a:p>
        </p:txBody>
      </p:sp>
      <p:sp>
        <p:nvSpPr>
          <p:cNvPr id="4" name="Slide Number Placeholder 3"/>
          <p:cNvSpPr>
            <a:spLocks noGrp="1"/>
          </p:cNvSpPr>
          <p:nvPr>
            <p:ph type="sldNum" sz="quarter" idx="10"/>
          </p:nvPr>
        </p:nvSpPr>
        <p:spPr/>
        <p:txBody>
          <a:bodyPr/>
          <a:lstStyle/>
          <a:p>
            <a:fld id="{567DB251-18AC-41D5-959F-F289AB917537}" type="slidenum">
              <a:rPr lang="en-GB" smtClean="0"/>
              <a:t>18</a:t>
            </a:fld>
            <a:endParaRPr lang="en-GB"/>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02/11/2020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02/11/2020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02/11/2020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02/11/2020</a:t>
            </a:fld>
            <a:endParaRPr lang="en-GB"/>
          </a:p>
        </p:txBody>
      </p:sp>
      <p:sp>
        <p:nvSpPr>
          <p:cNvPr id="8" name="Footer Placeholder 7"/>
          <p:cNvSpPr>
            <a:spLocks noGrp="1"/>
          </p:cNvSpPr>
          <p:nvPr>
            <p:ph type="ftr" sz="quarter" idx="11"/>
          </p:nvPr>
        </p:nvSpPr>
        <p:spPr/>
        <p:txBody>
          <a:bodyPr/>
          <a:lstStyle/>
          <a:p>
            <a:r>
              <a:rPr lang="en-GB"/>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02/11/2020</a:t>
            </a:fld>
            <a:endParaRPr lang="en-GB"/>
          </a:p>
        </p:txBody>
      </p:sp>
      <p:sp>
        <p:nvSpPr>
          <p:cNvPr id="4" name="Footer Placeholder 3"/>
          <p:cNvSpPr>
            <a:spLocks noGrp="1"/>
          </p:cNvSpPr>
          <p:nvPr>
            <p:ph type="ftr" sz="quarter" idx="11"/>
          </p:nvPr>
        </p:nvSpPr>
        <p:spPr/>
        <p:txBody>
          <a:bodyPr/>
          <a:lstStyle/>
          <a:p>
            <a:r>
              <a:rPr lang="en-GB"/>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02/11/2020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02/11/2020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02/11/2020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02/11/2020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0.png"/><Relationship Id="rId7" Type="http://schemas.openxmlformats.org/officeDocument/2006/relationships/hyperlink" Target="http://www.pshe-association.org.uk/"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5.svg"/></Relationships>
</file>

<file path=ppt/slides/_rels/slide17.xml.rels><?xml version="1.0" encoding="UTF-8" standalone="yes"?>
<Relationships xmlns="http://schemas.openxmlformats.org/package/2006/relationships"><Relationship Id="rId3" Type="http://schemas.openxmlformats.org/officeDocument/2006/relationships/hyperlink" Target="mailto:fmu@fco.gov.uk"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hyperlink" Target="http://www.childline.org.uk/" TargetMode="External"/><Relationship Id="rId4" Type="http://schemas.openxmlformats.org/officeDocument/2006/relationships/hyperlink" Target="http://www.freedomcharity.org.uk/"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childline.org.uk/info-advice/bullying-abuse-safety/crime-law/forced-marriage/" TargetMode="External"/><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extBox 16"/>
          <p:cNvSpPr txBox="1"/>
          <p:nvPr/>
        </p:nvSpPr>
        <p:spPr>
          <a:xfrm>
            <a:off x="576982" y="5223000"/>
            <a:ext cx="7601921" cy="1077218"/>
          </a:xfrm>
          <a:prstGeom prst="rect">
            <a:avLst/>
          </a:prstGeom>
          <a:noFill/>
        </p:spPr>
        <p:txBody>
          <a:bodyPr wrap="square" rtlCol="0">
            <a:spAutoFit/>
          </a:bodyPr>
          <a:lstStyle/>
          <a:p>
            <a:pPr algn="ctr"/>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Long term commitments</a:t>
            </a:r>
            <a:endParaRPr lang="en-GB" sz="3200" dirty="0">
              <a:latin typeface="League Spartan" panose="00000800000000000000" pitchFamily="50" charset="0"/>
              <a:ea typeface="Open Sans Extrabold" panose="020B0906030804020204" pitchFamily="34" charset="0"/>
              <a:cs typeface="Open Sans Extrabold" panose="020B0906030804020204" pitchFamily="34" charset="0"/>
            </a:endParaRPr>
          </a:p>
          <a:p>
            <a:pPr algn="ctr"/>
            <a:endParaRPr lang="en-GB" sz="3200" dirty="0">
              <a:solidFill>
                <a:schemeClr val="bg1">
                  <a:lumMod val="50000"/>
                </a:schemeClr>
              </a:solidFill>
              <a:latin typeface="Lucida Console" panose="020B0609040504020204" pitchFamily="49"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576982" y="2679962"/>
            <a:ext cx="7755745" cy="2123658"/>
          </a:xfrm>
          <a:prstGeom prst="rect">
            <a:avLst/>
          </a:prstGeom>
          <a:solidFill>
            <a:srgbClr val="95519E"/>
          </a:solidFill>
        </p:spPr>
        <p:txBody>
          <a:bodyPr wrap="square" rtlCol="0">
            <a:spAutoFit/>
          </a:bodyPr>
          <a:lstStyle/>
          <a:p>
            <a:pPr algn="ctr"/>
            <a:r>
              <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Family Life: Exploring relationships, marriage and parenting</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2" name="Footer Placeholder 1"/>
          <p:cNvSpPr>
            <a:spLocks noGrp="1"/>
          </p:cNvSpPr>
          <p:nvPr>
            <p:ph type="ftr" sz="quarter" idx="4294967295"/>
          </p:nvPr>
        </p:nvSpPr>
        <p:spPr>
          <a:xfrm>
            <a:off x="0" y="6558386"/>
            <a:ext cx="12192000" cy="307975"/>
          </a:xfrm>
        </p:spPr>
        <p:txBody>
          <a:bodyPr/>
          <a:lstStyle/>
          <a:p>
            <a:r>
              <a:rPr lang="en-GB" dirty="0">
                <a:solidFill>
                  <a:schemeClr val="bg1"/>
                </a:solidFill>
              </a:rPr>
              <a:t>© PSHE Association 2019 	</a:t>
            </a:r>
            <a:r>
              <a:rPr lang="en-GB" dirty="0"/>
              <a:t> </a:t>
            </a:r>
          </a:p>
        </p:txBody>
      </p:sp>
      <p:sp>
        <p:nvSpPr>
          <p:cNvPr id="7" name="Cloud Callout 6"/>
          <p:cNvSpPr/>
          <p:nvPr/>
        </p:nvSpPr>
        <p:spPr>
          <a:xfrm>
            <a:off x="5909731" y="195939"/>
            <a:ext cx="3697080" cy="1932775"/>
          </a:xfrm>
          <a:prstGeom prst="cloudCallout">
            <a:avLst>
              <a:gd name="adj1" fmla="val 50957"/>
              <a:gd name="adj2" fmla="val 7443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pic>
        <p:nvPicPr>
          <p:cNvPr id="23" name="Picture Placeholder 22">
            <a:extLst>
              <a:ext uri="{FF2B5EF4-FFF2-40B4-BE49-F238E27FC236}">
                <a16:creationId xmlns:a16="http://schemas.microsoft.com/office/drawing/2014/main" id="{B0AFDD14-F81B-4E19-A45F-0231D49E4569}"/>
              </a:ext>
            </a:extLst>
          </p:cNvPr>
          <p:cNvPicPr>
            <a:picLocks noGrp="1" noChangeAspect="1"/>
          </p:cNvPicPr>
          <p:nvPr>
            <p:ph type="pic" sz="quarter" idx="14"/>
          </p:nvPr>
        </p:nvPicPr>
        <p:blipFill>
          <a:blip r:embed="rId4" cstate="print">
            <a:extLst>
              <a:ext uri="{28A0092B-C50C-407E-A947-70E740481C1C}">
                <a14:useLocalDpi xmlns:a14="http://schemas.microsoft.com/office/drawing/2010/main" val="0"/>
              </a:ext>
            </a:extLst>
          </a:blip>
          <a:srcRect/>
          <a:stretch>
            <a:fillRect/>
          </a:stretch>
        </p:blipFill>
        <p:spPr>
          <a:xfrm>
            <a:off x="3219820" y="450431"/>
            <a:ext cx="1828800" cy="1828800"/>
          </a:xfrm>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515456"/>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Using this PowerPoint</a:t>
            </a: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6" name="TextBox 5"/>
          <p:cNvSpPr txBox="1"/>
          <p:nvPr/>
        </p:nvSpPr>
        <p:spPr>
          <a:xfrm>
            <a:off x="523052" y="1635158"/>
            <a:ext cx="11246384" cy="4893647"/>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10" name="Footer Placeholder 1"/>
          <p:cNvSpPr txBox="1">
            <a:spLocks/>
          </p:cNvSpPr>
          <p:nvPr/>
        </p:nvSpPr>
        <p:spPr>
          <a:xfrm>
            <a:off x="0" y="6569537"/>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2019 	 </a:t>
            </a:r>
          </a:p>
        </p:txBody>
      </p:sp>
      <p:pic>
        <p:nvPicPr>
          <p:cNvPr id="7" name="Picture Placeholder 22">
            <a:extLst>
              <a:ext uri="{FF2B5EF4-FFF2-40B4-BE49-F238E27FC236}">
                <a16:creationId xmlns:a16="http://schemas.microsoft.com/office/drawing/2014/main" id="{B0AFDD14-F81B-4E19-A45F-0231D49E4569}"/>
              </a:ext>
            </a:extLst>
          </p:cNvPr>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a:stretch>
            <a:fillRect/>
          </a:stretch>
        </p:blipFill>
        <p:spPr>
          <a:xfrm>
            <a:off x="10794052" y="5722039"/>
            <a:ext cx="975384" cy="975384"/>
          </a:xfrm>
        </p:spPr>
      </p:pic>
    </p:spTree>
    <p:extLst>
      <p:ext uri="{BB962C8B-B14F-4D97-AF65-F5344CB8AC3E}">
        <p14:creationId xmlns:p14="http://schemas.microsoft.com/office/powerpoint/2010/main" val="338879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Challenge and support</a:t>
            </a:r>
            <a:endParaRPr lang="en-GB" sz="4800" strike="sngStrike"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a:latin typeface="League Spartan" panose="00000800000000000000" pitchFamily="50" charset="0"/>
              </a:rPr>
              <a:t>Challenge</a:t>
            </a: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a:latin typeface="League Spartan" panose="00000800000000000000" pitchFamily="50" charset="0"/>
              </a:rPr>
              <a:t>Support</a:t>
            </a:r>
          </a:p>
        </p:txBody>
      </p:sp>
      <p:sp>
        <p:nvSpPr>
          <p:cNvPr id="13" name="Footer Placeholder 1"/>
          <p:cNvSpPr txBox="1">
            <a:spLocks/>
          </p:cNvSpPr>
          <p:nvPr/>
        </p:nvSpPr>
        <p:spPr>
          <a:xfrm>
            <a:off x="0" y="6387150"/>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2019	 </a:t>
            </a:r>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See delivery notes for details of the activities.</a:t>
            </a:r>
          </a:p>
        </p:txBody>
      </p:sp>
      <p:pic>
        <p:nvPicPr>
          <p:cNvPr id="14" name="Picture Placeholder 22">
            <a:extLst>
              <a:ext uri="{FF2B5EF4-FFF2-40B4-BE49-F238E27FC236}">
                <a16:creationId xmlns:a16="http://schemas.microsoft.com/office/drawing/2014/main" id="{B0AFDD14-F81B-4E19-A45F-0231D49E4569}"/>
              </a:ext>
            </a:extLst>
          </p:cNvPr>
          <p:cNvPicPr>
            <a:picLocks noGrp="1" noChangeAspect="1"/>
          </p:cNvPicPr>
          <p:nvPr>
            <p:ph type="pic" sz="quarter" idx="14"/>
          </p:nvPr>
        </p:nvPicPr>
        <p:blipFill>
          <a:blip r:embed="rId6" cstate="print">
            <a:extLst>
              <a:ext uri="{28A0092B-C50C-407E-A947-70E740481C1C}">
                <a14:useLocalDpi xmlns:a14="http://schemas.microsoft.com/office/drawing/2010/main" val="0"/>
              </a:ext>
            </a:extLst>
          </a:blip>
          <a:srcRect/>
          <a:stretch>
            <a:fillRect/>
          </a:stretch>
        </p:blipFill>
        <p:spPr>
          <a:xfrm>
            <a:off x="10794052" y="5722039"/>
            <a:ext cx="975384" cy="975384"/>
          </a:xfrm>
        </p:spPr>
      </p:pic>
    </p:spTree>
    <p:extLst>
      <p:ext uri="{BB962C8B-B14F-4D97-AF65-F5344CB8AC3E}">
        <p14:creationId xmlns:p14="http://schemas.microsoft.com/office/powerpoint/2010/main" val="242848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61540" y="1465628"/>
            <a:ext cx="4819308" cy="2677656"/>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This lesson seeks to help young people develop their understanding of long term commitments, how to make these legally binding and the unacceptability of forced marriage. </a:t>
            </a:r>
            <a:endParaRPr lang="en-US" sz="2400" dirty="0">
              <a:solidFill>
                <a:schemeClr val="bg1"/>
              </a:solidFill>
              <a:latin typeface="Lato" panose="020B0604020202020204" charset="0"/>
              <a:ea typeface="Lato" panose="020B0604020202020204" charset="0"/>
              <a:cs typeface="Lato" panose="020B0604020202020204" charset="0"/>
            </a:endParaRP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4" name="Footer Placeholder 3"/>
          <p:cNvSpPr>
            <a:spLocks noGrp="1"/>
          </p:cNvSpPr>
          <p:nvPr>
            <p:ph type="ftr" sz="quarter" idx="4294967295"/>
          </p:nvPr>
        </p:nvSpPr>
        <p:spPr>
          <a:xfrm>
            <a:off x="0" y="6450177"/>
            <a:ext cx="12192000" cy="307975"/>
          </a:xfrm>
        </p:spPr>
        <p:txBody>
          <a:bodyPr/>
          <a:lstStyle/>
          <a:p>
            <a:r>
              <a:rPr lang="en-GB" dirty="0">
                <a:solidFill>
                  <a:schemeClr val="bg1"/>
                </a:solidFill>
              </a:rPr>
              <a:t>© PSHE Association 2019 	 </a:t>
            </a:r>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Context</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6" name="Rectangle 5">
            <a:extLst>
              <a:ext uri="{FF2B5EF4-FFF2-40B4-BE49-F238E27FC236}">
                <a16:creationId xmlns:a16="http://schemas.microsoft.com/office/drawing/2014/main" id="{A96B099F-E346-44F9-8DC0-7553AF8EF5C6}"/>
              </a:ext>
            </a:extLst>
          </p:cNvPr>
          <p:cNvSpPr/>
          <p:nvPr/>
        </p:nvSpPr>
        <p:spPr>
          <a:xfrm>
            <a:off x="6782820" y="1424630"/>
            <a:ext cx="4677645" cy="3046988"/>
          </a:xfrm>
          <a:prstGeom prst="rect">
            <a:avLst/>
          </a:prstGeom>
        </p:spPr>
        <p:txBody>
          <a:bodyPr wrap="square">
            <a:spAutoFit/>
          </a:bodyPr>
          <a:lstStyle/>
          <a:p>
            <a:pPr lvl="0">
              <a:defRPr/>
            </a:pPr>
            <a:r>
              <a:rPr lang="en-GB" sz="2400" dirty="0">
                <a:solidFill>
                  <a:schemeClr val="bg1"/>
                </a:solidFill>
                <a:latin typeface="Lato" panose="020B0604020202020204" charset="0"/>
                <a:ea typeface="Lato" panose="020B0604020202020204" charset="0"/>
                <a:cs typeface="Lato" panose="020B0604020202020204" charset="0"/>
              </a:rPr>
              <a:t>This is the first of three lessons for Key Stage 4 focusing on relationships, marriage and families. It is intended for use in a comprehensive PSHE programme, to be taught as part of wider learning on healthy relationships and parenting.</a:t>
            </a:r>
          </a:p>
        </p:txBody>
      </p:sp>
      <p:pic>
        <p:nvPicPr>
          <p:cNvPr id="11" name="Picture Placeholder 22">
            <a:extLst>
              <a:ext uri="{FF2B5EF4-FFF2-40B4-BE49-F238E27FC236}">
                <a16:creationId xmlns:a16="http://schemas.microsoft.com/office/drawing/2014/main" id="{B0AFDD14-F81B-4E19-A45F-0231D49E4569}"/>
              </a:ext>
            </a:extLst>
          </p:cNvPr>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a:stretch>
            <a:fillRect/>
          </a:stretch>
        </p:blipFill>
        <p:spPr>
          <a:xfrm>
            <a:off x="10794052" y="5722039"/>
            <a:ext cx="975384" cy="975384"/>
          </a:xfrm>
        </p:spPr>
      </p:pic>
    </p:spTree>
    <p:extLst>
      <p:ext uri="{BB962C8B-B14F-4D97-AF65-F5344CB8AC3E}">
        <p14:creationId xmlns:p14="http://schemas.microsoft.com/office/powerpoint/2010/main" val="4855739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658383" y="1308241"/>
            <a:ext cx="10818438" cy="4832092"/>
          </a:xfrm>
          <a:prstGeom prst="rect">
            <a:avLst/>
          </a:prstGeom>
          <a:noFill/>
        </p:spPr>
        <p:txBody>
          <a:bodyPr wrap="square" rtlCol="0">
            <a:spAutoFit/>
          </a:bodyPr>
          <a:lstStyle/>
          <a:p>
            <a:pPr marL="342900" indent="-342900">
              <a:buFont typeface="Arial" panose="020B0604020202020204" pitchFamily="34" charset="0"/>
              <a:buChar char="•"/>
            </a:pPr>
            <a:r>
              <a:rPr lang="en-GB" sz="2200" dirty="0">
                <a:solidFill>
                  <a:schemeClr val="bg1"/>
                </a:solidFill>
                <a:latin typeface="Lato" panose="020B0604020202020204" charset="0"/>
                <a:ea typeface="Lato" panose="020B0604020202020204" charset="0"/>
                <a:cs typeface="Lato" panose="020B0604020202020204" charset="0"/>
              </a:rPr>
              <a:t>Forced marriage is illegal. </a:t>
            </a:r>
          </a:p>
          <a:p>
            <a:pPr marL="342900" indent="-342900">
              <a:buFont typeface="Arial" panose="020B0604020202020204" pitchFamily="34" charset="0"/>
              <a:buChar char="•"/>
            </a:pPr>
            <a:r>
              <a:rPr lang="en-GB" sz="2200" dirty="0">
                <a:solidFill>
                  <a:schemeClr val="bg1"/>
                </a:solidFill>
                <a:latin typeface="Lato" panose="020B0604020202020204" charset="0"/>
                <a:ea typeface="Lato" panose="020B0604020202020204" charset="0"/>
                <a:cs typeface="Lato" panose="020B0604020202020204" charset="0"/>
              </a:rPr>
              <a:t>In 2018, the Forced Marriage Unit gave advice or support related to a possible forced marriage in 1,764 cases via its public helpline and email inbox. </a:t>
            </a:r>
          </a:p>
          <a:p>
            <a:pPr marL="342900" indent="-342900">
              <a:buFont typeface="Arial" panose="020B0604020202020204" pitchFamily="34" charset="0"/>
              <a:buChar char="•"/>
            </a:pPr>
            <a:r>
              <a:rPr lang="en-GB" sz="2200" dirty="0">
                <a:solidFill>
                  <a:schemeClr val="bg1"/>
                </a:solidFill>
                <a:latin typeface="Lato" panose="020B0604020202020204" charset="0"/>
                <a:ea typeface="Lato" panose="020B0604020202020204" charset="0"/>
                <a:cs typeface="Lato" panose="020B0604020202020204" charset="0"/>
              </a:rPr>
              <a:t>Victims are the largest category of caller to the FMU, accounting for 20% of cases. The use of the term ‘victim’ includes people thought to be at potential risk of future forced marriage, those currently going through a forced marriage, and those who have already been forced to marry. However, the majority of referrals (around 60%) come from professionals as well as other third parties e.g. non-governmental organisations. The other 20% of calls come largely from colleagues, friends or family members of the victim. </a:t>
            </a:r>
          </a:p>
          <a:p>
            <a:pPr marL="342900" indent="-342900">
              <a:buFont typeface="Arial" panose="020B0604020202020204" pitchFamily="34" charset="0"/>
              <a:buChar char="•"/>
            </a:pPr>
            <a:r>
              <a:rPr lang="en-GB" sz="2200" dirty="0">
                <a:solidFill>
                  <a:schemeClr val="bg1"/>
                </a:solidFill>
                <a:latin typeface="Lato" panose="020B0604020202020204" charset="0"/>
                <a:ea typeface="Lato" panose="020B0604020202020204" charset="0"/>
                <a:cs typeface="Lato" panose="020B0604020202020204" charset="0"/>
              </a:rPr>
              <a:t>The fact that victims self-reporting represents only a fifth of cases may reflect the hidden nature of forced marriage and the fact that victims may fear reprisals from their family if they come forward.</a:t>
            </a:r>
          </a:p>
          <a:p>
            <a:pPr marL="285750" indent="-285750">
              <a:buFont typeface="Arial" panose="020B0604020202020204" pitchFamily="34" charset="0"/>
              <a:buChar char="•"/>
            </a:pPr>
            <a:endParaRPr lang="en-GB" sz="2200" dirty="0">
              <a:solidFill>
                <a:schemeClr val="bg1"/>
              </a:solidFill>
              <a:latin typeface="Lato" panose="020B0604020202020204" charset="0"/>
              <a:ea typeface="Lato" panose="020B0604020202020204" charset="0"/>
              <a:cs typeface="Lato" panose="020B0604020202020204" charset="0"/>
            </a:endParaRP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5</a:t>
            </a:fld>
            <a:endParaRPr lang="en-GB" dirty="0"/>
          </a:p>
        </p:txBody>
      </p:sp>
      <p:sp>
        <p:nvSpPr>
          <p:cNvPr id="4" name="Footer Placeholder 3"/>
          <p:cNvSpPr>
            <a:spLocks noGrp="1"/>
          </p:cNvSpPr>
          <p:nvPr>
            <p:ph type="ftr" sz="quarter" idx="4294967295"/>
          </p:nvPr>
        </p:nvSpPr>
        <p:spPr>
          <a:xfrm>
            <a:off x="219469" y="6397026"/>
            <a:ext cx="12192000" cy="307975"/>
          </a:xfrm>
        </p:spPr>
        <p:txBody>
          <a:bodyPr/>
          <a:lstStyle/>
          <a:p>
            <a:r>
              <a:rPr lang="en-GB" dirty="0">
                <a:solidFill>
                  <a:schemeClr val="bg1"/>
                </a:solidFill>
              </a:rPr>
              <a:t>© PSHE Association 2019 	 </a:t>
            </a:r>
          </a:p>
        </p:txBody>
      </p:sp>
      <p:sp>
        <p:nvSpPr>
          <p:cNvPr id="12" name="TextBox 11"/>
          <p:cNvSpPr txBox="1"/>
          <p:nvPr/>
        </p:nvSpPr>
        <p:spPr>
          <a:xfrm>
            <a:off x="475656" y="361944"/>
            <a:ext cx="9284346" cy="769441"/>
          </a:xfrm>
          <a:prstGeom prst="rect">
            <a:avLst/>
          </a:prstGeom>
          <a:solidFill>
            <a:srgbClr val="95519E"/>
          </a:solidFill>
        </p:spPr>
        <p:txBody>
          <a:bodyPr wrap="square" rtlCol="0">
            <a:spAutoFit/>
          </a:bodyPr>
          <a:lstStyle/>
          <a:p>
            <a:r>
              <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Developing subject  knowledge</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pic>
        <p:nvPicPr>
          <p:cNvPr id="11" name="Picture Placeholder 22">
            <a:extLst>
              <a:ext uri="{FF2B5EF4-FFF2-40B4-BE49-F238E27FC236}">
                <a16:creationId xmlns:a16="http://schemas.microsoft.com/office/drawing/2014/main" id="{B0AFDD14-F81B-4E19-A45F-0231D49E4569}"/>
              </a:ext>
            </a:extLst>
          </p:cNvPr>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a:stretch>
            <a:fillRect/>
          </a:stretch>
        </p:blipFill>
        <p:spPr>
          <a:xfrm>
            <a:off x="10794052" y="5722039"/>
            <a:ext cx="975384" cy="975384"/>
          </a:xfrm>
        </p:spPr>
      </p:pic>
    </p:spTree>
    <p:extLst>
      <p:ext uri="{BB962C8B-B14F-4D97-AF65-F5344CB8AC3E}">
        <p14:creationId xmlns:p14="http://schemas.microsoft.com/office/powerpoint/2010/main" val="22756951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ext uri="{D42A27DB-BD31-4B8C-83A1-F6EECF244321}">
                <p14:modId xmlns:p14="http://schemas.microsoft.com/office/powerpoint/2010/main" val="2309574400"/>
              </p:ext>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Open Sans Extrabold" panose="020B0906030804020204" pitchFamily="34" charset="0"/>
                        <a:cs typeface="Open Sans Extrabold" panose="020B0906030804020204"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sp>
        <p:nvSpPr>
          <p:cNvPr id="13" name="TextBox 12"/>
          <p:cNvSpPr txBox="1"/>
          <p:nvPr/>
        </p:nvSpPr>
        <p:spPr>
          <a:xfrm>
            <a:off x="513085" y="2800357"/>
            <a:ext cx="9010925" cy="3675109"/>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r>
              <a:rPr lang="en-GB" b="1" dirty="0">
                <a:latin typeface="League Spartan" panose="00000800000000000000" pitchFamily="50" charset="0"/>
              </a:rPr>
              <a:t>Pupils will be able to:</a:t>
            </a:r>
          </a:p>
          <a:p>
            <a:pPr lvl="1"/>
            <a:endParaRPr lang="en-GB" b="1" dirty="0">
              <a:latin typeface="League Spartan" panose="00000800000000000000" pitchFamily="50" charset="0"/>
            </a:endParaRPr>
          </a:p>
          <a:p>
            <a:pPr lvl="3"/>
            <a:endParaRPr lang="en-GB" b="1" dirty="0">
              <a:latin typeface="Lato" panose="020B0604020202020204" charset="0"/>
              <a:ea typeface="Lato" panose="020B0604020202020204" charset="0"/>
              <a:cs typeface="Lato" panose="020B0604020202020204" charset="0"/>
            </a:endParaRPr>
          </a:p>
          <a:p>
            <a:pPr marL="914400" lvl="1" indent="-457200">
              <a:buSzPct val="202000"/>
              <a:buBlip>
                <a:blip r:embed="rId3"/>
              </a:buBlip>
            </a:pPr>
            <a:r>
              <a:rPr lang="en-GB" dirty="0">
                <a:latin typeface="Lato" panose="020B0604020202020204" charset="0"/>
                <a:ea typeface="Lato" panose="020B0604020202020204" charset="0"/>
                <a:cs typeface="Lato" panose="020B0604020202020204" charset="0"/>
              </a:rPr>
              <a:t>describe the options available to people who wish to make a long term commitment </a:t>
            </a:r>
          </a:p>
          <a:p>
            <a:pPr marL="914400" lvl="1" indent="-457200">
              <a:buSzPct val="202000"/>
              <a:buBlip>
                <a:blip r:embed="rId3"/>
              </a:buBlip>
            </a:pPr>
            <a:r>
              <a:rPr lang="en-GB" dirty="0">
                <a:latin typeface="Lato" panose="020B0604020202020204" charset="0"/>
                <a:ea typeface="Lato" panose="020B0604020202020204" charset="0"/>
                <a:cs typeface="Lato" panose="020B0604020202020204" charset="0"/>
              </a:rPr>
              <a:t>explain how a long term relationship can become legally binding</a:t>
            </a:r>
          </a:p>
          <a:p>
            <a:pPr marL="914400" lvl="1" indent="-457200">
              <a:buSzPct val="202000"/>
              <a:buBlip>
                <a:blip r:embed="rId3"/>
              </a:buBlip>
            </a:pPr>
            <a:r>
              <a:rPr lang="en-GB" dirty="0">
                <a:latin typeface="Lato" panose="020B0604020202020204" charset="0"/>
                <a:ea typeface="Lato" panose="020B0604020202020204" charset="0"/>
                <a:cs typeface="Lato" panose="020B0604020202020204" charset="0"/>
              </a:rPr>
              <a:t>recognise the unacceptability of forced marriage and identify support for someone who may be at risk </a:t>
            </a:r>
          </a:p>
          <a:p>
            <a:pPr marL="457200" indent="-457200">
              <a:lnSpc>
                <a:spcPct val="150000"/>
              </a:lnSpc>
              <a:buSzPct val="202000"/>
              <a:buBlip>
                <a:blip r:embed="rId3"/>
              </a:buBlip>
            </a:pPr>
            <a:endParaRPr lang="en-GB" sz="600" dirty="0">
              <a:latin typeface="Lato" panose="020F0502020204030203" pitchFamily="34" charset="0"/>
              <a:ea typeface="Lato" panose="020F0502020204030203" pitchFamily="34" charset="0"/>
              <a:cs typeface="Lato" panose="020F0502020204030203" pitchFamily="34" charset="0"/>
            </a:endParaRPr>
          </a:p>
        </p:txBody>
      </p:sp>
      <p:sp>
        <p:nvSpPr>
          <p:cNvPr id="16" name="TextBox 15"/>
          <p:cNvSpPr txBox="1"/>
          <p:nvPr/>
        </p:nvSpPr>
        <p:spPr>
          <a:xfrm>
            <a:off x="513085" y="538199"/>
            <a:ext cx="9010925" cy="2177519"/>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objective</a:t>
            </a: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marL="457200" indent="-457200">
              <a:lnSpc>
                <a:spcPct val="200000"/>
              </a:lnSpc>
              <a:buSzPct val="202000"/>
              <a:buBlip>
                <a:blip r:embed="rId3"/>
              </a:buBlip>
            </a:pPr>
            <a:r>
              <a:rPr lang="en-GB" dirty="0">
                <a:latin typeface="League Spartan" panose="020B0604020202020204" charset="0"/>
              </a:rPr>
              <a:t>We are learning about different types of relationships, including legal marriage and forced marriage</a:t>
            </a:r>
            <a:endParaRPr lang="en-GB" sz="500" dirty="0">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211" y="538199"/>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687044" y="2800357"/>
            <a:ext cx="877333" cy="1001704"/>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20" name="Footer Placeholder 3"/>
          <p:cNvSpPr txBox="1">
            <a:spLocks/>
          </p:cNvSpPr>
          <p:nvPr/>
        </p:nvSpPr>
        <p:spPr>
          <a:xfrm>
            <a:off x="0" y="6447718"/>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2019 	 </a:t>
            </a:r>
          </a:p>
        </p:txBody>
      </p:sp>
      <p:pic>
        <p:nvPicPr>
          <p:cNvPr id="12" name="Picture Placeholder 22">
            <a:extLst>
              <a:ext uri="{FF2B5EF4-FFF2-40B4-BE49-F238E27FC236}">
                <a16:creationId xmlns:a16="http://schemas.microsoft.com/office/drawing/2014/main" id="{B0AFDD14-F81B-4E19-A45F-0231D49E4569}"/>
              </a:ext>
            </a:extLst>
          </p:cNvPr>
          <p:cNvPicPr>
            <a:picLocks noGrp="1" noChangeAspect="1"/>
          </p:cNvPicPr>
          <p:nvPr>
            <p:ph type="pic" sz="quarter" idx="14"/>
          </p:nvPr>
        </p:nvPicPr>
        <p:blipFill>
          <a:blip r:embed="rId6" cstate="print">
            <a:extLst>
              <a:ext uri="{28A0092B-C50C-407E-A947-70E740481C1C}">
                <a14:useLocalDpi xmlns:a14="http://schemas.microsoft.com/office/drawing/2010/main" val="0"/>
              </a:ext>
            </a:extLst>
          </a:blip>
          <a:srcRect/>
          <a:stretch>
            <a:fillRect/>
          </a:stretch>
        </p:blipFill>
        <p:spPr>
          <a:xfrm>
            <a:off x="10794052" y="5722039"/>
            <a:ext cx="975384" cy="975384"/>
          </a:xfrm>
        </p:spPr>
      </p:pic>
    </p:spTree>
    <p:extLst>
      <p:ext uri="{BB962C8B-B14F-4D97-AF65-F5344CB8AC3E}">
        <p14:creationId xmlns:p14="http://schemas.microsoft.com/office/powerpoint/2010/main" val="1244660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6" name="TextBox 5"/>
          <p:cNvSpPr txBox="1"/>
          <p:nvPr/>
        </p:nvSpPr>
        <p:spPr>
          <a:xfrm>
            <a:off x="388762" y="417350"/>
            <a:ext cx="7546540" cy="830997"/>
          </a:xfrm>
          <a:prstGeom prst="rect">
            <a:avLst/>
          </a:prstGeom>
          <a:noFill/>
          <a:ln>
            <a:noFill/>
          </a:ln>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16" name="TextBox 15"/>
          <p:cNvSpPr txBox="1"/>
          <p:nvPr/>
        </p:nvSpPr>
        <p:spPr>
          <a:xfrm>
            <a:off x="388762" y="1442174"/>
            <a:ext cx="5494464" cy="3093154"/>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2800" b="1" dirty="0">
                <a:latin typeface="League Spartan" panose="00000800000000000000" pitchFamily="50" charset="0"/>
              </a:rPr>
              <a:t>Climate for learning</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a:buSzPct val="202000"/>
            </a:pPr>
            <a:r>
              <a:rPr lang="en-GB" sz="2000"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for guidance on establishing ground rules, the limits of confidentiality, communication and handling questions effectively. </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146" y="1559881"/>
            <a:ext cx="887768" cy="887768"/>
          </a:xfrm>
          <a:prstGeom prst="rect">
            <a:avLst/>
          </a:prstGeom>
        </p:spPr>
      </p:pic>
      <p:sp>
        <p:nvSpPr>
          <p:cNvPr id="21" name="TextBox 20"/>
          <p:cNvSpPr txBox="1"/>
          <p:nvPr/>
        </p:nvSpPr>
        <p:spPr>
          <a:xfrm>
            <a:off x="6078679" y="1424494"/>
            <a:ext cx="5690757" cy="3108543"/>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2600" b="1" dirty="0">
                <a:latin typeface="League Spartan" panose="00000800000000000000" pitchFamily="50" charset="0"/>
              </a:rPr>
              <a:t>Resources required</a:t>
            </a:r>
          </a:p>
          <a:p>
            <a:pPr lvl="3"/>
            <a:endParaRPr lang="en-GB" sz="800" b="1" dirty="0">
              <a:latin typeface="Gill Sans MT" panose="020B0502020104020203" pitchFamily="34" charset="0"/>
            </a:endParaRPr>
          </a:p>
          <a:p>
            <a:pPr marL="457200" indent="-457200">
              <a:buSzPct val="202000"/>
              <a:buBlip>
                <a:blip r:embed="rId4"/>
              </a:buBlip>
            </a:pPr>
            <a:endParaRPr lang="en-GB" sz="1600" dirty="0">
              <a:latin typeface="Lato" panose="020B0604020202020204" charset="0"/>
              <a:ea typeface="Lato" panose="020B0604020202020204" charset="0"/>
              <a:cs typeface="Lato" panose="020B0604020202020204" charset="0"/>
            </a:endParaRPr>
          </a:p>
          <a:p>
            <a:pPr marL="457200" indent="-457200">
              <a:buSzPct val="202000"/>
              <a:buBlip>
                <a:blip r:embed="rId4"/>
              </a:buBlip>
            </a:pPr>
            <a:r>
              <a:rPr lang="en-GB" sz="1600" dirty="0">
                <a:latin typeface="Lato" panose="020B0604020202020204" charset="0"/>
                <a:ea typeface="Lato" panose="020B0604020202020204" charset="0"/>
                <a:cs typeface="Lato" panose="020B0604020202020204" charset="0"/>
              </a:rPr>
              <a:t>Box or envelope for anonymous questions</a:t>
            </a:r>
          </a:p>
          <a:p>
            <a:pPr marL="457200" indent="-457200">
              <a:buSzPct val="202000"/>
              <a:buBlip>
                <a:blip r:embed="rId4"/>
              </a:buBlip>
            </a:pPr>
            <a:r>
              <a:rPr lang="en-GB" sz="1600" dirty="0">
                <a:latin typeface="Lato" panose="020B0604020202020204" charset="0"/>
                <a:ea typeface="Lato" panose="020B0604020202020204" charset="0"/>
                <a:cs typeface="Lato" panose="020B0604020202020204" charset="0"/>
              </a:rPr>
              <a:t>Resource 1</a:t>
            </a:r>
            <a:r>
              <a:rPr lang="en-GB" sz="1600" i="1" dirty="0">
                <a:latin typeface="Lato" panose="020B0604020202020204" charset="0"/>
                <a:ea typeface="Lato" panose="020B0604020202020204" charset="0"/>
                <a:cs typeface="Lato" panose="020B0604020202020204" charset="0"/>
              </a:rPr>
              <a:t>: True or False? </a:t>
            </a:r>
            <a:r>
              <a:rPr lang="en-GB" sz="1600" dirty="0">
                <a:latin typeface="Lato" panose="020B0604020202020204" charset="0"/>
                <a:ea typeface="Lato" panose="020B0604020202020204" charset="0"/>
                <a:cs typeface="Lato" panose="020B0604020202020204" charset="0"/>
              </a:rPr>
              <a:t>[one per pair]</a:t>
            </a:r>
            <a:endParaRPr lang="en-GB" sz="1600" i="1" dirty="0">
              <a:latin typeface="Lato" panose="020B0604020202020204" charset="0"/>
              <a:ea typeface="Lato" panose="020B0604020202020204" charset="0"/>
              <a:cs typeface="Lato" panose="020B0604020202020204" charset="0"/>
            </a:endParaRPr>
          </a:p>
          <a:p>
            <a:pPr marL="457200" indent="-457200">
              <a:buSzPct val="202000"/>
              <a:buBlip>
                <a:blip r:embed="rId4"/>
              </a:buBlip>
            </a:pPr>
            <a:r>
              <a:rPr lang="en-GB" sz="1600" dirty="0">
                <a:latin typeface="Lato" panose="020B0604020202020204" charset="0"/>
                <a:ea typeface="Lato" panose="020B0604020202020204" charset="0"/>
                <a:cs typeface="Lato" panose="020B0604020202020204" charset="0"/>
              </a:rPr>
              <a:t>Resource 1a: </a:t>
            </a:r>
            <a:r>
              <a:rPr lang="en-GB" sz="1600" i="1" dirty="0">
                <a:latin typeface="Lato" panose="020B0604020202020204" charset="0"/>
                <a:ea typeface="Lato" panose="020B0604020202020204" charset="0"/>
                <a:cs typeface="Lato" panose="020B0604020202020204" charset="0"/>
              </a:rPr>
              <a:t>True or False? Teacher answers and notes </a:t>
            </a:r>
          </a:p>
          <a:p>
            <a:pPr marL="457200" indent="-457200">
              <a:buSzPct val="202000"/>
              <a:buBlip>
                <a:blip r:embed="rId4"/>
              </a:buBlip>
            </a:pPr>
            <a:r>
              <a:rPr lang="en-GB" sz="1600" dirty="0">
                <a:latin typeface="Lato" panose="020B0604020202020204" charset="0"/>
                <a:ea typeface="Lato" panose="020B0604020202020204" charset="0"/>
                <a:cs typeface="Lato" panose="020B0604020202020204" charset="0"/>
              </a:rPr>
              <a:t>Resource 2: </a:t>
            </a:r>
            <a:r>
              <a:rPr lang="en-GB" sz="1600" i="1" dirty="0">
                <a:latin typeface="Lato" panose="020B0604020202020204" charset="0"/>
                <a:ea typeface="Lato" panose="020B0604020202020204" charset="0"/>
                <a:cs typeface="Lato" panose="020B0604020202020204" charset="0"/>
              </a:rPr>
              <a:t>Scenario cards </a:t>
            </a:r>
            <a:r>
              <a:rPr lang="en-GB" sz="1600" dirty="0">
                <a:latin typeface="Lato" panose="020B0604020202020204" charset="0"/>
                <a:ea typeface="Lato" panose="020B0604020202020204" charset="0"/>
                <a:cs typeface="Lato" panose="020B0604020202020204" charset="0"/>
              </a:rPr>
              <a:t>[one per small group]</a:t>
            </a:r>
            <a:endParaRPr lang="en-GB" sz="1600" i="1" dirty="0">
              <a:latin typeface="Lato" panose="020B0604020202020204" charset="0"/>
              <a:ea typeface="Lato" panose="020B0604020202020204" charset="0"/>
              <a:cs typeface="Lato" panose="020B0604020202020204" charset="0"/>
            </a:endParaRPr>
          </a:p>
          <a:p>
            <a:pPr marL="457200" indent="-457200">
              <a:buSzPct val="202000"/>
              <a:buBlip>
                <a:blip r:embed="rId4"/>
              </a:buBlip>
            </a:pPr>
            <a:r>
              <a:rPr lang="en-GB" sz="1600" dirty="0">
                <a:latin typeface="Lato" panose="020B0604020202020204" charset="0"/>
                <a:ea typeface="Lato" panose="020B0604020202020204" charset="0"/>
                <a:cs typeface="Lato" panose="020B0604020202020204" charset="0"/>
              </a:rPr>
              <a:t>Resource 2a: </a:t>
            </a:r>
            <a:r>
              <a:rPr lang="en-GB" sz="1600" i="1" dirty="0">
                <a:latin typeface="Lato" panose="020B0604020202020204" charset="0"/>
                <a:ea typeface="Lato" panose="020B0604020202020204" charset="0"/>
                <a:cs typeface="Lato" panose="020B0604020202020204" charset="0"/>
              </a:rPr>
              <a:t>Scenario cards answers</a:t>
            </a:r>
          </a:p>
          <a:p>
            <a:pPr marL="457200" indent="-457200">
              <a:buSzPct val="202000"/>
              <a:buBlip>
                <a:blip r:embed="rId4"/>
              </a:buBlip>
            </a:pPr>
            <a:r>
              <a:rPr lang="en-GB" dirty="0"/>
              <a:t>Resource 2b: </a:t>
            </a:r>
            <a:r>
              <a:rPr lang="en-GB" i="1" dirty="0"/>
              <a:t>Checklist (Support)</a:t>
            </a:r>
            <a:endParaRPr lang="en-GB" sz="1600" i="1" dirty="0">
              <a:latin typeface="Lato" panose="020B0604020202020204" charset="0"/>
              <a:ea typeface="Lato" panose="020B0604020202020204" charset="0"/>
              <a:cs typeface="Lato" panose="020B0604020202020204" charset="0"/>
            </a:endParaRPr>
          </a:p>
          <a:p>
            <a:pPr marL="457200" indent="-457200">
              <a:buSzPct val="202000"/>
              <a:buBlip>
                <a:blip r:embed="rId4"/>
              </a:buBlip>
            </a:pPr>
            <a:r>
              <a:rPr lang="en-GB" sz="1600" dirty="0">
                <a:latin typeface="Lato" panose="020B0604020202020204" charset="0"/>
                <a:ea typeface="Lato" panose="020B0604020202020204" charset="0"/>
                <a:cs typeface="Lato" panose="020B0604020202020204" charset="0"/>
              </a:rPr>
              <a:t>Resource 3: </a:t>
            </a:r>
            <a:r>
              <a:rPr lang="en-GB" sz="1600" i="1" dirty="0">
                <a:latin typeface="Lato" panose="020B0604020202020204" charset="0"/>
                <a:ea typeface="Lato" panose="020B0604020202020204" charset="0"/>
                <a:cs typeface="Lato" panose="020B0604020202020204" charset="0"/>
              </a:rPr>
              <a:t>Forced or arranged? (Support – card sort)</a:t>
            </a:r>
          </a:p>
          <a:p>
            <a:pPr marL="457200" indent="-457200">
              <a:buSzPct val="202000"/>
              <a:buBlip>
                <a:blip r:embed="rId4"/>
              </a:buBlip>
            </a:pPr>
            <a:r>
              <a:rPr lang="en-GB" sz="1600" dirty="0">
                <a:latin typeface="Lato" panose="020B0604020202020204" charset="0"/>
                <a:ea typeface="Lato" panose="020B0604020202020204" charset="0"/>
                <a:cs typeface="Lato" panose="020B0604020202020204" charset="0"/>
              </a:rPr>
              <a:t>Resource 3a: </a:t>
            </a:r>
            <a:r>
              <a:rPr lang="en-GB" sz="1600" i="1" dirty="0">
                <a:latin typeface="Lato" panose="020B0604020202020204" charset="0"/>
                <a:ea typeface="Lato" panose="020B0604020202020204" charset="0"/>
                <a:cs typeface="Lato" panose="020B0604020202020204" charset="0"/>
              </a:rPr>
              <a:t>Support - Forced or arranged? Answers</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96000" y="1432319"/>
            <a:ext cx="928626" cy="829618"/>
          </a:xfrm>
          <a:prstGeom prst="rect">
            <a:avLst/>
          </a:prstGeom>
        </p:spPr>
      </p:pic>
      <p:sp>
        <p:nvSpPr>
          <p:cNvPr id="23" name="TextBox 22"/>
          <p:cNvSpPr txBox="1"/>
          <p:nvPr/>
        </p:nvSpPr>
        <p:spPr>
          <a:xfrm>
            <a:off x="365767" y="4729156"/>
            <a:ext cx="5517459" cy="1877437"/>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Gill Sans MT" panose="020B0502020104020203" pitchFamily="34" charset="0"/>
              </a:rPr>
              <a:t>Duration</a:t>
            </a:r>
          </a:p>
          <a:p>
            <a:pPr lvl="3"/>
            <a:endParaRPr lang="en-GB" sz="400" b="1" dirty="0">
              <a:latin typeface="Gill Sans MT" panose="020B0502020104020203" pitchFamily="34" charset="0"/>
            </a:endParaRPr>
          </a:p>
          <a:p>
            <a:pPr lvl="3">
              <a:defRPr/>
            </a:pPr>
            <a:endParaRPr lang="en-GB" sz="400" b="1" dirty="0">
              <a:solidFill>
                <a:prstClr val="black"/>
              </a:solidFill>
              <a:latin typeface="Gill Sans MT" panose="020B0502020104020203" pitchFamily="34" charset="0"/>
            </a:endParaRPr>
          </a:p>
          <a:p>
            <a:pPr lvl="3">
              <a:buSzPct val="202000"/>
              <a:defRPr/>
            </a:pP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endParaRPr lang="en-GB" sz="16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print">
            <a:extLst>
              <a:ext uri="{28A0092B-C50C-407E-A947-70E740481C1C}">
                <a14:useLocalDpi xmlns:a14="http://schemas.microsoft.com/office/drawing/2010/main" val="0"/>
              </a:ext>
            </a:extLst>
          </a:blip>
          <a:srcRect l="1883" t="3815" r="51546" b="4366"/>
          <a:stretch/>
        </p:blipFill>
        <p:spPr>
          <a:xfrm>
            <a:off x="580520" y="4831324"/>
            <a:ext cx="817394" cy="1611545"/>
          </a:xfrm>
          <a:prstGeom prst="rect">
            <a:avLst/>
          </a:prstGeom>
        </p:spPr>
      </p:pic>
      <p:sp>
        <p:nvSpPr>
          <p:cNvPr id="24" name="TextBox 23"/>
          <p:cNvSpPr txBox="1"/>
          <p:nvPr/>
        </p:nvSpPr>
        <p:spPr>
          <a:xfrm>
            <a:off x="683269" y="5778855"/>
            <a:ext cx="611896"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
        <p:nvSpPr>
          <p:cNvPr id="17" name="TextBox 16"/>
          <p:cNvSpPr txBox="1"/>
          <p:nvPr/>
        </p:nvSpPr>
        <p:spPr>
          <a:xfrm>
            <a:off x="9801094" y="15920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18" name="Footer Placeholder 3"/>
          <p:cNvSpPr txBox="1">
            <a:spLocks/>
          </p:cNvSpPr>
          <p:nvPr/>
        </p:nvSpPr>
        <p:spPr>
          <a:xfrm>
            <a:off x="304298" y="6567015"/>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2019 	 </a:t>
            </a:r>
          </a:p>
        </p:txBody>
      </p:sp>
      <p:sp>
        <p:nvSpPr>
          <p:cNvPr id="19" name="TextBox 18"/>
          <p:cNvSpPr txBox="1"/>
          <p:nvPr/>
        </p:nvSpPr>
        <p:spPr>
          <a:xfrm>
            <a:off x="6096001" y="4715053"/>
            <a:ext cx="5673435" cy="1846659"/>
          </a:xfrm>
          <a:prstGeom prst="rect">
            <a:avLst/>
          </a:prstGeom>
          <a:solidFill>
            <a:schemeClr val="bg1"/>
          </a:solidFill>
        </p:spPr>
        <p:txBody>
          <a:bodyPr wrap="square" rtlCol="0">
            <a:spAutoFit/>
          </a:bodyPr>
          <a:lstStyle/>
          <a:p>
            <a:pPr lvl="3"/>
            <a:r>
              <a:rPr lang="en-GB" sz="3200" b="1" dirty="0">
                <a:latin typeface="Gill Sans MT" panose="020B0502020104020203" pitchFamily="34" charset="0"/>
              </a:rPr>
              <a:t>Further guidance</a:t>
            </a:r>
            <a:endParaRPr lang="en-GB" b="1" dirty="0">
              <a:latin typeface="Gill Sans MT" panose="020B0502020104020203" pitchFamily="34" charset="0"/>
            </a:endParaRPr>
          </a:p>
          <a:p>
            <a:pPr lvl="3">
              <a:buSzPct val="202000"/>
            </a:pPr>
            <a:r>
              <a:rPr lang="en-GB" b="1" dirty="0">
                <a:latin typeface="Lato" panose="020F0502020204030203" pitchFamily="34" charset="0"/>
                <a:ea typeface="Lato" panose="020F0502020204030203" pitchFamily="34" charset="0"/>
                <a:cs typeface="Lato" panose="020F0502020204030203" pitchFamily="34" charset="0"/>
              </a:rPr>
              <a:t>Members of the PSHE Association can access our website for further guidance </a:t>
            </a:r>
            <a:r>
              <a:rPr lang="en-GB" b="1" dirty="0">
                <a:latin typeface="Lato" panose="020F0502020204030203" pitchFamily="34" charset="0"/>
                <a:ea typeface="Lato" panose="020F0502020204030203" pitchFamily="34" charset="0"/>
                <a:cs typeface="Lato" panose="020F0502020204030203" pitchFamily="34" charset="0"/>
                <a:hlinkClick r:id="rId7"/>
              </a:rPr>
              <a:t>www.pshe-association.org.uk</a:t>
            </a:r>
            <a:endParaRPr lang="en-GB"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500" b="1" dirty="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print">
            <a:extLst>
              <a:ext uri="{28A0092B-C50C-407E-A947-70E740481C1C}">
                <a14:useLocalDpi xmlns:a14="http://schemas.microsoft.com/office/drawing/2010/main" val="0"/>
              </a:ext>
            </a:extLst>
          </a:blip>
          <a:srcRect l="17297" t="28576" r="16674" b="28576"/>
          <a:stretch/>
        </p:blipFill>
        <p:spPr>
          <a:xfrm>
            <a:off x="6273636" y="4808755"/>
            <a:ext cx="1094363" cy="710172"/>
          </a:xfrm>
          <a:prstGeom prst="rect">
            <a:avLst/>
          </a:prstGeom>
        </p:spPr>
      </p:pic>
    </p:spTree>
    <p:extLst>
      <p:ext uri="{BB962C8B-B14F-4D97-AF65-F5344CB8AC3E}">
        <p14:creationId xmlns:p14="http://schemas.microsoft.com/office/powerpoint/2010/main" val="963335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6" name="TextBox 5"/>
          <p:cNvSpPr txBox="1"/>
          <p:nvPr/>
        </p:nvSpPr>
        <p:spPr>
          <a:xfrm>
            <a:off x="445477" y="355734"/>
            <a:ext cx="6377352" cy="830997"/>
          </a:xfrm>
          <a:prstGeom prst="rect">
            <a:avLst/>
          </a:prstGeom>
          <a:noFill/>
        </p:spPr>
        <p:txBody>
          <a:bodyPr wrap="square" rtlCol="0">
            <a:spAutoFit/>
          </a:bodyPr>
          <a:lstStyle/>
          <a:p>
            <a:r>
              <a:rPr lang="en-GB" sz="4800" dirty="0">
                <a:solidFill>
                  <a:schemeClr val="bg1"/>
                </a:solidFill>
                <a:latin typeface="League Spartan" panose="00000800000000000000" pitchFamily="50"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2520700756"/>
              </p:ext>
            </p:extLst>
          </p:nvPr>
        </p:nvGraphicFramePr>
        <p:xfrm>
          <a:off x="190005" y="1149508"/>
          <a:ext cx="11811989" cy="5262365"/>
        </p:xfrm>
        <a:graphic>
          <a:graphicData uri="http://schemas.openxmlformats.org/drawingml/2006/table">
            <a:tbl>
              <a:tblPr firstRow="1" bandRow="1">
                <a:tableStyleId>{5940675A-B579-460E-94D1-54222C63F5DA}</a:tableStyleId>
              </a:tblPr>
              <a:tblGrid>
                <a:gridCol w="3311183">
                  <a:extLst>
                    <a:ext uri="{9D8B030D-6E8A-4147-A177-3AD203B41FA5}">
                      <a16:colId xmlns:a16="http://schemas.microsoft.com/office/drawing/2014/main" val="4041274174"/>
                    </a:ext>
                  </a:extLst>
                </a:gridCol>
                <a:gridCol w="6785811">
                  <a:extLst>
                    <a:ext uri="{9D8B030D-6E8A-4147-A177-3AD203B41FA5}">
                      <a16:colId xmlns:a16="http://schemas.microsoft.com/office/drawing/2014/main" val="2234187062"/>
                    </a:ext>
                  </a:extLst>
                </a:gridCol>
                <a:gridCol w="1714995">
                  <a:extLst>
                    <a:ext uri="{9D8B030D-6E8A-4147-A177-3AD203B41FA5}">
                      <a16:colId xmlns:a16="http://schemas.microsoft.com/office/drawing/2014/main" val="3063766827"/>
                    </a:ext>
                  </a:extLst>
                </a:gridCol>
              </a:tblGrid>
              <a:tr h="472501">
                <a:tc>
                  <a:txBody>
                    <a:bodyPr/>
                    <a:lstStyle/>
                    <a:p>
                      <a:pPr algn="ctr"/>
                      <a:r>
                        <a:rPr lang="en-GB" sz="2800" dirty="0">
                          <a:latin typeface="League Spartan" panose="00000800000000000000" pitchFamily="50" charset="0"/>
                        </a:rPr>
                        <a:t>Activity</a:t>
                      </a:r>
                    </a:p>
                  </a:txBody>
                  <a:tcPr>
                    <a:solidFill>
                      <a:schemeClr val="bg1">
                        <a:lumMod val="95000"/>
                      </a:schemeClr>
                    </a:solidFill>
                  </a:tcPr>
                </a:tc>
                <a:tc>
                  <a:txBody>
                    <a:bodyPr/>
                    <a:lstStyle/>
                    <a:p>
                      <a:pPr algn="ctr"/>
                      <a:r>
                        <a:rPr lang="en-GB" sz="2800" dirty="0">
                          <a:latin typeface="League Spartan" panose="00000800000000000000" pitchFamily="50" charset="0"/>
                        </a:rPr>
                        <a:t>Description</a:t>
                      </a:r>
                    </a:p>
                  </a:txBody>
                  <a:tcPr>
                    <a:solidFill>
                      <a:schemeClr val="bg1">
                        <a:lumMod val="95000"/>
                      </a:schemeClr>
                    </a:solidFill>
                  </a:tcPr>
                </a:tc>
                <a:tc>
                  <a:txBody>
                    <a:bodyPr/>
                    <a:lstStyle/>
                    <a:p>
                      <a:pPr algn="ctr"/>
                      <a:r>
                        <a:rPr lang="en-GB" sz="2800" dirty="0">
                          <a:latin typeface="League Spartan" panose="00000800000000000000" pitchFamily="50" charset="0"/>
                        </a:rPr>
                        <a:t>Timing</a:t>
                      </a:r>
                    </a:p>
                  </a:txBody>
                  <a:tcPr>
                    <a:solidFill>
                      <a:schemeClr val="bg1">
                        <a:lumMod val="95000"/>
                      </a:schemeClr>
                    </a:solidFill>
                  </a:tcPr>
                </a:tc>
                <a:extLst>
                  <a:ext uri="{0D108BD9-81ED-4DB2-BD59-A6C34878D82A}">
                    <a16:rowId xmlns:a16="http://schemas.microsoft.com/office/drawing/2014/main" val="128198059"/>
                  </a:ext>
                </a:extLst>
              </a:tr>
              <a:tr h="555745">
                <a:tc>
                  <a:txBody>
                    <a:bodyPr/>
                    <a:lstStyle/>
                    <a:p>
                      <a:pPr marL="342900" indent="-342900">
                        <a:buAutoNum type="arabicPeriod"/>
                      </a:pPr>
                      <a:r>
                        <a:rPr lang="en-GB" sz="1800" dirty="0">
                          <a:latin typeface="League Spartan" panose="00000800000000000000" pitchFamily="50" charset="0"/>
                        </a:rPr>
                        <a:t>Introduction</a:t>
                      </a:r>
                    </a:p>
                  </a:txBody>
                  <a:tcPr anchor="ct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effectLst/>
                          <a:latin typeface="Lato" panose="020B0604020202020204" charset="0"/>
                          <a:ea typeface="Lato" panose="020B0604020202020204" charset="0"/>
                          <a:cs typeface="Lato" panose="020B0604020202020204" charset="0"/>
                        </a:rPr>
                        <a:t>Introduce learning objectives and outcomes and reinforce ground rules.</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2 MINS</a:t>
                      </a:r>
                    </a:p>
                  </a:txBody>
                  <a:tcPr anchor="ctr">
                    <a:solidFill>
                      <a:schemeClr val="bg1"/>
                    </a:solidFill>
                  </a:tcPr>
                </a:tc>
                <a:extLst>
                  <a:ext uri="{0D108BD9-81ED-4DB2-BD59-A6C34878D82A}">
                    <a16:rowId xmlns:a16="http://schemas.microsoft.com/office/drawing/2014/main" val="2474858058"/>
                  </a:ext>
                </a:extLst>
              </a:tr>
              <a:tr h="546100">
                <a:tc>
                  <a:txBody>
                    <a:bodyPr/>
                    <a:lstStyle/>
                    <a:p>
                      <a:r>
                        <a:rPr lang="en-GB" sz="1800" dirty="0">
                          <a:latin typeface="League Spartan" panose="00000800000000000000" pitchFamily="50" charset="0"/>
                        </a:rPr>
                        <a:t>2. Baseline assessment</a:t>
                      </a:r>
                    </a:p>
                  </a:txBody>
                  <a:tcPr anchor="ctr">
                    <a:solidFill>
                      <a:schemeClr val="bg1">
                        <a:lumMod val="95000"/>
                      </a:schemeClr>
                    </a:solidFill>
                  </a:tcPr>
                </a:tc>
                <a:tc>
                  <a:txBody>
                    <a:bodyPr/>
                    <a:lstStyle/>
                    <a:p>
                      <a:pPr>
                        <a:lnSpc>
                          <a:spcPts val="1500"/>
                        </a:lnSpc>
                        <a:spcAft>
                          <a:spcPts val="600"/>
                        </a:spcAft>
                      </a:pPr>
                      <a:r>
                        <a:rPr lang="en-GB" sz="1600" dirty="0">
                          <a:effectLst/>
                          <a:latin typeface="Lato" panose="020B0604020202020204" charset="0"/>
                          <a:ea typeface="Lato" panose="020B0604020202020204" charset="0"/>
                          <a:cs typeface="Lato" panose="020B0604020202020204" charset="0"/>
                        </a:rPr>
                        <a:t>Draw and write: students draw and write about somebody getting married.</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2346566372"/>
                  </a:ext>
                </a:extLst>
              </a:tr>
              <a:tr h="738613">
                <a:tc>
                  <a:txBody>
                    <a:bodyPr/>
                    <a:lstStyle/>
                    <a:p>
                      <a:r>
                        <a:rPr lang="en-GB" sz="1800" dirty="0">
                          <a:latin typeface="League Spartan" panose="00000800000000000000" pitchFamily="50" charset="0"/>
                        </a:rPr>
                        <a:t>3. True or false</a:t>
                      </a:r>
                    </a:p>
                  </a:txBody>
                  <a:tcPr anchor="ct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effectLst/>
                          <a:latin typeface="Lato" panose="020B0604020202020204" charset="0"/>
                          <a:ea typeface="Lato" panose="020B0604020202020204" charset="0"/>
                          <a:cs typeface="Lato" panose="020B0604020202020204" charset="0"/>
                        </a:rPr>
                        <a:t>Students complete a true or false quiz about marriage and civil partnerships, focusing on the process of getting married/forming a civil partnership. </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62548691"/>
                  </a:ext>
                </a:extLst>
              </a:tr>
              <a:tr h="519898">
                <a:tc>
                  <a:txBody>
                    <a:bodyPr/>
                    <a:lstStyle/>
                    <a:p>
                      <a:r>
                        <a:rPr lang="en-GB" sz="1800" dirty="0">
                          <a:latin typeface="League Spartan" panose="00000800000000000000" pitchFamily="50" charset="0"/>
                        </a:rPr>
                        <a:t>4. Scenario cards</a:t>
                      </a:r>
                    </a:p>
                  </a:txBody>
                  <a:tcPr anchor="ct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effectLst/>
                          <a:latin typeface="Lato" panose="020B0604020202020204" charset="0"/>
                          <a:ea typeface="Lato" panose="020B0604020202020204" charset="0"/>
                          <a:cs typeface="Lato" panose="020B0604020202020204" charset="0"/>
                        </a:rPr>
                        <a:t>In groups, students read a series of scenario cards and identify which ones show a legal marriage or an illegal/ void marriage. </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1658251162"/>
                  </a:ext>
                </a:extLst>
              </a:tr>
              <a:tr h="738613">
                <a:tc>
                  <a:txBody>
                    <a:bodyPr/>
                    <a:lstStyle/>
                    <a:p>
                      <a:r>
                        <a:rPr lang="en-GB" sz="1800" dirty="0">
                          <a:latin typeface="League Spartan" panose="00000800000000000000" pitchFamily="50" charset="0"/>
                        </a:rPr>
                        <a:t>5. Forced or arranged</a:t>
                      </a:r>
                    </a:p>
                  </a:txBody>
                  <a:tcPr anchor="ct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effectLst/>
                          <a:latin typeface="Lato" panose="020B0604020202020204" charset="0"/>
                          <a:ea typeface="Lato" panose="020B0604020202020204" charset="0"/>
                          <a:cs typeface="Lato" panose="020B0604020202020204" charset="0"/>
                        </a:rPr>
                        <a:t>Students complete a table of differences between forced and arranged marriage. They then write advice to a young person at risk of being forced into marriage.</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780862879"/>
                  </a:ext>
                </a:extLst>
              </a:tr>
              <a:tr h="594360">
                <a:tc>
                  <a:txBody>
                    <a:bodyPr/>
                    <a:lstStyle/>
                    <a:p>
                      <a:r>
                        <a:rPr lang="en-GB" sz="1800" dirty="0">
                          <a:latin typeface="League Spartan" panose="00000800000000000000" pitchFamily="50" charset="0"/>
                        </a:rPr>
                        <a:t>6. Endpoint assessment</a:t>
                      </a:r>
                    </a:p>
                  </a:txBody>
                  <a:tcPr anchor="ct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effectLst/>
                          <a:latin typeface="Lato" panose="020B0604020202020204" charset="0"/>
                          <a:ea typeface="Lato" panose="020B0604020202020204" charset="0"/>
                          <a:cs typeface="Lato" panose="020B0604020202020204" charset="0"/>
                        </a:rPr>
                        <a:t>Students return to their draw and write, adding key learning from the lesson.</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973255416"/>
                  </a:ext>
                </a:extLst>
              </a:tr>
              <a:tr h="738613">
                <a:tc>
                  <a:txBody>
                    <a:bodyPr/>
                    <a:lstStyle/>
                    <a:p>
                      <a:r>
                        <a:rPr lang="en-GB" sz="1800" dirty="0">
                          <a:latin typeface="League Spartan" panose="00000800000000000000" pitchFamily="50" charset="0"/>
                        </a:rPr>
                        <a:t>7. Signpost support</a:t>
                      </a:r>
                    </a:p>
                  </a:txBody>
                  <a:tcPr anchor="ct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effectLst/>
                          <a:latin typeface="Lato" panose="020B0604020202020204" charset="0"/>
                          <a:ea typeface="Lato" panose="020B0604020202020204" charset="0"/>
                          <a:cs typeface="Lato" panose="020B0604020202020204" charset="0"/>
                        </a:rPr>
                        <a:t>Remind students how to access further advice, guidance and support related to marriage/civil partnerships, particularly highlighting support for anyone concerned about forced marriage.</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3 MINS</a:t>
                      </a:r>
                    </a:p>
                    <a:p>
                      <a:pPr algn="ct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4105800080"/>
                  </a:ext>
                </a:extLst>
              </a:tr>
            </a:tbl>
          </a:graphicData>
        </a:graphic>
      </p:graphicFrame>
      <p:sp>
        <p:nvSpPr>
          <p:cNvPr id="9" name="TextBox 8"/>
          <p:cNvSpPr txBox="1"/>
          <p:nvPr/>
        </p:nvSpPr>
        <p:spPr>
          <a:xfrm>
            <a:off x="9869891" y="8643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12" name="Footer Placeholder 3"/>
          <p:cNvSpPr txBox="1">
            <a:spLocks/>
          </p:cNvSpPr>
          <p:nvPr/>
        </p:nvSpPr>
        <p:spPr>
          <a:xfrm>
            <a:off x="190006" y="6463587"/>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2019 	 </a:t>
            </a:r>
          </a:p>
        </p:txBody>
      </p:sp>
    </p:spTree>
    <p:extLst>
      <p:ext uri="{BB962C8B-B14F-4D97-AF65-F5344CB8AC3E}">
        <p14:creationId xmlns:p14="http://schemas.microsoft.com/office/powerpoint/2010/main" val="2153725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952168" y="4270402"/>
            <a:ext cx="10096499"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Long term commitments</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2019 </a:t>
            </a:r>
            <a:r>
              <a:rPr lang="en-GB" dirty="0"/>
              <a:t>	 </a:t>
            </a:r>
          </a:p>
        </p:txBody>
      </p:sp>
      <p:pic>
        <p:nvPicPr>
          <p:cNvPr id="4" name="Picture 3">
            <a:extLst>
              <a:ext uri="{FF2B5EF4-FFF2-40B4-BE49-F238E27FC236}">
                <a16:creationId xmlns:a16="http://schemas.microsoft.com/office/drawing/2014/main" id="{BAA8079B-1E03-4BF7-A522-1DFDB609935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83290" y="255010"/>
            <a:ext cx="6225420" cy="3890888"/>
          </a:xfrm>
          <a:prstGeom prst="rect">
            <a:avLst/>
          </a:prstGeom>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smtClean="0">
                <a:latin typeface="League Spartan" panose="00000800000000000000" pitchFamily="50" charset="0"/>
              </a:rPr>
              <a:t>Our class rules:</a:t>
            </a:r>
            <a:endParaRPr lang="en-GB" sz="4400" b="1" dirty="0">
              <a:latin typeface="League Spartan" panose="00000800000000000000" pitchFamily="50" charset="0"/>
            </a:endParaRP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4" name="Footer Placeholder 3"/>
          <p:cNvSpPr>
            <a:spLocks noGrp="1"/>
          </p:cNvSpPr>
          <p:nvPr>
            <p:ph type="ftr" sz="quarter" idx="11"/>
          </p:nvPr>
        </p:nvSpPr>
        <p:spPr>
          <a:xfrm>
            <a:off x="-19051" y="6405273"/>
            <a:ext cx="12192000" cy="365125"/>
          </a:xfrm>
        </p:spPr>
        <p:txBody>
          <a:bodyPr/>
          <a:lstStyle/>
          <a:p>
            <a:r>
              <a:rPr lang="en-GB" sz="1050" dirty="0"/>
              <a:t>© PSHE Association 2019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Tree>
    <p:extLst>
      <p:ext uri="{BB962C8B-B14F-4D97-AF65-F5344CB8AC3E}">
        <p14:creationId xmlns:p14="http://schemas.microsoft.com/office/powerpoint/2010/main" val="2757244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13049" y="2340163"/>
            <a:ext cx="10965901" cy="2939266"/>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3200" b="1" dirty="0">
              <a:latin typeface="League Spartan" panose="00000800000000000000" pitchFamily="50" charset="0"/>
            </a:endParaRPr>
          </a:p>
          <a:p>
            <a:pPr lvl="3"/>
            <a:endParaRPr lang="en-GB" sz="100" b="1" dirty="0">
              <a:latin typeface="Gill Sans MT" panose="020B0502020104020203" pitchFamily="34" charset="0"/>
            </a:endParaRPr>
          </a:p>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describe the options available to people who wish to make a long term commitment </a:t>
            </a:r>
          </a:p>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explain how a long term relationship can become legally binding</a:t>
            </a:r>
          </a:p>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recognise the unacceptability of forced marriage and identify support for someone who may be at risk </a:t>
            </a:r>
          </a:p>
        </p:txBody>
      </p:sp>
      <p:sp>
        <p:nvSpPr>
          <p:cNvPr id="3" name="Footer Placeholder 2"/>
          <p:cNvSpPr>
            <a:spLocks noGrp="1"/>
          </p:cNvSpPr>
          <p:nvPr>
            <p:ph type="ftr" sz="quarter" idx="11"/>
          </p:nvPr>
        </p:nvSpPr>
        <p:spPr>
          <a:xfrm>
            <a:off x="0" y="6320257"/>
            <a:ext cx="12192000" cy="365125"/>
          </a:xfrm>
        </p:spPr>
        <p:txBody>
          <a:bodyPr/>
          <a:lstStyle/>
          <a:p>
            <a:r>
              <a:rPr lang="en-GB" sz="1050" dirty="0"/>
              <a:t>© PSHE Association 2019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sp>
        <p:nvSpPr>
          <p:cNvPr id="10" name="TextBox 9"/>
          <p:cNvSpPr txBox="1"/>
          <p:nvPr/>
        </p:nvSpPr>
        <p:spPr>
          <a:xfrm>
            <a:off x="817883" y="310260"/>
            <a:ext cx="9585369" cy="1569660"/>
          </a:xfrm>
          <a:prstGeom prst="rect">
            <a:avLst/>
          </a:prstGeom>
          <a:solidFill>
            <a:schemeClr val="bg1"/>
          </a:solidFill>
        </p:spPr>
        <p:txBody>
          <a:bodyPr wrap="square" rtlCol="0">
            <a:spAutoFit/>
          </a:bodyPr>
          <a:lstStyle/>
          <a:p>
            <a:pPr lvl="3"/>
            <a:r>
              <a:rPr lang="en-GB" sz="3200" b="1" dirty="0">
                <a:latin typeface="League Spartan" panose="020B0604020202020204" charset="0"/>
              </a:rPr>
              <a:t>We are learning about d</a:t>
            </a:r>
            <a:r>
              <a:rPr lang="en-GB" sz="3200" dirty="0">
                <a:latin typeface="League Spartan" panose="020B0604020202020204" charset="0"/>
              </a:rPr>
              <a:t>ifferent types of relationships, including legal </a:t>
            </a:r>
            <a:r>
              <a:rPr lang="en-GB" sz="3200" dirty="0" smtClean="0">
                <a:latin typeface="League Spartan" panose="020B0604020202020204" charset="0"/>
              </a:rPr>
              <a:t>marriage and </a:t>
            </a:r>
            <a:r>
              <a:rPr lang="en-GB" sz="3200" dirty="0">
                <a:latin typeface="League Spartan" panose="020B0604020202020204" charset="0"/>
              </a:rPr>
              <a:t>forced </a:t>
            </a:r>
            <a:r>
              <a:rPr lang="en-GB" sz="3200" dirty="0" smtClean="0">
                <a:latin typeface="League Spartan" panose="020B0604020202020204" charset="0"/>
              </a:rPr>
              <a:t>marriage </a:t>
            </a:r>
            <a:r>
              <a:rPr lang="en-GB" sz="3200" b="1" dirty="0" smtClean="0">
                <a:latin typeface="League Spartan" panose="020B0604020202020204" charset="0"/>
              </a:rPr>
              <a:t> </a:t>
            </a:r>
            <a:endParaRPr lang="en-GB" sz="3200" b="1" dirty="0">
              <a:latin typeface="League Spartan" panose="020B060402020202020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9676" y="471725"/>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1059676" y="1879920"/>
            <a:ext cx="877333" cy="1001704"/>
          </a:xfrm>
          <a:prstGeom prst="rect">
            <a:avLst/>
          </a:prstGeom>
        </p:spPr>
      </p:pic>
    </p:spTree>
    <p:extLst>
      <p:ext uri="{BB962C8B-B14F-4D97-AF65-F5344CB8AC3E}">
        <p14:creationId xmlns:p14="http://schemas.microsoft.com/office/powerpoint/2010/main" val="1559488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42523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Draw and write</a:t>
            </a:r>
          </a:p>
        </p:txBody>
      </p:sp>
      <p:sp>
        <p:nvSpPr>
          <p:cNvPr id="8" name="TextBox 7"/>
          <p:cNvSpPr txBox="1"/>
          <p:nvPr/>
        </p:nvSpPr>
        <p:spPr>
          <a:xfrm>
            <a:off x="457200" y="1348175"/>
            <a:ext cx="5638800" cy="4324261"/>
          </a:xfrm>
          <a:prstGeom prst="rect">
            <a:avLst/>
          </a:prstGeom>
          <a:noFill/>
        </p:spPr>
        <p:txBody>
          <a:bodyPr wrap="square" rtlCol="0">
            <a:spAutoFit/>
          </a:bodyPr>
          <a:lstStyle/>
          <a:p>
            <a:endParaRPr lang="en-GB" sz="2400" dirty="0">
              <a:latin typeface="Lato" panose="020B0604020202020204" charset="0"/>
              <a:ea typeface="Lato" panose="020B0604020202020204" charset="0"/>
              <a:cs typeface="Lato" panose="020B0604020202020204" charset="0"/>
            </a:endParaRPr>
          </a:p>
          <a:p>
            <a:pPr marL="342900" lvl="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Draw a person who is getting married</a:t>
            </a:r>
          </a:p>
          <a:p>
            <a:pPr marL="342900" lvl="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Draw or write what the person is thinking and feeling</a:t>
            </a:r>
          </a:p>
          <a:p>
            <a:pPr marL="342900" lvl="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Draw or write about where they are and who they are with</a:t>
            </a:r>
          </a:p>
          <a:p>
            <a:pPr marL="342900" lvl="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Draw or write about the things they have done to prepare for the marriage</a:t>
            </a:r>
          </a:p>
          <a:p>
            <a:pPr marL="342900" lvl="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Draw or write about why the person is getting married</a:t>
            </a:r>
          </a:p>
          <a:p>
            <a:endParaRPr lang="en-US" sz="2400" b="1" dirty="0">
              <a:latin typeface="Lato" panose="020B0604020202020204" charset="0"/>
              <a:ea typeface="Lato" panose="020B0604020202020204" charset="0"/>
              <a:cs typeface="Lato" panose="020B0604020202020204" charset="0"/>
            </a:endParaRPr>
          </a:p>
          <a:p>
            <a:endParaRPr lang="en-US" sz="1100" b="1" dirty="0">
              <a:latin typeface="Lato" panose="020B0604020202020204" charset="0"/>
              <a:ea typeface="Lato" panose="020B0604020202020204" charset="0"/>
              <a:cs typeface="Lato" panose="020B0604020202020204" charset="0"/>
            </a:endParaRPr>
          </a:p>
        </p:txBody>
      </p:sp>
      <p:sp>
        <p:nvSpPr>
          <p:cNvPr id="5" name="Footer Placeholder 4"/>
          <p:cNvSpPr>
            <a:spLocks noGrp="1"/>
          </p:cNvSpPr>
          <p:nvPr>
            <p:ph type="ftr" sz="quarter" idx="11"/>
          </p:nvPr>
        </p:nvSpPr>
        <p:spPr>
          <a:xfrm>
            <a:off x="0" y="6415306"/>
            <a:ext cx="12192000" cy="365125"/>
          </a:xfrm>
        </p:spPr>
        <p:txBody>
          <a:bodyPr/>
          <a:lstStyle/>
          <a:p>
            <a:r>
              <a:rPr lang="en-GB" sz="1050" dirty="0"/>
              <a:t>© PSHE Association 2019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pic>
        <p:nvPicPr>
          <p:cNvPr id="12" name="Picture 11">
            <a:extLst>
              <a:ext uri="{FF2B5EF4-FFF2-40B4-BE49-F238E27FC236}">
                <a16:creationId xmlns:a16="http://schemas.microsoft.com/office/drawing/2014/main" id="{E894F7E5-A947-46E6-88F0-2818595805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87691" y="2058744"/>
            <a:ext cx="5174795" cy="3505061"/>
          </a:xfrm>
          <a:prstGeom prst="rect">
            <a:avLst/>
          </a:prstGeom>
        </p:spPr>
      </p:pic>
      <p:sp>
        <p:nvSpPr>
          <p:cNvPr id="4" name="Rectangle 3"/>
          <p:cNvSpPr/>
          <p:nvPr/>
        </p:nvSpPr>
        <p:spPr>
          <a:xfrm>
            <a:off x="211873" y="5464098"/>
            <a:ext cx="6367347" cy="735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Stretch: how important do you think marriage is to our society? Why do you think this?</a:t>
            </a:r>
            <a:endParaRPr lang="en-GB" dirty="0"/>
          </a:p>
        </p:txBody>
      </p:sp>
    </p:spTree>
    <p:extLst>
      <p:ext uri="{BB962C8B-B14F-4D97-AF65-F5344CB8AC3E}">
        <p14:creationId xmlns:p14="http://schemas.microsoft.com/office/powerpoint/2010/main" val="576636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6201" y="38261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True or false?</a:t>
            </a:r>
          </a:p>
        </p:txBody>
      </p:sp>
      <p:sp>
        <p:nvSpPr>
          <p:cNvPr id="19" name="Footer Placeholder 18"/>
          <p:cNvSpPr>
            <a:spLocks noGrp="1"/>
          </p:cNvSpPr>
          <p:nvPr>
            <p:ph type="ftr" sz="quarter" idx="11"/>
          </p:nvPr>
        </p:nvSpPr>
        <p:spPr>
          <a:xfrm>
            <a:off x="0" y="6355382"/>
            <a:ext cx="12192000" cy="365125"/>
          </a:xfrm>
        </p:spPr>
        <p:txBody>
          <a:bodyPr/>
          <a:lstStyle/>
          <a:p>
            <a:r>
              <a:rPr lang="en-GB" sz="1050" dirty="0"/>
              <a:t>© PSHE Association 2019 </a:t>
            </a:r>
            <a:r>
              <a:rPr lang="en-GB" dirty="0"/>
              <a:t>	 </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13</a:t>
            </a:fld>
            <a:endParaRPr lang="en-GB" dirty="0"/>
          </a:p>
        </p:txBody>
      </p:sp>
      <p:pic>
        <p:nvPicPr>
          <p:cNvPr id="22" name="Picture 21"/>
          <p:cNvPicPr>
            <a:picLocks noChangeAspect="1"/>
          </p:cNvPicPr>
          <p:nvPr/>
        </p:nvPicPr>
        <p:blipFill rotWithShape="1">
          <a:blip r:embed="rId3" cstate="print">
            <a:duotone>
              <a:prstClr val="black"/>
              <a:srgbClr val="95519E">
                <a:tint val="45000"/>
                <a:satMod val="400000"/>
              </a:srgbClr>
            </a:duotone>
            <a:extLst>
              <a:ext uri="{28A0092B-C50C-407E-A947-70E740481C1C}">
                <a14:useLocalDpi xmlns:a14="http://schemas.microsoft.com/office/drawing/2010/main" val="0"/>
              </a:ext>
            </a:extLst>
          </a:blip>
          <a:srcRect l="59958" b="29919"/>
          <a:stretch/>
        </p:blipFill>
        <p:spPr>
          <a:xfrm>
            <a:off x="542409" y="5463095"/>
            <a:ext cx="810306" cy="892287"/>
          </a:xfrm>
          <a:prstGeom prst="rect">
            <a:avLst/>
          </a:prstGeom>
        </p:spPr>
      </p:pic>
      <p:pic>
        <p:nvPicPr>
          <p:cNvPr id="4" name="Picture 3">
            <a:extLst>
              <a:ext uri="{FF2B5EF4-FFF2-40B4-BE49-F238E27FC236}">
                <a16:creationId xmlns:a16="http://schemas.microsoft.com/office/drawing/2014/main" id="{3BE08846-75A9-40D1-AB99-64C391B5DCC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97779" y="520067"/>
            <a:ext cx="3777824" cy="5666737"/>
          </a:xfrm>
          <a:prstGeom prst="rect">
            <a:avLst/>
          </a:prstGeom>
        </p:spPr>
      </p:pic>
      <p:sp>
        <p:nvSpPr>
          <p:cNvPr id="10" name="TextBox 9">
            <a:extLst>
              <a:ext uri="{FF2B5EF4-FFF2-40B4-BE49-F238E27FC236}">
                <a16:creationId xmlns:a16="http://schemas.microsoft.com/office/drawing/2014/main" id="{8DCDB813-3DC9-4B3B-800F-A24884537E36}"/>
              </a:ext>
            </a:extLst>
          </p:cNvPr>
          <p:cNvSpPr txBox="1"/>
          <p:nvPr/>
        </p:nvSpPr>
        <p:spPr>
          <a:xfrm>
            <a:off x="457200" y="1152053"/>
            <a:ext cx="7459580" cy="2308324"/>
          </a:xfrm>
          <a:prstGeom prst="rect">
            <a:avLst/>
          </a:prstGeom>
          <a:noFill/>
        </p:spPr>
        <p:txBody>
          <a:bodyPr wrap="square" rtlCol="0">
            <a:spAutoFit/>
          </a:bodyPr>
          <a:lstStyle/>
          <a:p>
            <a:r>
              <a:rPr lang="en-GB" sz="2400" dirty="0">
                <a:latin typeface="Lato" panose="020B0604020202020204" charset="0"/>
                <a:ea typeface="Lato" panose="020B0604020202020204" charset="0"/>
                <a:cs typeface="Lato" panose="020B0604020202020204" charset="0"/>
              </a:rPr>
              <a:t>Are the statements about getting married/forming a civil partnership true or false? </a:t>
            </a:r>
          </a:p>
          <a:p>
            <a:endParaRPr lang="en-GB" sz="2400" dirty="0">
              <a:latin typeface="Lato" panose="020B0604020202020204" charset="0"/>
              <a:ea typeface="Lato" panose="020B0604020202020204" charset="0"/>
              <a:cs typeface="Lato" panose="020B0604020202020204" charset="0"/>
            </a:endParaRPr>
          </a:p>
          <a:p>
            <a:r>
              <a:rPr lang="en-GB" sz="2400" dirty="0">
                <a:latin typeface="Lato" panose="020B0604020202020204" charset="0"/>
                <a:ea typeface="Lato" panose="020B0604020202020204" charset="0"/>
                <a:cs typeface="Lato" panose="020B0604020202020204" charset="0"/>
              </a:rPr>
              <a:t>Write down your answers down in the boxes provided.</a:t>
            </a:r>
            <a:endParaRPr lang="en-US" sz="2400" b="1" dirty="0">
              <a:latin typeface="Lato" panose="020B0604020202020204" charset="0"/>
              <a:ea typeface="Lato" panose="020B0604020202020204" charset="0"/>
              <a:cs typeface="Lato" panose="020B0604020202020204" charset="0"/>
            </a:endParaRPr>
          </a:p>
          <a:p>
            <a:endParaRPr lang="en-US" sz="2400" b="1" dirty="0">
              <a:latin typeface="Lato" panose="020B0604020202020204" charset="0"/>
              <a:ea typeface="Lato" panose="020B0604020202020204" charset="0"/>
              <a:cs typeface="Lato" panose="020B0604020202020204" charset="0"/>
            </a:endParaRPr>
          </a:p>
        </p:txBody>
      </p:sp>
      <p:pic>
        <p:nvPicPr>
          <p:cNvPr id="5" name="Graphic 4" descr="Thumbs up sign">
            <a:extLst>
              <a:ext uri="{FF2B5EF4-FFF2-40B4-BE49-F238E27FC236}">
                <a16:creationId xmlns:a16="http://schemas.microsoft.com/office/drawing/2014/main" id="{5C5632E5-EBD2-41F2-A3B7-0C7F332C508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2208683" y="3181960"/>
            <a:ext cx="1978307" cy="1978307"/>
          </a:xfrm>
          <a:prstGeom prst="rect">
            <a:avLst/>
          </a:prstGeom>
        </p:spPr>
      </p:pic>
      <p:pic>
        <p:nvPicPr>
          <p:cNvPr id="14" name="Graphic 13" descr="Thumbs up sign">
            <a:extLst>
              <a:ext uri="{FF2B5EF4-FFF2-40B4-BE49-F238E27FC236}">
                <a16:creationId xmlns:a16="http://schemas.microsoft.com/office/drawing/2014/main" id="{DFCBF231-3F0D-4409-9353-20BD60BEE59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rot="10800000">
            <a:off x="4644138" y="3356333"/>
            <a:ext cx="1978307" cy="1978307"/>
          </a:xfrm>
          <a:prstGeom prst="rect">
            <a:avLst/>
          </a:prstGeom>
        </p:spPr>
      </p:pic>
    </p:spTree>
    <p:extLst>
      <p:ext uri="{BB962C8B-B14F-4D97-AF65-F5344CB8AC3E}">
        <p14:creationId xmlns:p14="http://schemas.microsoft.com/office/powerpoint/2010/main" val="3610864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6201" y="38261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Scenario cards</a:t>
            </a:r>
          </a:p>
        </p:txBody>
      </p:sp>
      <p:sp>
        <p:nvSpPr>
          <p:cNvPr id="19" name="Footer Placeholder 18"/>
          <p:cNvSpPr>
            <a:spLocks noGrp="1"/>
          </p:cNvSpPr>
          <p:nvPr>
            <p:ph type="ftr" sz="quarter" idx="11"/>
          </p:nvPr>
        </p:nvSpPr>
        <p:spPr>
          <a:xfrm>
            <a:off x="0" y="6355382"/>
            <a:ext cx="12192000" cy="365125"/>
          </a:xfrm>
        </p:spPr>
        <p:txBody>
          <a:bodyPr/>
          <a:lstStyle/>
          <a:p>
            <a:r>
              <a:rPr lang="en-GB" sz="1050" dirty="0"/>
              <a:t>© PSHE Association 2019 </a:t>
            </a:r>
            <a:r>
              <a:rPr lang="en-GB" dirty="0"/>
              <a:t>	 </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14</a:t>
            </a:fld>
            <a:endParaRPr lang="en-GB" dirty="0"/>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60697">
            <a:off x="641553" y="5203856"/>
            <a:ext cx="423304" cy="994688"/>
          </a:xfrm>
          <a:prstGeom prst="rect">
            <a:avLst/>
          </a:prstGeom>
        </p:spPr>
      </p:pic>
      <p:pic>
        <p:nvPicPr>
          <p:cNvPr id="22" name="Picture 21"/>
          <p:cNvPicPr>
            <a:picLocks noChangeAspect="1"/>
          </p:cNvPicPr>
          <p:nvPr/>
        </p:nvPicPr>
        <p:blipFill rotWithShape="1">
          <a:blip r:embed="rId4" cstate="print">
            <a:duotone>
              <a:prstClr val="black"/>
              <a:srgbClr val="95519E">
                <a:tint val="45000"/>
                <a:satMod val="400000"/>
              </a:srgbClr>
            </a:duotone>
            <a:extLst>
              <a:ext uri="{28A0092B-C50C-407E-A947-70E740481C1C}">
                <a14:useLocalDpi xmlns:a14="http://schemas.microsoft.com/office/drawing/2010/main" val="0"/>
              </a:ext>
            </a:extLst>
          </a:blip>
          <a:srcRect l="59958" b="29919"/>
          <a:stretch/>
        </p:blipFill>
        <p:spPr>
          <a:xfrm>
            <a:off x="1324462" y="5399917"/>
            <a:ext cx="810306" cy="892287"/>
          </a:xfrm>
          <a:prstGeom prst="rect">
            <a:avLst/>
          </a:prstGeom>
        </p:spPr>
      </p:pic>
      <p:pic>
        <p:nvPicPr>
          <p:cNvPr id="4" name="Picture 3">
            <a:extLst>
              <a:ext uri="{FF2B5EF4-FFF2-40B4-BE49-F238E27FC236}">
                <a16:creationId xmlns:a16="http://schemas.microsoft.com/office/drawing/2014/main" id="{73127178-1C1F-4C38-83BC-A3B72BA82D3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50117" y="1469078"/>
            <a:ext cx="6590063" cy="4376982"/>
          </a:xfrm>
          <a:prstGeom prst="rect">
            <a:avLst/>
          </a:prstGeom>
        </p:spPr>
      </p:pic>
      <p:sp>
        <p:nvSpPr>
          <p:cNvPr id="8" name="TextBox 7">
            <a:extLst>
              <a:ext uri="{FF2B5EF4-FFF2-40B4-BE49-F238E27FC236}">
                <a16:creationId xmlns:a16="http://schemas.microsoft.com/office/drawing/2014/main" id="{3EF5D60E-308E-4024-8FB7-0A0A5DD32335}"/>
              </a:ext>
            </a:extLst>
          </p:cNvPr>
          <p:cNvSpPr txBox="1"/>
          <p:nvPr/>
        </p:nvSpPr>
        <p:spPr>
          <a:xfrm>
            <a:off x="409074" y="2400681"/>
            <a:ext cx="4076700" cy="1791260"/>
          </a:xfrm>
          <a:prstGeom prst="rect">
            <a:avLst/>
          </a:prstGeom>
          <a:noFill/>
        </p:spPr>
        <p:txBody>
          <a:bodyPr wrap="square" rtlCol="0">
            <a:spAutoFit/>
          </a:bodyPr>
          <a:lstStyle/>
          <a:p>
            <a:pPr>
              <a:lnSpc>
                <a:spcPct val="115000"/>
              </a:lnSpc>
            </a:pPr>
            <a:r>
              <a:rPr lang="en-GB" sz="2400" dirty="0" smtClean="0">
                <a:latin typeface="Lato" panose="020B0604020202020204" charset="0"/>
                <a:ea typeface="Lato" panose="020B0604020202020204" charset="0"/>
                <a:cs typeface="Lato" panose="020B0604020202020204" charset="0"/>
              </a:rPr>
              <a:t>In pairs</a:t>
            </a:r>
            <a:r>
              <a:rPr lang="en-GB" sz="2400" dirty="0">
                <a:latin typeface="Lato" panose="020B0604020202020204" charset="0"/>
                <a:ea typeface="Lato" panose="020B0604020202020204" charset="0"/>
                <a:cs typeface="Lato" panose="020B0604020202020204" charset="0"/>
              </a:rPr>
              <a:t>, read the scenario cards and decide whether each shows a legal marriage or an illegal/void marriage.</a:t>
            </a:r>
            <a:endParaRPr lang="en-US" sz="2400" b="1" dirty="0">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247353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fill="hold"/>
                                        <p:tgtEl>
                                          <p:spTgt spid="21"/>
                                        </p:tgtEl>
                                        <p:attrNameLst>
                                          <p:attrName>ppt_x</p:attrName>
                                        </p:attrNameLst>
                                      </p:cBhvr>
                                      <p:tavLst>
                                        <p:tav tm="0">
                                          <p:val>
                                            <p:strVal val="#ppt_x"/>
                                          </p:val>
                                        </p:tav>
                                        <p:tav tm="100000">
                                          <p:val>
                                            <p:strVal val="#ppt_x"/>
                                          </p:val>
                                        </p:tav>
                                      </p:tavLst>
                                    </p:anim>
                                    <p:anim calcmode="lin" valueType="num">
                                      <p:cBhvr additive="base">
                                        <p:cTn id="16" dur="500" fill="hold"/>
                                        <p:tgtEl>
                                          <p:spTgt spid="2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6201" y="38261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Forced or arranged?</a:t>
            </a:r>
          </a:p>
        </p:txBody>
      </p:sp>
      <p:sp>
        <p:nvSpPr>
          <p:cNvPr id="19" name="Footer Placeholder 18"/>
          <p:cNvSpPr>
            <a:spLocks noGrp="1"/>
          </p:cNvSpPr>
          <p:nvPr>
            <p:ph type="ftr" sz="quarter" idx="11"/>
          </p:nvPr>
        </p:nvSpPr>
        <p:spPr>
          <a:xfrm>
            <a:off x="0" y="6355382"/>
            <a:ext cx="12192000" cy="365125"/>
          </a:xfrm>
        </p:spPr>
        <p:txBody>
          <a:bodyPr/>
          <a:lstStyle/>
          <a:p>
            <a:r>
              <a:rPr lang="en-GB" sz="1050" dirty="0"/>
              <a:t>© PSHE Association 2019 </a:t>
            </a:r>
            <a:r>
              <a:rPr lang="en-GB" dirty="0"/>
              <a:t>	 </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15</a:t>
            </a:fld>
            <a:endParaRPr lang="en-GB" dirty="0"/>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60697">
            <a:off x="367256" y="5688886"/>
            <a:ext cx="423304" cy="994688"/>
          </a:xfrm>
          <a:prstGeom prst="rect">
            <a:avLst/>
          </a:prstGeom>
        </p:spPr>
      </p:pic>
      <p:sp>
        <p:nvSpPr>
          <p:cNvPr id="9" name="TextBox 8">
            <a:extLst>
              <a:ext uri="{FF2B5EF4-FFF2-40B4-BE49-F238E27FC236}">
                <a16:creationId xmlns:a16="http://schemas.microsoft.com/office/drawing/2014/main" id="{512E42DA-22F9-42C9-AA0B-F9292D99A1C4}"/>
              </a:ext>
            </a:extLst>
          </p:cNvPr>
          <p:cNvSpPr txBox="1"/>
          <p:nvPr/>
        </p:nvSpPr>
        <p:spPr>
          <a:xfrm>
            <a:off x="6821905" y="622972"/>
            <a:ext cx="5040581" cy="5632311"/>
          </a:xfrm>
          <a:prstGeom prst="rect">
            <a:avLst/>
          </a:prstGeom>
          <a:noFill/>
        </p:spPr>
        <p:txBody>
          <a:bodyPr wrap="square" rtlCol="0">
            <a:spAutoFit/>
          </a:bodyPr>
          <a:lstStyle/>
          <a:p>
            <a:r>
              <a:rPr lang="en-GB" sz="2400" dirty="0">
                <a:latin typeface="Lato" panose="020B0604020202020204" charset="0"/>
                <a:ea typeface="Lato" panose="020B0604020202020204" charset="0"/>
                <a:cs typeface="Lato" panose="020B0604020202020204" charset="0"/>
              </a:rPr>
              <a:t>1. Draw a table, with ‘forced marriage’ on one side and ‘arranged marriage’ on the other. In pairs, write down what you think the features are of each type of marriage.</a:t>
            </a:r>
          </a:p>
          <a:p>
            <a:endParaRPr lang="en-GB" sz="2400" b="1" dirty="0">
              <a:latin typeface="Lato" panose="020B0604020202020204" charset="0"/>
              <a:ea typeface="Lato" panose="020B0604020202020204" charset="0"/>
              <a:cs typeface="Lato" panose="020B0604020202020204" charset="0"/>
            </a:endParaRPr>
          </a:p>
          <a:p>
            <a:r>
              <a:rPr lang="en-GB" sz="2400" dirty="0">
                <a:latin typeface="Lato" panose="020B0604020202020204" charset="0"/>
                <a:ea typeface="Lato" panose="020B0604020202020204" charset="0"/>
                <a:cs typeface="Lato" panose="020B0604020202020204" charset="0"/>
              </a:rPr>
              <a:t>2. Re-read the forced marriage scenario with Jas and give advice about what Jas and her brother could do. </a:t>
            </a:r>
          </a:p>
          <a:p>
            <a:endParaRPr lang="en-GB" sz="2400" dirty="0">
              <a:latin typeface="Lato" panose="020B0604020202020204" charset="0"/>
              <a:ea typeface="Lato" panose="020B0604020202020204" charset="0"/>
              <a:cs typeface="Lato" panose="020B0604020202020204" charset="0"/>
            </a:endParaRPr>
          </a:p>
          <a:p>
            <a:r>
              <a:rPr lang="en-GB" sz="2400" dirty="0">
                <a:latin typeface="Lato" panose="020B0604020202020204" charset="0"/>
                <a:ea typeface="Lato" panose="020B0604020202020204" charset="0"/>
                <a:cs typeface="Lato" panose="020B0604020202020204" charset="0"/>
              </a:rPr>
              <a:t>3. What might you do if Jas or her brother felt unable to follow this advice? </a:t>
            </a:r>
            <a:endParaRPr lang="en-US" sz="2400" b="1" dirty="0">
              <a:latin typeface="Lato" panose="020B0604020202020204" charset="0"/>
              <a:ea typeface="Lato" panose="020B0604020202020204" charset="0"/>
              <a:cs typeface="Lato" panose="020B0604020202020204" charset="0"/>
            </a:endParaRPr>
          </a:p>
        </p:txBody>
      </p:sp>
      <p:pic>
        <p:nvPicPr>
          <p:cNvPr id="10" name="Picture 9">
            <a:extLst>
              <a:ext uri="{FF2B5EF4-FFF2-40B4-BE49-F238E27FC236}">
                <a16:creationId xmlns:a16="http://schemas.microsoft.com/office/drawing/2014/main" id="{598256F5-CA2E-4E32-A770-80E30C3E7CB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0026" y="1695069"/>
            <a:ext cx="5578054" cy="3718703"/>
          </a:xfrm>
          <a:prstGeom prst="rect">
            <a:avLst/>
          </a:prstGeom>
        </p:spPr>
      </p:pic>
    </p:spTree>
    <p:extLst>
      <p:ext uri="{BB962C8B-B14F-4D97-AF65-F5344CB8AC3E}">
        <p14:creationId xmlns:p14="http://schemas.microsoft.com/office/powerpoint/2010/main" val="2698172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fill="hold"/>
                                        <p:tgtEl>
                                          <p:spTgt spid="21"/>
                                        </p:tgtEl>
                                        <p:attrNameLst>
                                          <p:attrName>ppt_x</p:attrName>
                                        </p:attrNameLst>
                                      </p:cBhvr>
                                      <p:tavLst>
                                        <p:tav tm="0">
                                          <p:val>
                                            <p:strVal val="#ppt_x"/>
                                          </p:val>
                                        </p:tav>
                                        <p:tav tm="100000">
                                          <p:val>
                                            <p:strVal val="#ppt_x"/>
                                          </p:val>
                                        </p:tav>
                                      </p:tavLst>
                                    </p:anim>
                                    <p:anim calcmode="lin" valueType="num">
                                      <p:cBhvr additive="base">
                                        <p:cTn id="1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8135" y="540709"/>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has been learnt?</a:t>
            </a:r>
          </a:p>
        </p:txBody>
      </p:sp>
      <p:sp>
        <p:nvSpPr>
          <p:cNvPr id="8" name="TextBox 7"/>
          <p:cNvSpPr txBox="1"/>
          <p:nvPr/>
        </p:nvSpPr>
        <p:spPr>
          <a:xfrm>
            <a:off x="285909" y="1651858"/>
            <a:ext cx="5497733" cy="5478423"/>
          </a:xfrm>
          <a:prstGeom prst="rect">
            <a:avLst/>
          </a:prstGeom>
          <a:noFill/>
        </p:spPr>
        <p:txBody>
          <a:bodyPr wrap="square" rtlCol="0">
            <a:spAutoFit/>
          </a:bodyPr>
          <a:lstStyle/>
          <a:p>
            <a:r>
              <a:rPr lang="en-US" sz="2400" dirty="0">
                <a:latin typeface="League Spartan" panose="00000800000000000000" pitchFamily="50" charset="0"/>
              </a:rPr>
              <a:t>Go back to the draw and </a:t>
            </a:r>
          </a:p>
          <a:p>
            <a:r>
              <a:rPr lang="en-US" sz="2400" dirty="0">
                <a:latin typeface="League Spartan" panose="00000800000000000000" pitchFamily="50" charset="0"/>
              </a:rPr>
              <a:t>write activity</a:t>
            </a:r>
          </a:p>
          <a:p>
            <a:endParaRPr lang="en-US" sz="1600" dirty="0"/>
          </a:p>
          <a:p>
            <a:endParaRPr lang="en-US" sz="1600" dirty="0"/>
          </a:p>
          <a:p>
            <a:endParaRPr lang="en-US" sz="1600" dirty="0"/>
          </a:p>
          <a:p>
            <a:r>
              <a:rPr lang="en-US" sz="2200" dirty="0">
                <a:latin typeface="Lato" panose="020F0502020204030203" pitchFamily="34" charset="0"/>
                <a:ea typeface="Lato" panose="020F0502020204030203" pitchFamily="34" charset="0"/>
                <a:cs typeface="Lato" panose="020F0502020204030203" pitchFamily="34" charset="0"/>
              </a:rPr>
              <a:t>Is there anything you would like to change?</a:t>
            </a:r>
          </a:p>
          <a:p>
            <a:endParaRPr lang="en-US" sz="2200" dirty="0">
              <a:latin typeface="Lato" panose="020F0502020204030203" pitchFamily="34" charset="0"/>
              <a:ea typeface="Lato" panose="020F0502020204030203" pitchFamily="34" charset="0"/>
              <a:cs typeface="Lato" panose="020F0502020204030203" pitchFamily="34" charset="0"/>
            </a:endParaRPr>
          </a:p>
          <a:p>
            <a:r>
              <a:rPr lang="en-US" sz="2200" dirty="0">
                <a:latin typeface="Lato" panose="020F0502020204030203" pitchFamily="34" charset="0"/>
                <a:ea typeface="Lato" panose="020F0502020204030203" pitchFamily="34" charset="0"/>
                <a:cs typeface="Lato" panose="020F0502020204030203" pitchFamily="34" charset="0"/>
              </a:rPr>
              <a:t>Is there anything you would like to add?</a:t>
            </a:r>
          </a:p>
          <a:p>
            <a:endParaRPr lang="en-US" sz="2800" b="1" dirty="0">
              <a:solidFill>
                <a:srgbClr val="95519E"/>
              </a:solidFill>
              <a:latin typeface="Lato" panose="020F0502020204030203" pitchFamily="34" charset="0"/>
              <a:ea typeface="Lato" panose="020F0502020204030203" pitchFamily="34" charset="0"/>
              <a:cs typeface="Lato" panose="020F0502020204030203" pitchFamily="34" charset="0"/>
            </a:endParaRPr>
          </a:p>
          <a:p>
            <a:r>
              <a:rPr lang="en-US" sz="2800" b="1" dirty="0">
                <a:solidFill>
                  <a:srgbClr val="95519E"/>
                </a:solidFill>
                <a:latin typeface="Lato" panose="020F0502020204030203" pitchFamily="34" charset="0"/>
                <a:ea typeface="Lato" panose="020F0502020204030203" pitchFamily="34" charset="0"/>
                <a:cs typeface="Lato" panose="020F0502020204030203" pitchFamily="34" charset="0"/>
              </a:rPr>
              <a:t>Use a </a:t>
            </a:r>
            <a:r>
              <a:rPr lang="en-US" sz="2800" b="1" dirty="0" smtClean="0">
                <a:solidFill>
                  <a:srgbClr val="95519E"/>
                </a:solidFill>
                <a:latin typeface="Lato" panose="020F0502020204030203" pitchFamily="34" charset="0"/>
                <a:ea typeface="Lato" panose="020F0502020204030203" pitchFamily="34" charset="0"/>
                <a:cs typeface="Lato" panose="020F0502020204030203" pitchFamily="34" charset="0"/>
              </a:rPr>
              <a:t>purple pen to </a:t>
            </a:r>
            <a:r>
              <a:rPr lang="en-US" sz="2800" b="1" dirty="0">
                <a:solidFill>
                  <a:srgbClr val="95519E"/>
                </a:solidFill>
                <a:latin typeface="Lato" panose="020F0502020204030203" pitchFamily="34" charset="0"/>
                <a:ea typeface="Lato" panose="020F0502020204030203" pitchFamily="34" charset="0"/>
                <a:cs typeface="Lato" panose="020F0502020204030203" pitchFamily="34" charset="0"/>
              </a:rPr>
              <a:t>amend your draw and write and show how your thinking has developed or changed.</a:t>
            </a:r>
          </a:p>
          <a:p>
            <a:endParaRPr lang="en-US" sz="2400" dirty="0">
              <a:latin typeface="Lato" panose="020F0502020204030203" pitchFamily="34" charset="0"/>
              <a:ea typeface="Lato" panose="020F0502020204030203" pitchFamily="34" charset="0"/>
              <a:cs typeface="Lato" panose="020F0502020204030203" pitchFamily="34" charset="0"/>
            </a:endParaRPr>
          </a:p>
          <a:p>
            <a:endParaRPr lang="en-US" sz="2400" dirty="0">
              <a:latin typeface="Lato" panose="020F0502020204030203" pitchFamily="34" charset="0"/>
              <a:ea typeface="Lato" panose="020F0502020204030203" pitchFamily="34" charset="0"/>
              <a:cs typeface="Lato" panose="020F0502020204030203" pitchFamily="34" charset="0"/>
            </a:endParaRPr>
          </a:p>
        </p:txBody>
      </p:sp>
      <p:sp>
        <p:nvSpPr>
          <p:cNvPr id="5" name="Footer Placeholder 4"/>
          <p:cNvSpPr>
            <a:spLocks noGrp="1"/>
          </p:cNvSpPr>
          <p:nvPr>
            <p:ph type="ftr" sz="quarter" idx="11"/>
          </p:nvPr>
        </p:nvSpPr>
        <p:spPr>
          <a:xfrm>
            <a:off x="0" y="6416534"/>
            <a:ext cx="12192000" cy="365125"/>
          </a:xfrm>
        </p:spPr>
        <p:txBody>
          <a:bodyPr/>
          <a:lstStyle/>
          <a:p>
            <a:r>
              <a:rPr lang="en-GB" sz="1050" dirty="0"/>
              <a:t>© PSHE Association 2019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16</a:t>
            </a:fld>
            <a:endParaRPr lang="en-GB" dirty="0"/>
          </a:p>
        </p:txBody>
      </p:sp>
      <p:pic>
        <p:nvPicPr>
          <p:cNvPr id="16" name="Graphic 15" descr="Pencil">
            <a:extLst>
              <a:ext uri="{FF2B5EF4-FFF2-40B4-BE49-F238E27FC236}">
                <a16:creationId xmlns:a16="http://schemas.microsoft.com/office/drawing/2014/main" id="{0995A059-4974-4E69-8221-6223276DAF2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4309311" y="1762351"/>
            <a:ext cx="1191126" cy="1191126"/>
          </a:xfrm>
          <a:prstGeom prst="rect">
            <a:avLst/>
          </a:prstGeom>
        </p:spPr>
      </p:pic>
      <p:pic>
        <p:nvPicPr>
          <p:cNvPr id="18" name="Picture 17">
            <a:extLst>
              <a:ext uri="{FF2B5EF4-FFF2-40B4-BE49-F238E27FC236}">
                <a16:creationId xmlns:a16="http://schemas.microsoft.com/office/drawing/2014/main" id="{210DC2CE-4321-4437-B68B-A4BC6BDE92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08358" y="2597473"/>
            <a:ext cx="5497733" cy="3670029"/>
          </a:xfrm>
          <a:prstGeom prst="rect">
            <a:avLst/>
          </a:prstGeom>
        </p:spPr>
      </p:pic>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68697" y="524058"/>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Further support</a:t>
            </a:r>
          </a:p>
        </p:txBody>
      </p:sp>
      <p:sp>
        <p:nvSpPr>
          <p:cNvPr id="8" name="TextBox 7"/>
          <p:cNvSpPr txBox="1"/>
          <p:nvPr/>
        </p:nvSpPr>
        <p:spPr>
          <a:xfrm>
            <a:off x="568697" y="1547853"/>
            <a:ext cx="10510982" cy="4764381"/>
          </a:xfrm>
          <a:prstGeom prst="rect">
            <a:avLst/>
          </a:prstGeom>
          <a:noFill/>
        </p:spPr>
        <p:txBody>
          <a:bodyPr wrap="square" rtlCol="0">
            <a:spAutoFit/>
          </a:bodyPr>
          <a:lstStyle/>
          <a:p>
            <a:pPr>
              <a:lnSpc>
                <a:spcPct val="115000"/>
              </a:lnSpc>
            </a:pPr>
            <a:r>
              <a:rPr lang="en-GB" sz="2400" dirty="0">
                <a:latin typeface="Lato" panose="020B0604020202020204" charset="0"/>
                <a:ea typeface="Lato" panose="020B0604020202020204" charset="0"/>
                <a:cs typeface="Lato" panose="020B0604020202020204" charset="0"/>
              </a:rPr>
              <a:t>Speak to a tutor, head of year or other trusted member of staff in the school</a:t>
            </a:r>
          </a:p>
          <a:p>
            <a:pPr>
              <a:lnSpc>
                <a:spcPct val="115000"/>
              </a:lnSpc>
            </a:pPr>
            <a:endParaRPr lang="en-GB" sz="2400" dirty="0">
              <a:latin typeface="Lato" panose="020B0604020202020204" charset="0"/>
              <a:ea typeface="Lato" panose="020B0604020202020204" charset="0"/>
              <a:cs typeface="Lato" panose="020B0604020202020204" charset="0"/>
            </a:endParaRPr>
          </a:p>
          <a:p>
            <a:pPr>
              <a:lnSpc>
                <a:spcPct val="115000"/>
              </a:lnSpc>
            </a:pPr>
            <a:r>
              <a:rPr lang="en-GB" sz="2400" dirty="0">
                <a:latin typeface="Lato" panose="020B0604020202020204" charset="0"/>
                <a:ea typeface="Lato" panose="020B0604020202020204" charset="0"/>
                <a:cs typeface="Lato" panose="020B0604020202020204" charset="0"/>
              </a:rPr>
              <a:t>Contact the Forced Marriage Unit (FMU) if you are concerned about someone relating to forced marriage </a:t>
            </a:r>
            <a:r>
              <a:rPr lang="en-GB" sz="2400" u="sng" dirty="0">
                <a:latin typeface="Lato" panose="020B0604020202020204" charset="0"/>
                <a:ea typeface="Lato" panose="020B0604020202020204" charset="0"/>
                <a:cs typeface="Lato" panose="020B0604020202020204" charset="0"/>
                <a:hlinkClick r:id="rId3"/>
              </a:rPr>
              <a:t>fmu@fco.gov.uk</a:t>
            </a:r>
            <a:r>
              <a:rPr lang="en-GB" sz="2400" dirty="0">
                <a:latin typeface="Lato" panose="020B0604020202020204" charset="0"/>
                <a:ea typeface="Lato" panose="020B0604020202020204" charset="0"/>
                <a:cs typeface="Lato" panose="020B0604020202020204" charset="0"/>
              </a:rPr>
              <a:t> 020 7008 0151 </a:t>
            </a:r>
          </a:p>
          <a:p>
            <a:pPr>
              <a:lnSpc>
                <a:spcPct val="115000"/>
              </a:lnSpc>
            </a:pPr>
            <a:endParaRPr lang="en-GB" sz="2400" dirty="0">
              <a:latin typeface="Lato" panose="020B0604020202020204" charset="0"/>
              <a:ea typeface="Lato" panose="020B0604020202020204" charset="0"/>
              <a:cs typeface="Lato" panose="020B0604020202020204" charset="0"/>
            </a:endParaRPr>
          </a:p>
          <a:p>
            <a:pPr>
              <a:lnSpc>
                <a:spcPct val="115000"/>
              </a:lnSpc>
            </a:pPr>
            <a:r>
              <a:rPr lang="en-GB" sz="2400" dirty="0">
                <a:latin typeface="Lato" panose="020B0604020202020204" charset="0"/>
                <a:ea typeface="Lato" panose="020B0604020202020204" charset="0"/>
                <a:cs typeface="Lato" panose="020B0604020202020204" charset="0"/>
              </a:rPr>
              <a:t>Further information and support can be found:</a:t>
            </a:r>
          </a:p>
          <a:p>
            <a:pPr>
              <a:lnSpc>
                <a:spcPct val="115000"/>
              </a:lnSpc>
            </a:pPr>
            <a:r>
              <a:rPr lang="en-GB" sz="2400" dirty="0">
                <a:latin typeface="Lato" panose="020B0604020202020204" charset="0"/>
                <a:ea typeface="Lato" panose="020B0604020202020204" charset="0"/>
                <a:cs typeface="Lato" panose="020B0604020202020204" charset="0"/>
              </a:rPr>
              <a:t>Freedom Charity </a:t>
            </a:r>
            <a:r>
              <a:rPr lang="en-GB" sz="2400" u="sng" dirty="0">
                <a:latin typeface="Lato" panose="020B0604020202020204" charset="0"/>
                <a:ea typeface="Lato" panose="020B0604020202020204" charset="0"/>
                <a:cs typeface="Lato" panose="020B0604020202020204" charset="0"/>
                <a:hlinkClick r:id="rId4"/>
              </a:rPr>
              <a:t>www.freedomcharity.org.uk</a:t>
            </a:r>
            <a:endParaRPr lang="en-GB" sz="2400" u="sng" dirty="0">
              <a:latin typeface="Lato" panose="020B0604020202020204" charset="0"/>
              <a:ea typeface="Lato" panose="020B0604020202020204" charset="0"/>
              <a:cs typeface="Lato" panose="020B0604020202020204" charset="0"/>
            </a:endParaRPr>
          </a:p>
          <a:p>
            <a:pPr>
              <a:lnSpc>
                <a:spcPct val="115000"/>
              </a:lnSpc>
            </a:pPr>
            <a:r>
              <a:rPr lang="en-GB" sz="2400" dirty="0">
                <a:latin typeface="Lato" panose="020B0604020202020204" charset="0"/>
                <a:ea typeface="Lato" panose="020B0604020202020204" charset="0"/>
                <a:cs typeface="Lato" panose="020B0604020202020204" charset="0"/>
              </a:rPr>
              <a:t>0845 607 0133</a:t>
            </a:r>
          </a:p>
          <a:p>
            <a:pPr lvl="0">
              <a:lnSpc>
                <a:spcPct val="115000"/>
              </a:lnSpc>
            </a:pPr>
            <a:endParaRPr lang="en-GB" sz="2400" dirty="0">
              <a:latin typeface="Lato" panose="020B0604020202020204" charset="0"/>
              <a:ea typeface="Lato" panose="020B0604020202020204" charset="0"/>
              <a:cs typeface="Lato" panose="020B0604020202020204" charset="0"/>
            </a:endParaRPr>
          </a:p>
          <a:p>
            <a:pPr lvl="0">
              <a:lnSpc>
                <a:spcPct val="115000"/>
              </a:lnSpc>
            </a:pPr>
            <a:r>
              <a:rPr lang="en-GB" sz="2400" dirty="0">
                <a:latin typeface="Lato" panose="020B0604020202020204" charset="0"/>
                <a:ea typeface="Lato" panose="020B0604020202020204" charset="0"/>
                <a:cs typeface="Lato" panose="020B0604020202020204" charset="0"/>
              </a:rPr>
              <a:t>Childline </a:t>
            </a:r>
            <a:r>
              <a:rPr lang="en-GB" sz="2400" u="sng" dirty="0">
                <a:latin typeface="Lato" panose="020B0604020202020204" charset="0"/>
                <a:ea typeface="Lato" panose="020B0604020202020204" charset="0"/>
                <a:cs typeface="Lato" panose="020B0604020202020204" charset="0"/>
                <a:hlinkClick r:id="rId5"/>
              </a:rPr>
              <a:t>www.childline.org.uk</a:t>
            </a:r>
            <a:r>
              <a:rPr lang="en-GB" sz="2400" dirty="0">
                <a:latin typeface="Lato" panose="020B0604020202020204" charset="0"/>
                <a:ea typeface="Lato" panose="020B0604020202020204" charset="0"/>
                <a:cs typeface="Lato" panose="020B0604020202020204" charset="0"/>
              </a:rPr>
              <a:t> 0800 1111</a:t>
            </a:r>
          </a:p>
          <a:p>
            <a:pPr>
              <a:lnSpc>
                <a:spcPct val="115000"/>
              </a:lnSpc>
            </a:pPr>
            <a:endParaRPr lang="en-GB" sz="2400" dirty="0">
              <a:latin typeface="Lato" panose="020B0604020202020204" charset="0"/>
              <a:ea typeface="Lato" panose="020B0604020202020204" charset="0"/>
              <a:cs typeface="Lato" panose="020B0604020202020204" charset="0"/>
            </a:endParaRPr>
          </a:p>
        </p:txBody>
      </p:sp>
      <p:sp>
        <p:nvSpPr>
          <p:cNvPr id="6" name="Footer Placeholder 5"/>
          <p:cNvSpPr>
            <a:spLocks noGrp="1"/>
          </p:cNvSpPr>
          <p:nvPr>
            <p:ph type="ftr" sz="quarter" idx="11"/>
          </p:nvPr>
        </p:nvSpPr>
        <p:spPr>
          <a:xfrm>
            <a:off x="0" y="6446879"/>
            <a:ext cx="12192000" cy="365125"/>
          </a:xfrm>
        </p:spPr>
        <p:txBody>
          <a:bodyPr/>
          <a:lstStyle/>
          <a:p>
            <a:r>
              <a:rPr lang="en-GB" sz="1050" dirty="0"/>
              <a:t>© PSHE Association 2019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17</a:t>
            </a:fld>
            <a:endParaRPr lang="en-GB" dirty="0"/>
          </a:p>
        </p:txBody>
      </p:sp>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825840" y="3692309"/>
            <a:ext cx="3601708" cy="2487429"/>
          </a:xfrm>
          <a:prstGeom prst="rect">
            <a:avLst/>
          </a:prstGeom>
        </p:spPr>
      </p:pic>
    </p:spTree>
    <p:extLst>
      <p:ext uri="{BB962C8B-B14F-4D97-AF65-F5344CB8AC3E}">
        <p14:creationId xmlns:p14="http://schemas.microsoft.com/office/powerpoint/2010/main" val="3046328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09" y="687185"/>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p:txBody>
      </p:sp>
      <p:sp>
        <p:nvSpPr>
          <p:cNvPr id="10" name="TextBox 9"/>
          <p:cNvSpPr txBox="1"/>
          <p:nvPr/>
        </p:nvSpPr>
        <p:spPr>
          <a:xfrm>
            <a:off x="738909" y="1634783"/>
            <a:ext cx="10478966" cy="6130909"/>
          </a:xfrm>
          <a:prstGeom prst="rect">
            <a:avLst/>
          </a:prstGeom>
          <a:noFill/>
        </p:spPr>
        <p:txBody>
          <a:bodyPr wrap="square" rtlCol="0">
            <a:spAutoFit/>
          </a:bodyPr>
          <a:lstStyle/>
          <a:p>
            <a:pPr>
              <a:lnSpc>
                <a:spcPct val="115000"/>
              </a:lnSpc>
            </a:pPr>
            <a:r>
              <a:rPr lang="en-GB" sz="2400" dirty="0">
                <a:latin typeface="Lato" panose="020B0604020202020204" charset="0"/>
                <a:ea typeface="Lato" panose="020B0604020202020204" charset="0"/>
                <a:cs typeface="Lato" panose="020B0604020202020204" charset="0"/>
              </a:rPr>
              <a:t>Create an awareness campaign for younger students at school about the support available for those concerned about forced marriage. You should outline what forced marriage is and offer advice about where to and how to seek additional support, e.g. Childline, Freedom Charity, the FMU. </a:t>
            </a:r>
          </a:p>
          <a:p>
            <a:pPr>
              <a:lnSpc>
                <a:spcPct val="115000"/>
              </a:lnSpc>
            </a:pPr>
            <a:endParaRPr lang="en-GB" sz="2400" dirty="0">
              <a:latin typeface="Lato" panose="020B0604020202020204" charset="0"/>
              <a:ea typeface="Lato" panose="020B0604020202020204" charset="0"/>
              <a:cs typeface="Lato" panose="020B0604020202020204" charset="0"/>
            </a:endParaRPr>
          </a:p>
          <a:p>
            <a:pPr>
              <a:lnSpc>
                <a:spcPct val="115000"/>
              </a:lnSpc>
            </a:pPr>
            <a:r>
              <a:rPr lang="en-GB" sz="2400" dirty="0">
                <a:latin typeface="Lato" panose="020B0604020202020204" charset="0"/>
                <a:ea typeface="Lato" panose="020B0604020202020204" charset="0"/>
                <a:cs typeface="Lato" panose="020B0604020202020204" charset="0"/>
              </a:rPr>
              <a:t>Use the information on the Childline website as a starting point: </a:t>
            </a:r>
            <a:r>
              <a:rPr lang="en-GB" sz="2400" u="sng" dirty="0">
                <a:latin typeface="Lato" panose="020B0604020202020204" charset="0"/>
                <a:ea typeface="Lato" panose="020B0604020202020204" charset="0"/>
                <a:cs typeface="Lato" panose="020B0604020202020204" charset="0"/>
                <a:hlinkClick r:id="rId3"/>
              </a:rPr>
              <a:t>www.childline.org.uk/info-advice/bullying-abuse-safety/crime-law/forced-marriage</a:t>
            </a:r>
            <a:r>
              <a:rPr lang="en-GB" sz="2400" u="sng" dirty="0">
                <a:latin typeface="Lato" panose="020B0604020202020204" charset="0"/>
                <a:ea typeface="Lato" panose="020B0604020202020204" charset="0"/>
                <a:cs typeface="Lato" panose="020B0604020202020204" charset="0"/>
              </a:rPr>
              <a:t>.</a:t>
            </a:r>
          </a:p>
          <a:p>
            <a:pPr>
              <a:lnSpc>
                <a:spcPct val="115000"/>
              </a:lnSpc>
            </a:pPr>
            <a:endParaRPr lang="en-GB" sz="2400" u="sng" dirty="0">
              <a:latin typeface="Lato" panose="020B0604020202020204" charset="0"/>
              <a:ea typeface="Lato" panose="020B0604020202020204" charset="0"/>
              <a:cs typeface="Lato" panose="020B0604020202020204" charset="0"/>
            </a:endParaRPr>
          </a:p>
          <a:p>
            <a:endParaRPr lang="en-US" sz="2400" dirty="0">
              <a:latin typeface="Lato" panose="020B0604020202020204" charset="0"/>
              <a:ea typeface="Lato" panose="020B0604020202020204" charset="0"/>
              <a:cs typeface="Lato" panose="020B0604020202020204" charset="0"/>
            </a:endParaRPr>
          </a:p>
          <a:p>
            <a:endParaRPr lang="en-US" sz="2400" dirty="0">
              <a:solidFill>
                <a:schemeClr val="bg1">
                  <a:lumMod val="50000"/>
                </a:schemeClr>
              </a:solidFill>
              <a:latin typeface="Lato" panose="020B0604020202020204" charset="0"/>
              <a:ea typeface="Lato" panose="020B0604020202020204" charset="0"/>
              <a:cs typeface="Lato" panose="020B0604020202020204" charset="0"/>
            </a:endParaRPr>
          </a:p>
          <a:p>
            <a:endParaRPr lang="en-US" sz="2400" dirty="0">
              <a:solidFill>
                <a:schemeClr val="bg1">
                  <a:lumMod val="50000"/>
                </a:schemeClr>
              </a:solidFill>
              <a:latin typeface="Lato" panose="020B0604020202020204" charset="0"/>
              <a:ea typeface="Lato" panose="020B0604020202020204" charset="0"/>
              <a:cs typeface="Lato" panose="020B0604020202020204" charset="0"/>
            </a:endParaRPr>
          </a:p>
          <a:p>
            <a:endParaRPr lang="en-US" sz="2400" dirty="0">
              <a:solidFill>
                <a:schemeClr val="bg1">
                  <a:lumMod val="50000"/>
                </a:schemeClr>
              </a:solidFill>
              <a:latin typeface="Lato" panose="020B0604020202020204" charset="0"/>
              <a:ea typeface="Lato" panose="020B0604020202020204" charset="0"/>
              <a:cs typeface="Lato" panose="020B0604020202020204" charset="0"/>
            </a:endParaRPr>
          </a:p>
          <a:p>
            <a:endParaRPr lang="en-US" sz="2400" dirty="0">
              <a:solidFill>
                <a:schemeClr val="bg1">
                  <a:lumMod val="50000"/>
                </a:schemeClr>
              </a:solidFill>
              <a:latin typeface="Lato" panose="020B0604020202020204" charset="0"/>
              <a:ea typeface="Lato" panose="020B0604020202020204" charset="0"/>
              <a:cs typeface="Lato" panose="020B0604020202020204" charset="0"/>
            </a:endParaRPr>
          </a:p>
          <a:p>
            <a:endParaRPr lang="en-US" sz="2400" dirty="0">
              <a:solidFill>
                <a:schemeClr val="bg1">
                  <a:lumMod val="50000"/>
                </a:schemeClr>
              </a:solidFill>
              <a:latin typeface="Lato" panose="020B0604020202020204" charset="0"/>
              <a:ea typeface="Lato" panose="020B0604020202020204" charset="0"/>
              <a:cs typeface="Lato" panose="020B0604020202020204" charset="0"/>
            </a:endParaRPr>
          </a:p>
        </p:txBody>
      </p:sp>
      <p:sp>
        <p:nvSpPr>
          <p:cNvPr id="5" name="Footer Placeholder 4"/>
          <p:cNvSpPr>
            <a:spLocks noGrp="1"/>
          </p:cNvSpPr>
          <p:nvPr>
            <p:ph type="ftr" sz="quarter" idx="11"/>
          </p:nvPr>
        </p:nvSpPr>
        <p:spPr>
          <a:xfrm>
            <a:off x="0" y="6380093"/>
            <a:ext cx="12192000" cy="365125"/>
          </a:xfrm>
        </p:spPr>
        <p:txBody>
          <a:bodyPr/>
          <a:lstStyle/>
          <a:p>
            <a:r>
              <a:rPr lang="en-GB" sz="1050" dirty="0"/>
              <a:t>© PSHE Association 2019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18</a:t>
            </a:fld>
            <a:endParaRPr lang="en-GB" dirty="0"/>
          </a:p>
        </p:txBody>
      </p:sp>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3652</TotalTime>
  <Words>2246</Words>
  <Application>Microsoft Office PowerPoint</Application>
  <PresentationFormat>Widescreen</PresentationFormat>
  <Paragraphs>275</Paragraphs>
  <Slides>18</Slides>
  <Notes>18</Notes>
  <HiddenSlides>8</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18</vt:i4>
      </vt:variant>
    </vt:vector>
  </HeadingPairs>
  <TitlesOfParts>
    <vt:vector size="29" baseType="lpstr">
      <vt:lpstr>Open Sans Extrabold</vt:lpstr>
      <vt:lpstr>Open Sans Light</vt:lpstr>
      <vt:lpstr>Calibri</vt:lpstr>
      <vt:lpstr>Gill Sans MT</vt:lpstr>
      <vt:lpstr>Arial</vt:lpstr>
      <vt:lpstr>Lato</vt:lpstr>
      <vt:lpstr>Calibri Light</vt:lpstr>
      <vt:lpstr>League Spartan</vt:lpstr>
      <vt:lpstr>Lucida Console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Ms S Waissen</cp:lastModifiedBy>
  <cp:revision>278</cp:revision>
  <dcterms:created xsi:type="dcterms:W3CDTF">2018-11-29T11:01:12Z</dcterms:created>
  <dcterms:modified xsi:type="dcterms:W3CDTF">2020-11-02T19:03:10Z</dcterms:modified>
</cp:coreProperties>
</file>