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86" r:id="rId2"/>
    <p:sldId id="385" r:id="rId3"/>
    <p:sldId id="308" r:id="rId4"/>
    <p:sldId id="452" r:id="rId5"/>
    <p:sldId id="442" r:id="rId6"/>
    <p:sldId id="433" r:id="rId7"/>
    <p:sldId id="451" r:id="rId8"/>
    <p:sldId id="438" r:id="rId9"/>
    <p:sldId id="448" r:id="rId10"/>
    <p:sldId id="260" r:id="rId11"/>
    <p:sldId id="449" r:id="rId12"/>
    <p:sldId id="273" r:id="rId13"/>
    <p:sldId id="317" r:id="rId14"/>
    <p:sldId id="456" r:id="rId15"/>
    <p:sldId id="453" r:id="rId16"/>
    <p:sldId id="454" r:id="rId17"/>
    <p:sldId id="455" r:id="rId18"/>
    <p:sldId id="437" r:id="rId19"/>
    <p:sldId id="432" r:id="rId20"/>
    <p:sldId id="258" r:id="rId21"/>
    <p:sldId id="450" r:id="rId22"/>
    <p:sldId id="262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B0A3"/>
    <a:srgbClr val="008000"/>
    <a:srgbClr val="C1EBBA"/>
    <a:srgbClr val="4FD1FF"/>
    <a:srgbClr val="94FF34"/>
    <a:srgbClr val="FDC000"/>
    <a:srgbClr val="E6CDFF"/>
    <a:srgbClr val="FFF200"/>
    <a:srgbClr val="EBA498"/>
    <a:srgbClr val="7F07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02"/>
    <p:restoredTop sz="86920" autoAdjust="0"/>
  </p:normalViewPr>
  <p:slideViewPr>
    <p:cSldViewPr snapToGrid="0" snapToObjects="1">
      <p:cViewPr varScale="1">
        <p:scale>
          <a:sx n="75" d="100"/>
          <a:sy n="75" d="100"/>
        </p:scale>
        <p:origin x="494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84" d="100"/>
          <a:sy n="84" d="100"/>
        </p:scale>
        <p:origin x="-100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6E9E7B-BA22-4FCA-8019-5F24B39629EE}" type="datetimeFigureOut">
              <a:rPr lang="en-GB" smtClean="0"/>
              <a:t>09/02/2021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C9EAC4-DC2F-4837-AC26-716609D0ADA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23573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217926-6CFF-AA4E-9C58-BD96517F89CB}" type="datetimeFigureOut">
              <a:rPr lang="en-US" smtClean="0"/>
              <a:t>2/9/2021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5BA7AA-C25B-AD44-A8F3-01733925CA7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6953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" TargetMode="External"/><Relationship Id="rId3" Type="http://schemas.openxmlformats.org/officeDocument/2006/relationships/hyperlink" Target="https://en.wikiversity.org/wiki/WikiJournal_of_Medicine/Medical_gallery_of_Blausen_Medical_2014" TargetMode="External"/><Relationship Id="rId7" Type="http://schemas.openxmlformats.org/officeDocument/2006/relationships/hyperlink" Target="https://www.worldcat.org/issn/2002-4436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en.wikipedia.org/wiki/International_Standard_Serial_Number" TargetMode="External"/><Relationship Id="rId5" Type="http://schemas.openxmlformats.org/officeDocument/2006/relationships/hyperlink" Target="https://doi.org/10.15347/wjm/2014.010" TargetMode="External"/><Relationship Id="rId4" Type="http://schemas.openxmlformats.org/officeDocument/2006/relationships/hyperlink" Target="https://en.wikipedia.org/wiki/Digital_object_identifier" TargetMode="Externa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dirty="0"/>
              <a:t>TEACHER NOTES &amp; IDEAS</a:t>
            </a:r>
          </a:p>
          <a:p>
            <a:pPr marL="171450" indent="-171450" eaLnBrk="1" hangingPunct="1">
              <a:spcBef>
                <a:spcPct val="0"/>
              </a:spcBef>
              <a:buFontTx/>
              <a:buChar char="-"/>
            </a:pPr>
            <a:r>
              <a:rPr lang="en-US" dirty="0">
                <a:latin typeface="Calibri" charset="0"/>
                <a:ea typeface="MS PGothic" charset="0"/>
              </a:rPr>
              <a:t>Remind students of the learning journey (What theme you are doing – Possibly recap what they can remember from last lesson.</a:t>
            </a:r>
          </a:p>
          <a:p>
            <a:pPr marL="171450" indent="-171450" eaLnBrk="1" hangingPunct="1">
              <a:spcBef>
                <a:spcPct val="0"/>
              </a:spcBef>
              <a:buFontTx/>
              <a:buChar char="-"/>
            </a:pPr>
            <a:endParaRPr lang="en-US" dirty="0">
              <a:latin typeface="Calibri" charset="0"/>
              <a:ea typeface="MS PGothic" charset="0"/>
            </a:endParaRPr>
          </a:p>
          <a:p>
            <a:pPr marL="171450" indent="-171450" eaLnBrk="1" hangingPunct="1">
              <a:spcBef>
                <a:spcPct val="0"/>
              </a:spcBef>
              <a:buFontTx/>
              <a:buChar char="-"/>
            </a:pPr>
            <a:r>
              <a:rPr lang="en-US" dirty="0">
                <a:latin typeface="Calibri" charset="0"/>
                <a:ea typeface="MS PGothic" charset="0"/>
              </a:rPr>
              <a:t>ATTRIBUTION AND COPYRIGHT</a:t>
            </a:r>
          </a:p>
          <a:p>
            <a:pPr eaLnBrk="1" hangingPunct="1">
              <a:spcBef>
                <a:spcPct val="0"/>
              </a:spcBef>
            </a:pPr>
            <a:r>
              <a:rPr lang="en-US" dirty="0">
                <a:latin typeface="Calibri" charset="0"/>
                <a:ea typeface="MS PGothic" charset="0"/>
              </a:rPr>
              <a:t> – All icons and logos for Cre8tive Curriculum are created Inhouse by Michael Gillman ©</a:t>
            </a:r>
          </a:p>
          <a:p>
            <a:pPr eaLnBrk="1" hangingPunct="1">
              <a:spcBef>
                <a:spcPct val="0"/>
              </a:spcBef>
            </a:pPr>
            <a:r>
              <a:rPr lang="en-US" dirty="0">
                <a:latin typeface="Calibri" charset="0"/>
                <a:ea typeface="MS PGothic" charset="0"/>
              </a:rPr>
              <a:t> </a:t>
            </a:r>
          </a:p>
          <a:p>
            <a:pPr eaLnBrk="1" hangingPunct="1">
              <a:spcBef>
                <a:spcPct val="0"/>
              </a:spcBef>
            </a:pPr>
            <a:r>
              <a:rPr lang="en-US" dirty="0">
                <a:latin typeface="Calibri" charset="0"/>
                <a:ea typeface="MS PGothic" charset="0"/>
              </a:rPr>
              <a:t>All images are sourced correctly – mainly through the following sites </a:t>
            </a:r>
          </a:p>
          <a:p>
            <a:r>
              <a:rPr lang="en-GB" dirty="0"/>
              <a:t>either Premium licence at https://www.freepik.com/ or www.Pixabay.com or https://www.pixelscrapper.com/help</a:t>
            </a:r>
          </a:p>
          <a:p>
            <a:r>
              <a:rPr lang="en-GB" dirty="0"/>
              <a:t>Some image have purchased also. </a:t>
            </a:r>
          </a:p>
          <a:p>
            <a:endParaRPr lang="en-GB" dirty="0"/>
          </a:p>
          <a:p>
            <a:r>
              <a:rPr lang="en-GB" dirty="0"/>
              <a:t>Factual information is not copyrighted. </a:t>
            </a:r>
          </a:p>
          <a:p>
            <a:endParaRPr lang="en-GB" dirty="0"/>
          </a:p>
          <a:p>
            <a:r>
              <a:rPr lang="en-GB" dirty="0"/>
              <a:t>Where information has been taken from reliable 3</a:t>
            </a:r>
            <a:r>
              <a:rPr lang="en-GB" baseline="30000" dirty="0"/>
              <a:t>rd</a:t>
            </a:r>
            <a:r>
              <a:rPr lang="en-GB" dirty="0"/>
              <a:t> party websites – it is done so for analytical purposes in small pieces of text and for educational purposes.</a:t>
            </a:r>
          </a:p>
          <a:p>
            <a:endParaRPr lang="en-GB" dirty="0"/>
          </a:p>
          <a:p>
            <a:r>
              <a:rPr lang="en-GB" dirty="0"/>
              <a:t>Always check the content of any lesson and videos linked before teaching to ensure suitability for your classroom and your school</a:t>
            </a:r>
          </a:p>
          <a:p>
            <a:endParaRPr lang="en-GB" dirty="0"/>
          </a:p>
          <a:p>
            <a:r>
              <a:rPr lang="en-GB" dirty="0"/>
              <a:t>Further Terms and Condition regarding Copyright and our terms of use  can be found on our website here https://cre8tiveresources.com/terms-of-use/ </a:t>
            </a:r>
            <a:endParaRPr lang="en-US" dirty="0">
              <a:latin typeface="Calibri" charset="0"/>
              <a:ea typeface="MS PGothic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D1667DBA-0B7E-DD48-B1FF-18AE4A13C2D4}" type="slidenum">
              <a:rPr lang="en-GB" sz="1200"/>
              <a:pPr/>
              <a:t>1</a:t>
            </a:fld>
            <a:endParaRPr lang="en-GB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TEACHER NOTES &amp; IDEAS</a:t>
            </a:r>
          </a:p>
          <a:p>
            <a:r>
              <a:rPr lang="en-US" dirty="0"/>
              <a:t>Reinforce ground rules at the start of every new topic / new term </a:t>
            </a:r>
          </a:p>
          <a:p>
            <a:r>
              <a:rPr lang="en-US" dirty="0"/>
              <a:t>Adapt this set of rules to suit your classroom and your teaching. </a:t>
            </a:r>
          </a:p>
          <a:p>
            <a:r>
              <a:rPr lang="en-US" dirty="0"/>
              <a:t>Display your agreed PSHE classroom rules in a prominent place so students have a constant reminder and when/if  a student breaks a rule you can use as a prompt to get them back on track. </a:t>
            </a:r>
          </a:p>
          <a:p>
            <a:r>
              <a:rPr lang="en-US" dirty="0"/>
              <a:t>If behavior is an issue revisit the ground rules – Use raffle tickets , positive behavior management (look for the good behavior)</a:t>
            </a:r>
          </a:p>
          <a:p>
            <a:r>
              <a:rPr lang="en-US" dirty="0"/>
              <a:t>Reward the behavior you want to see, be consistent and fair with students. </a:t>
            </a:r>
          </a:p>
          <a:p>
            <a:r>
              <a:rPr lang="en-US" dirty="0"/>
              <a:t>Create a classroom charter with the students (optional)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5BA7AA-C25B-AD44-A8F3-01733925CA77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8944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TEACHER NOTES &amp; IDEAS</a:t>
            </a:r>
          </a:p>
          <a:p>
            <a:pPr marL="171450" indent="-171450">
              <a:buFontTx/>
              <a:buChar char="-"/>
            </a:pPr>
            <a:r>
              <a:rPr lang="en-US" dirty="0"/>
              <a:t>This could be done by writing a number down in the books</a:t>
            </a:r>
          </a:p>
          <a:p>
            <a:pPr marL="171450" indent="-171450">
              <a:buFontTx/>
              <a:buChar char="-"/>
            </a:pPr>
            <a:r>
              <a:rPr lang="en-US" dirty="0"/>
              <a:t>Show of fingers in the air. /Red amber Green Cards </a:t>
            </a:r>
          </a:p>
          <a:p>
            <a:pPr marL="171450" indent="-171450">
              <a:buFontTx/>
              <a:buChar char="-"/>
            </a:pPr>
            <a:r>
              <a:rPr lang="en-US" dirty="0"/>
              <a:t>Quick Partner Discussion</a:t>
            </a:r>
          </a:p>
          <a:p>
            <a:pPr marL="171450" indent="-171450">
              <a:buFontTx/>
              <a:buChar char="-"/>
            </a:pPr>
            <a:r>
              <a:rPr lang="en-US" dirty="0"/>
              <a:t>Print off the Assessment Opportunity Sheet – Fill in the Baseline Confidence Checker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5BA7AA-C25B-AD44-A8F3-01733925CA77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41664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Attribution: https://picpedia.org/handwriting/a/abstinence.html </a:t>
            </a:r>
          </a:p>
          <a:p>
            <a:endParaRPr lang="en-US" dirty="0"/>
          </a:p>
          <a:p>
            <a:r>
              <a:rPr lang="en-US" dirty="0"/>
              <a:t>The only one that doesn’t involve having Sex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5BA7AA-C25B-AD44-A8F3-01733925CA77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74793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Pregnancy and catching STI’s – Which can impact upon a person in many ways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5BA7AA-C25B-AD44-A8F3-01733925CA77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44481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TEACHER NOTES &amp; IDEAS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5BA7AA-C25B-AD44-A8F3-01733925CA77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39355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TEACHER NOTES &amp; IDEAS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5BA7AA-C25B-AD44-A8F3-01733925CA77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03656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u="none" dirty="0" smtClean="0">
                <a:solidFill>
                  <a:schemeClr val="tx1"/>
                </a:solidFill>
              </a:rPr>
              <a:t>A </a:t>
            </a:r>
            <a:r>
              <a:rPr lang="en-GB" sz="1200" u="none" dirty="0">
                <a:solidFill>
                  <a:schemeClr val="tx1"/>
                </a:solidFill>
              </a:rPr>
              <a:t>= 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Pixabay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none" baseline="0" dirty="0">
                <a:solidFill>
                  <a:schemeClr val="tx1"/>
                </a:solidFill>
              </a:rPr>
              <a:t>B= 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from pixabay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/>
              <a:t>C = Public domain author is sakky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/>
              <a:t>D= 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Public Domain </a:t>
            </a:r>
            <a:r>
              <a:rPr lang="mr-IN" sz="1200" dirty="0">
                <a:latin typeface="Calibri" panose="020F0502020204030204" pitchFamily="34" charset="0"/>
              </a:rPr>
              <a:t>–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Artist Waived Copyright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/>
              <a:t>E= 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Attribution is to Vera</a:t>
            </a:r>
            <a:r>
              <a:rPr lang="en-US" sz="1200" baseline="0" dirty="0">
                <a:latin typeface="Calibri" panose="020F0502020204030204" pitchFamily="34" charset="0"/>
                <a:cs typeface="Calibri" panose="020F0502020204030204" pitchFamily="34" charset="0"/>
              </a:rPr>
              <a:t> De Kok</a:t>
            </a:r>
            <a:endParaRPr 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aseline="0" dirty="0">
                <a:latin typeface="Calibri" panose="020F0502020204030204" pitchFamily="34" charset="0"/>
                <a:cs typeface="Calibri" panose="020F0502020204030204" pitchFamily="34" charset="0"/>
              </a:rPr>
              <a:t>F= 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Copyright Waived</a:t>
            </a:r>
            <a:r>
              <a:rPr lang="en-US" sz="1200" baseline="0" dirty="0">
                <a:latin typeface="Calibri" panose="020F0502020204030204" pitchFamily="34" charset="0"/>
                <a:cs typeface="Calibri" panose="020F0502020204030204" pitchFamily="34" charset="0"/>
              </a:rPr>
              <a:t> on this piece </a:t>
            </a:r>
            <a:endParaRPr 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list of licenses for the images used in this presentation can be found here: </a:t>
            </a:r>
            <a:r>
              <a:rPr lang="en-GB" sz="1200" b="1" dirty="0">
                <a:hlinkClick r:id="rId3"/>
              </a:rPr>
              <a:t>https://creativecommons.org/licenses/</a:t>
            </a:r>
            <a:endParaRPr lang="en-US" sz="1200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6A55B-8AB4-A34E-9582-942CF6DCCA66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40371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u="none" dirty="0" smtClean="0">
                <a:solidFill>
                  <a:schemeClr val="tx1"/>
                </a:solidFill>
              </a:rPr>
              <a:t>A </a:t>
            </a:r>
            <a:r>
              <a:rPr lang="en-GB" sz="1200" u="none" dirty="0">
                <a:solidFill>
                  <a:schemeClr val="tx1"/>
                </a:solidFill>
              </a:rPr>
              <a:t>= 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Pixabay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none" baseline="0" dirty="0">
                <a:solidFill>
                  <a:schemeClr val="tx1"/>
                </a:solidFill>
              </a:rPr>
              <a:t>B= 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from pixabay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/>
              <a:t>C = Public domain author is sakky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/>
              <a:t>D= 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Public Domain </a:t>
            </a:r>
            <a:r>
              <a:rPr lang="mr-IN" sz="1200" dirty="0">
                <a:latin typeface="Calibri" panose="020F0502020204030204" pitchFamily="34" charset="0"/>
              </a:rPr>
              <a:t>–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 Artist Waived Copyright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/>
              <a:t>E= 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Attribution is to Vera</a:t>
            </a:r>
            <a:r>
              <a:rPr lang="en-US" sz="1200" baseline="0" dirty="0">
                <a:latin typeface="Calibri" panose="020F0502020204030204" pitchFamily="34" charset="0"/>
                <a:cs typeface="Calibri" panose="020F0502020204030204" pitchFamily="34" charset="0"/>
              </a:rPr>
              <a:t> De Kok</a:t>
            </a:r>
            <a:endParaRPr 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aseline="0" dirty="0">
                <a:latin typeface="Calibri" panose="020F0502020204030204" pitchFamily="34" charset="0"/>
                <a:cs typeface="Calibri" panose="020F0502020204030204" pitchFamily="34" charset="0"/>
              </a:rPr>
              <a:t>F= 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Copyright Waived</a:t>
            </a:r>
            <a:r>
              <a:rPr lang="en-US" sz="1200" baseline="0" dirty="0">
                <a:latin typeface="Calibri" panose="020F0502020204030204" pitchFamily="34" charset="0"/>
                <a:cs typeface="Calibri" panose="020F0502020204030204" pitchFamily="34" charset="0"/>
              </a:rPr>
              <a:t> on this piece </a:t>
            </a:r>
            <a:endParaRPr 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aseline="0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list of licenses for the images used in this presentation can be found here: </a:t>
            </a:r>
            <a:r>
              <a:rPr lang="en-GB" sz="1200" b="1" dirty="0">
                <a:hlinkClick r:id="rId3"/>
              </a:rPr>
              <a:t>https://creativecommons.org/licenses/</a:t>
            </a:r>
            <a:endParaRPr lang="en-US" sz="1200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6A55B-8AB4-A34E-9582-942CF6DCCA66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43169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en-GB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list of licenses for the images used in this presentation can be found here: </a:t>
            </a:r>
            <a:r>
              <a:rPr lang="en-GB" sz="1200" b="1" dirty="0">
                <a:hlinkClick r:id="rId3"/>
              </a:rPr>
              <a:t>https://creativecommons.org/licenses/</a:t>
            </a:r>
            <a:endParaRPr lang="en-US" sz="12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6A55B-8AB4-A34E-9582-942CF6DCCA66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83315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en-GB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list of licenses for the images used in this presentation can be found here: </a:t>
            </a:r>
            <a:r>
              <a:rPr lang="en-GB" sz="1200" b="1" dirty="0">
                <a:hlinkClick r:id="rId3"/>
              </a:rPr>
              <a:t>https://creativecommons.org/licenses/</a:t>
            </a:r>
            <a:endParaRPr lang="en-US" sz="12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6A55B-8AB4-A34E-9582-942CF6DCCA66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95421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en-GB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list of licenses for the images used in this presentation can be found here: </a:t>
            </a:r>
            <a:r>
              <a:rPr lang="en-GB" sz="1200" b="1" dirty="0">
                <a:hlinkClick r:id="rId3"/>
              </a:rPr>
              <a:t>https://creativecommons.org/licenses/</a:t>
            </a:r>
            <a:endParaRPr lang="en-US" sz="12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6A55B-8AB4-A34E-9582-942CF6DCCA66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73930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u="none" dirty="0" smtClean="0">
                <a:solidFill>
                  <a:schemeClr val="tx1"/>
                </a:solidFill>
              </a:rPr>
              <a:t>A </a:t>
            </a:r>
            <a:r>
              <a:rPr lang="en-GB" sz="1200" u="none" dirty="0">
                <a:solidFill>
                  <a:schemeClr val="tx1"/>
                </a:solidFill>
              </a:rPr>
              <a:t>= 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Pixabay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none" baseline="0" dirty="0">
                <a:solidFill>
                  <a:schemeClr val="tx1"/>
                </a:solidFill>
              </a:rPr>
              <a:t>B= 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Free under creative</a:t>
            </a:r>
            <a:r>
              <a:rPr lang="en-US" sz="1200" baseline="0" dirty="0">
                <a:latin typeface="Calibri" panose="020F0502020204030204" pitchFamily="34" charset="0"/>
                <a:cs typeface="Calibri" panose="020F0502020204030204" pitchFamily="34" charset="0"/>
              </a:rPr>
              <a:t> commons </a:t>
            </a:r>
            <a:r>
              <a:rPr lang="en-US" sz="1200" baseline="0" dirty="0" smtClean="0">
                <a:latin typeface="Calibri" panose="020F0502020204030204" pitchFamily="34" charset="0"/>
                <a:cs typeface="Calibri" panose="020F0502020204030204" pitchFamily="34" charset="0"/>
              </a:rPr>
              <a:t>license</a:t>
            </a:r>
            <a:endParaRPr 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/>
              <a:t>C = Pixabay</a:t>
            </a:r>
          </a:p>
          <a:p>
            <a:r>
              <a:rPr lang="en-GB" baseline="0" dirty="0"/>
              <a:t>D= </a:t>
            </a:r>
            <a:r>
              <a:rPr lang="en-US" dirty="0"/>
              <a:t>Blausen.com staff (2014). "</a:t>
            </a:r>
            <a:r>
              <a:rPr lang="en-US" dirty="0">
                <a:hlinkClick r:id="rId3"/>
              </a:rPr>
              <a:t>Medical gallery of Blausen Medical 2014". </a:t>
            </a:r>
            <a:r>
              <a:rPr lang="en-US" i="1" dirty="0">
                <a:hlinkClick r:id="rId3"/>
              </a:rPr>
              <a:t>WikiJournal of Medicine</a:t>
            </a:r>
            <a:r>
              <a:rPr lang="en-US" dirty="0">
                <a:hlinkClick r:id="rId3"/>
              </a:rPr>
              <a:t> </a:t>
            </a:r>
            <a:r>
              <a:rPr lang="en-US" b="1" dirty="0">
                <a:hlinkClick r:id="rId3"/>
              </a:rPr>
              <a:t>1</a:t>
            </a:r>
            <a:r>
              <a:rPr lang="en-US" dirty="0">
                <a:hlinkClick r:id="rId3"/>
              </a:rPr>
              <a:t> (2). </a:t>
            </a:r>
            <a:r>
              <a:rPr lang="en-US" dirty="0">
                <a:hlinkClick r:id="rId4"/>
              </a:rPr>
              <a:t>DOI:</a:t>
            </a:r>
            <a:r>
              <a:rPr lang="en-US" dirty="0">
                <a:hlinkClick r:id="rId5"/>
              </a:rPr>
              <a:t>10.15347/wjm/2014.010. </a:t>
            </a:r>
            <a:r>
              <a:rPr lang="en-US" dirty="0">
                <a:hlinkClick r:id="rId6"/>
              </a:rPr>
              <a:t>ISSN </a:t>
            </a:r>
            <a:r>
              <a:rPr lang="en-US" dirty="0">
                <a:hlinkClick r:id="rId7"/>
              </a:rPr>
              <a:t>2002-4436.</a:t>
            </a:r>
            <a:endParaRPr lang="en-GB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/>
              <a:t>E= 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Copyright Waived</a:t>
            </a:r>
            <a:r>
              <a:rPr lang="en-US" sz="1200" baseline="0" dirty="0">
                <a:latin typeface="Calibri" panose="020F0502020204030204" pitchFamily="34" charset="0"/>
                <a:cs typeface="Calibri" panose="020F0502020204030204" pitchFamily="34" charset="0"/>
              </a:rPr>
              <a:t> on this piece 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aseline="0" dirty="0">
                <a:latin typeface="Calibri" panose="020F0502020204030204" pitchFamily="34" charset="0"/>
                <a:cs typeface="Calibri" panose="020F0502020204030204" pitchFamily="34" charset="0"/>
              </a:rPr>
              <a:t>F= </a:t>
            </a:r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Pixabay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aseline="0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list of licenses for the images used in this presentation can be found here: </a:t>
            </a:r>
            <a:r>
              <a:rPr lang="en-GB" sz="1200" b="1" dirty="0">
                <a:hlinkClick r:id="rId8"/>
              </a:rPr>
              <a:t>https://creativecommons.org/licenses/</a:t>
            </a:r>
            <a:endParaRPr lang="en-US" sz="1200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6A55B-8AB4-A34E-9582-942CF6DCCA66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51326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list of licenses for the images used in this presentation can be found here: </a:t>
            </a:r>
            <a:r>
              <a:rPr lang="en-GB" sz="1200" b="1" dirty="0">
                <a:hlinkClick r:id="rId3"/>
              </a:rPr>
              <a:t>https://creativecommons.org/licenses/</a:t>
            </a:r>
            <a:endParaRPr lang="en-US" sz="12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6A55B-8AB4-A34E-9582-942CF6DCCA66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8127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list of licenses for the images used in this presentation can be found here: </a:t>
            </a:r>
            <a:r>
              <a:rPr lang="en-GB" sz="1200" b="1" dirty="0">
                <a:hlinkClick r:id="rId3"/>
              </a:rPr>
              <a:t>https://creativecommons.org/licenses/</a:t>
            </a:r>
            <a:endParaRPr lang="en-US" sz="12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6A55B-8AB4-A34E-9582-942CF6DCCA66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62262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list of licenses for the images used in this presentation can be found here: </a:t>
            </a:r>
            <a:r>
              <a:rPr lang="en-GB" sz="1200" b="1" dirty="0">
                <a:hlinkClick r:id="rId3"/>
              </a:rPr>
              <a:t>https://creativecommons.org/licenses/</a:t>
            </a:r>
            <a:endParaRPr lang="en-US" sz="12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6A55B-8AB4-A34E-9582-942CF6DCCA66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03009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list of licenses for the images used in this presentation can be found here: </a:t>
            </a:r>
            <a:r>
              <a:rPr lang="en-GB" sz="1200" b="1" dirty="0">
                <a:hlinkClick r:id="rId3"/>
              </a:rPr>
              <a:t>https://creativecommons.org/licenses/</a:t>
            </a:r>
            <a:endParaRPr lang="en-US" sz="12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F6A55B-8AB4-A34E-9582-942CF6DCCA66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21090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TEACHER NOTES &amp; IDEAS</a:t>
            </a:r>
          </a:p>
          <a:p>
            <a:r>
              <a:rPr lang="en-US" dirty="0"/>
              <a:t>Ask students what they think of this image (collection of images) </a:t>
            </a:r>
          </a:p>
          <a:p>
            <a:r>
              <a:rPr lang="en-US" dirty="0"/>
              <a:t>Reveal the talking points after some discussion time</a:t>
            </a:r>
          </a:p>
          <a:p>
            <a:r>
              <a:rPr lang="en-US" dirty="0"/>
              <a:t>To provoke discussion with a quiet class – play devils advocate</a:t>
            </a:r>
          </a:p>
          <a:p>
            <a:r>
              <a:rPr lang="en-US" dirty="0"/>
              <a:t>Challenge a student to a debate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5BA7AA-C25B-AD44-A8F3-01733925CA77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74963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TEACHER NOTES &amp; IDEAS</a:t>
            </a:r>
          </a:p>
          <a:p>
            <a:r>
              <a:rPr lang="en-US" dirty="0"/>
              <a:t>Pick and choose a video if more information is needed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5BA7AA-C25B-AD44-A8F3-01733925CA77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73237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867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dirty="0"/>
              <a:t>TEACHER NOTES &amp; IDEAS</a:t>
            </a:r>
          </a:p>
          <a:p>
            <a:pPr marL="171450" indent="-171450">
              <a:buFontTx/>
              <a:buChar char="-"/>
            </a:pPr>
            <a:r>
              <a:rPr lang="en-US" dirty="0"/>
              <a:t>This could be done by writing a number down in the books – Compare to the start of the lesson </a:t>
            </a:r>
          </a:p>
          <a:p>
            <a:pPr marL="171450" indent="-171450">
              <a:buFontTx/>
              <a:buChar char="-"/>
            </a:pPr>
            <a:r>
              <a:rPr lang="en-US" dirty="0"/>
              <a:t>Show of fingers in the air or use Red Amber Green Cards </a:t>
            </a:r>
          </a:p>
          <a:p>
            <a:pPr marL="171450" indent="-171450">
              <a:buFontTx/>
              <a:buChar char="-"/>
            </a:pPr>
            <a:r>
              <a:rPr lang="en-US" dirty="0"/>
              <a:t>Quick Partner Discussion &amp; reflect on before the lesson and progress made </a:t>
            </a:r>
          </a:p>
          <a:p>
            <a:pPr marL="171450" indent="-171450">
              <a:buFontTx/>
              <a:buChar char="-"/>
            </a:pPr>
            <a:r>
              <a:rPr lang="en-US" dirty="0"/>
              <a:t>Print off the Assessment Opportunity Sheet – Fill in the Confidence Checker / Compare with the baseline </a:t>
            </a:r>
          </a:p>
          <a:p>
            <a:endParaRPr lang="en-US" dirty="0">
              <a:latin typeface="Calibri" charset="0"/>
              <a:ea typeface="MS PGothic" charset="0"/>
            </a:endParaRPr>
          </a:p>
          <a:p>
            <a:r>
              <a:rPr lang="en-US" dirty="0">
                <a:latin typeface="Calibri" charset="0"/>
                <a:ea typeface="MS PGothic" charset="0"/>
              </a:rPr>
              <a:t>Author Attribution :https://pixabay.com/en/traffic-lights-traffic-light-phases-2147790/</a:t>
            </a:r>
          </a:p>
          <a:p>
            <a:endParaRPr lang="en-US" dirty="0">
              <a:latin typeface="Calibri" charset="0"/>
              <a:ea typeface="MS PGothic" charset="0"/>
            </a:endParaRPr>
          </a:p>
        </p:txBody>
      </p:sp>
      <p:sp>
        <p:nvSpPr>
          <p:cNvPr id="2867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fld id="{29577EE6-0B49-F740-9DF8-8E8B8EC39867}" type="slidenum">
              <a:rPr lang="en-GB" sz="1200">
                <a:latin typeface="Calibri" charset="0"/>
              </a:rPr>
              <a:pPr/>
              <a:t>20</a:t>
            </a:fld>
            <a:endParaRPr lang="en-GB" sz="1200" dirty="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TEACHER NOTES &amp; IDEAS</a:t>
            </a:r>
          </a:p>
          <a:p>
            <a:r>
              <a:rPr lang="en-US" dirty="0"/>
              <a:t>Teachers should add in specific local signposting to charities, organizations or local NHS services in their area</a:t>
            </a:r>
          </a:p>
          <a:p>
            <a:r>
              <a:rPr lang="en-US" dirty="0"/>
              <a:t>Add / adapt or remove any suggested sites. </a:t>
            </a:r>
          </a:p>
          <a:p>
            <a:r>
              <a:rPr lang="en-US" dirty="0"/>
              <a:t>Print this slide and leave on door notice board after the lesson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5BA7AA-C25B-AD44-A8F3-01733925CA77}" type="slidenum">
              <a:rPr lang="en-GB" smtClean="0"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1854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TEACHER NOTES &amp; IDEAS</a:t>
            </a:r>
          </a:p>
          <a:p>
            <a:r>
              <a:rPr lang="en-US" dirty="0"/>
              <a:t>: Have students pick either 1/2/3 tickets depending on their ability and tell a partner </a:t>
            </a:r>
          </a:p>
          <a:p>
            <a:r>
              <a:rPr lang="en-US" dirty="0"/>
              <a:t>Pick a few students at random to feedback to the class</a:t>
            </a:r>
          </a:p>
          <a:p>
            <a:r>
              <a:rPr lang="en-US" dirty="0"/>
              <a:t>As students leave the room have them tell you their reflection on the way out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5BA7AA-C25B-AD44-A8F3-01733925CA77}" type="slidenum">
              <a:rPr lang="en-GB" smtClean="0"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27133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3"/>
          <p:cNvSpPr txBox="1">
            <a:spLocks/>
          </p:cNvSpPr>
          <p:nvPr userDrawn="1"/>
        </p:nvSpPr>
        <p:spPr bwMode="auto">
          <a:xfrm>
            <a:off x="5893095" y="246976"/>
            <a:ext cx="2157601" cy="480078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 eaLnBrk="1" hangingPunct="1"/>
            <a:fld id="{D80BAAEA-C947-BF45-AB1F-465E73554441}" type="datetime2">
              <a:rPr lang="en-GB" sz="1600" u="sng">
                <a:latin typeface="+mj-lt"/>
                <a:cs typeface="Levenim MT" pitchFamily="2" charset="-79"/>
              </a:rPr>
              <a:pPr algn="ctr" eaLnBrk="1" hangingPunct="1"/>
              <a:t>Tuesday, 09 February 2021</a:t>
            </a:fld>
            <a:endParaRPr lang="en-GB" sz="1200" u="sng" dirty="0">
              <a:latin typeface="+mj-lt"/>
              <a:cs typeface="Levenim MT" pitchFamily="2" charset="-79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D09C9A-5FCC-7344-9EDE-9C5D056DA9F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532" y="246976"/>
            <a:ext cx="1573764" cy="480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4409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39DC5-3849-B74A-8AD8-E192C17F4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58988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Ques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2007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terms match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WORD DOC IMAGES.jp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7219" y="5750977"/>
            <a:ext cx="931333" cy="958328"/>
          </a:xfrm>
          <a:prstGeom prst="rect">
            <a:avLst/>
          </a:prstGeom>
        </p:spPr>
      </p:pic>
      <p:sp>
        <p:nvSpPr>
          <p:cNvPr id="27" name="Rectangle 26"/>
          <p:cNvSpPr>
            <a:spLocks noChangeArrowheads="1"/>
          </p:cNvSpPr>
          <p:nvPr userDrawn="1"/>
        </p:nvSpPr>
        <p:spPr bwMode="auto">
          <a:xfrm>
            <a:off x="2302937" y="233358"/>
            <a:ext cx="6605589" cy="590563"/>
          </a:xfrm>
          <a:prstGeom prst="rect">
            <a:avLst/>
          </a:prstGeom>
          <a:gradFill rotWithShape="1">
            <a:gsLst>
              <a:gs pos="0">
                <a:schemeClr val="accent3">
                  <a:lumMod val="60000"/>
                  <a:lumOff val="40000"/>
                </a:schemeClr>
              </a:gs>
              <a:gs pos="35001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16200000" scaled="1"/>
          </a:gradFill>
          <a:ln w="38100">
            <a:solidFill>
              <a:srgbClr val="002060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r>
              <a:rPr lang="en-GB" sz="2000" dirty="0">
                <a:solidFill>
                  <a:schemeClr val="dk1"/>
                </a:solidFill>
                <a:latin typeface="Calibri"/>
                <a:ea typeface="+mn-ea"/>
                <a:cs typeface="Calibri"/>
              </a:rPr>
              <a:t>Match the key word with its correct meaning</a:t>
            </a:r>
          </a:p>
        </p:txBody>
      </p:sp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018" y="233359"/>
            <a:ext cx="1949449" cy="590563"/>
          </a:xfrm>
          <a:prstGeom prst="rect">
            <a:avLst/>
          </a:prstGeom>
          <a:ln w="19050" cmpd="sng">
            <a:solidFill>
              <a:srgbClr val="0C1B24"/>
            </a:solidFill>
          </a:ln>
        </p:spPr>
      </p:pic>
    </p:spTree>
    <p:extLst>
      <p:ext uri="{BB962C8B-B14F-4D97-AF65-F5344CB8AC3E}">
        <p14:creationId xmlns:p14="http://schemas.microsoft.com/office/powerpoint/2010/main" val="4174481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lenary Whe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13">
            <a:extLst>
              <a:ext uri="{FF2B5EF4-FFF2-40B4-BE49-F238E27FC236}">
                <a16:creationId xmlns:a16="http://schemas.microsoft.com/office/drawing/2014/main" id="{BBB451EA-48C9-224E-BA91-0F9ABC48280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3674" y="221659"/>
            <a:ext cx="2520000" cy="767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913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9684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eck Learning objectiv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ChangeArrowheads="1"/>
          </p:cNvSpPr>
          <p:nvPr userDrawn="1"/>
        </p:nvSpPr>
        <p:spPr bwMode="auto">
          <a:xfrm>
            <a:off x="3083141" y="201084"/>
            <a:ext cx="5845705" cy="806616"/>
          </a:xfrm>
          <a:prstGeom prst="rect">
            <a:avLst/>
          </a:prstGeom>
          <a:gradFill rotWithShape="1">
            <a:gsLst>
              <a:gs pos="0">
                <a:srgbClr val="F0EAF9"/>
              </a:gs>
              <a:gs pos="64999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1"/>
          </a:gradFill>
          <a:ln w="38100">
            <a:solidFill>
              <a:srgbClr val="002060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r>
              <a:rPr lang="en-GB" sz="6000" b="1" dirty="0">
                <a:solidFill>
                  <a:schemeClr val="dk1"/>
                </a:solidFill>
                <a:latin typeface="+mj-lt"/>
                <a:ea typeface="+mn-ea"/>
              </a:rPr>
              <a:t>STOP</a:t>
            </a:r>
            <a:r>
              <a:rPr lang="en-GB" sz="4000" dirty="0">
                <a:solidFill>
                  <a:schemeClr val="dk1"/>
                </a:solidFill>
                <a:latin typeface="+mj-lt"/>
                <a:ea typeface="+mn-ea"/>
              </a:rPr>
              <a:t>!</a:t>
            </a:r>
          </a:p>
        </p:txBody>
      </p:sp>
      <p:sp>
        <p:nvSpPr>
          <p:cNvPr id="11" name="Rectangle 4"/>
          <p:cNvSpPr txBox="1">
            <a:spLocks noChangeArrowheads="1"/>
          </p:cNvSpPr>
          <p:nvPr userDrawn="1"/>
        </p:nvSpPr>
        <p:spPr bwMode="auto">
          <a:xfrm>
            <a:off x="210402" y="1116014"/>
            <a:ext cx="6495518" cy="669654"/>
          </a:xfrm>
          <a:prstGeom prst="rect">
            <a:avLst/>
          </a:prstGeom>
          <a:gradFill rotWithShape="1">
            <a:gsLst>
              <a:gs pos="0">
                <a:srgbClr val="F5FFE6"/>
              </a:gs>
              <a:gs pos="64999">
                <a:srgbClr val="E4FDC2"/>
              </a:gs>
              <a:gs pos="100000">
                <a:srgbClr val="DAFDA7"/>
              </a:gs>
            </a:gsLst>
            <a:lin ang="5400000" scaled="1"/>
          </a:gradFill>
          <a:ln w="38100">
            <a:solidFill>
              <a:srgbClr val="7F0757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defTabSz="457200"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 defTabSz="457200"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defTabSz="45720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defTabSz="45720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defTabSz="45720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defTabSz="457200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defTabSz="457200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defTabSz="457200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defTabSz="457200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GB" sz="2000" b="1" u="sng" kern="1200" dirty="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rPr>
              <a:t>Let us review our learning outcomes for this lesson</a:t>
            </a:r>
          </a:p>
          <a:p>
            <a:r>
              <a:rPr lang="en-GB" sz="2000" b="1" u="sng" kern="1200" dirty="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rPr>
              <a:t>Knowledge, Skills &amp; Actions</a:t>
            </a:r>
            <a:endParaRPr lang="en-GB" sz="2400" b="1" u="sng" kern="1200" dirty="0">
              <a:solidFill>
                <a:schemeClr val="tx1"/>
              </a:solidFill>
              <a:latin typeface="Arial" charset="0"/>
              <a:ea typeface="MS PGothic" charset="0"/>
              <a:cs typeface="Arial" charset="0"/>
            </a:endParaRPr>
          </a:p>
        </p:txBody>
      </p:sp>
      <p:pic>
        <p:nvPicPr>
          <p:cNvPr id="26" name="Picture 18">
            <a:extLst>
              <a:ext uri="{FF2B5EF4-FFF2-40B4-BE49-F238E27FC236}">
                <a16:creationId xmlns:a16="http://schemas.microsoft.com/office/drawing/2014/main" id="{301698AC-A957-C644-9387-8B36DA6E351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0401" y="196919"/>
            <a:ext cx="2709714" cy="82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>
            <a:extLst>
              <a:ext uri="{FF2B5EF4-FFF2-40B4-BE49-F238E27FC236}">
                <a16:creationId xmlns:a16="http://schemas.microsoft.com/office/drawing/2014/main" id="{0E393AF1-CA27-4F4A-BF9A-06A4CAB5A89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0020" y="1130066"/>
            <a:ext cx="2128826" cy="647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7" descr="traffic-lights-2147790_960_720.png">
            <a:extLst>
              <a:ext uri="{FF2B5EF4-FFF2-40B4-BE49-F238E27FC236}">
                <a16:creationId xmlns:a16="http://schemas.microsoft.com/office/drawing/2014/main" id="{10D3CD41-7FA7-CD4F-9900-A0F8A54E4DA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16721" y="5884364"/>
            <a:ext cx="419196" cy="838753"/>
          </a:xfrm>
          <a:prstGeom prst="rect">
            <a:avLst/>
          </a:prstGeom>
        </p:spPr>
      </p:pic>
      <p:pic>
        <p:nvPicPr>
          <p:cNvPr id="29" name="Picture 28" descr="traffic-lights-2147790_960_720.png">
            <a:extLst>
              <a:ext uri="{FF2B5EF4-FFF2-40B4-BE49-F238E27FC236}">
                <a16:creationId xmlns:a16="http://schemas.microsoft.com/office/drawing/2014/main" id="{9388A061-6A32-B242-8265-932FD086D6E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623" y="5882610"/>
            <a:ext cx="419196" cy="838753"/>
          </a:xfrm>
          <a:prstGeom prst="rect">
            <a:avLst/>
          </a:prstGeom>
        </p:spPr>
      </p:pic>
      <p:pic>
        <p:nvPicPr>
          <p:cNvPr id="30" name="Picture 29" descr="traffic-lights-2147790_960_720.png">
            <a:extLst>
              <a:ext uri="{FF2B5EF4-FFF2-40B4-BE49-F238E27FC236}">
                <a16:creationId xmlns:a16="http://schemas.microsoft.com/office/drawing/2014/main" id="{49340769-AE97-9D41-BF00-0BC47DE255B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14127" y="5963001"/>
            <a:ext cx="419196" cy="838753"/>
          </a:xfrm>
          <a:prstGeom prst="rect">
            <a:avLst/>
          </a:prstGeom>
        </p:spPr>
      </p:pic>
      <p:pic>
        <p:nvPicPr>
          <p:cNvPr id="31" name="Picture 30" descr="traffic-lights-2147790_960_720.png">
            <a:extLst>
              <a:ext uri="{FF2B5EF4-FFF2-40B4-BE49-F238E27FC236}">
                <a16:creationId xmlns:a16="http://schemas.microsoft.com/office/drawing/2014/main" id="{522BC2B0-7A6F-C94E-979D-0F4C454791C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16829" y="5882610"/>
            <a:ext cx="419196" cy="838753"/>
          </a:xfrm>
          <a:prstGeom prst="rect">
            <a:avLst/>
          </a:prstGeom>
        </p:spPr>
      </p:pic>
      <p:pic>
        <p:nvPicPr>
          <p:cNvPr id="32" name="Picture 31" descr="traffic-lights-2147790_960_720.png">
            <a:extLst>
              <a:ext uri="{FF2B5EF4-FFF2-40B4-BE49-F238E27FC236}">
                <a16:creationId xmlns:a16="http://schemas.microsoft.com/office/drawing/2014/main" id="{9D51B256-89C8-1642-94AA-2381F37B072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08110" y="5882610"/>
            <a:ext cx="419196" cy="838753"/>
          </a:xfrm>
          <a:prstGeom prst="rect">
            <a:avLst/>
          </a:prstGeom>
        </p:spPr>
      </p:pic>
      <p:sp>
        <p:nvSpPr>
          <p:cNvPr id="33" name="Rectangle 3">
            <a:extLst>
              <a:ext uri="{FF2B5EF4-FFF2-40B4-BE49-F238E27FC236}">
                <a16:creationId xmlns:a16="http://schemas.microsoft.com/office/drawing/2014/main" id="{7D60BE79-61A6-DF49-B70C-406E5013038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704449" y="5984692"/>
            <a:ext cx="1296000" cy="612000"/>
          </a:xfrm>
          <a:prstGeom prst="rect">
            <a:avLst/>
          </a:prstGeom>
          <a:gradFill rotWithShape="1">
            <a:gsLst>
              <a:gs pos="0">
                <a:schemeClr val="accent3">
                  <a:lumMod val="20000"/>
                  <a:lumOff val="80000"/>
                </a:schemeClr>
              </a:gs>
              <a:gs pos="35001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</a:gradFill>
          <a:ln w="28575">
            <a:solidFill>
              <a:srgbClr val="002060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GB" sz="1200" dirty="0">
                <a:latin typeface="Comic Sans MS"/>
                <a:cs typeface="Comic Sans MS"/>
              </a:rPr>
              <a:t>Super</a:t>
            </a:r>
          </a:p>
          <a:p>
            <a:pPr algn="ctr">
              <a:defRPr/>
            </a:pPr>
            <a:r>
              <a:rPr lang="en-GB" sz="1200" dirty="0">
                <a:latin typeface="Comic Sans MS"/>
                <a:cs typeface="Comic Sans MS"/>
              </a:rPr>
              <a:t>confident</a:t>
            </a:r>
          </a:p>
        </p:txBody>
      </p:sp>
      <p:sp>
        <p:nvSpPr>
          <p:cNvPr id="34" name="Rectangle 3">
            <a:extLst>
              <a:ext uri="{FF2B5EF4-FFF2-40B4-BE49-F238E27FC236}">
                <a16:creationId xmlns:a16="http://schemas.microsoft.com/office/drawing/2014/main" id="{C7CE549B-67AB-7545-9F32-66B5740458A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907780" y="5982938"/>
            <a:ext cx="1296000" cy="612000"/>
          </a:xfrm>
          <a:prstGeom prst="rect">
            <a:avLst/>
          </a:prstGeom>
          <a:gradFill rotWithShape="1">
            <a:gsLst>
              <a:gs pos="0">
                <a:schemeClr val="accent3">
                  <a:lumMod val="60000"/>
                  <a:lumOff val="4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16200000" scaled="1"/>
          </a:gradFill>
          <a:ln w="28575">
            <a:solidFill>
              <a:srgbClr val="002060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GB" sz="1200" dirty="0">
                <a:latin typeface="Comic Sans MS"/>
                <a:cs typeface="Comic Sans MS"/>
              </a:rPr>
              <a:t>Very </a:t>
            </a:r>
          </a:p>
          <a:p>
            <a:pPr algn="ctr">
              <a:defRPr/>
            </a:pPr>
            <a:r>
              <a:rPr lang="en-GB" sz="1200" dirty="0">
                <a:latin typeface="Comic Sans MS"/>
                <a:cs typeface="Comic Sans MS"/>
              </a:rPr>
              <a:t>confident</a:t>
            </a:r>
          </a:p>
        </p:txBody>
      </p:sp>
      <p:sp>
        <p:nvSpPr>
          <p:cNvPr id="35" name="Rectangle 4">
            <a:extLst>
              <a:ext uri="{FF2B5EF4-FFF2-40B4-BE49-F238E27FC236}">
                <a16:creationId xmlns:a16="http://schemas.microsoft.com/office/drawing/2014/main" id="{D8B3FCE5-1BB1-EE47-BBF6-F748E5920C4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111189" y="5982938"/>
            <a:ext cx="1296000" cy="612000"/>
          </a:xfrm>
          <a:prstGeom prst="rect">
            <a:avLst/>
          </a:prstGeom>
          <a:gradFill rotWithShape="1">
            <a:gsLst>
              <a:gs pos="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</a:gradFill>
          <a:ln w="28575">
            <a:solidFill>
              <a:srgbClr val="002060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defRPr/>
            </a:pPr>
            <a:r>
              <a:rPr lang="en-GB" altLang="en-US" sz="1200" dirty="0">
                <a:solidFill>
                  <a:schemeClr val="tx1"/>
                </a:solidFill>
                <a:latin typeface="Comic Sans MS"/>
                <a:cs typeface="Comic Sans MS"/>
              </a:rPr>
              <a:t>Confident</a:t>
            </a:r>
          </a:p>
        </p:txBody>
      </p:sp>
      <p:sp>
        <p:nvSpPr>
          <p:cNvPr id="36" name="TextBox 3">
            <a:extLst>
              <a:ext uri="{FF2B5EF4-FFF2-40B4-BE49-F238E27FC236}">
                <a16:creationId xmlns:a16="http://schemas.microsoft.com/office/drawing/2014/main" id="{B7065746-1458-494A-A172-2BAB04603E4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303177" y="6028055"/>
            <a:ext cx="1296000" cy="612000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</a:gradFill>
          <a:ln w="28575">
            <a:solidFill>
              <a:srgbClr val="002060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wrap="square" anchor="ctr">
            <a:noAutofit/>
          </a:bodyPr>
          <a:lstStyle/>
          <a:p>
            <a:pPr algn="ctr">
              <a:defRPr/>
            </a:pPr>
            <a:r>
              <a:rPr lang="en-GB" sz="1200" dirty="0">
                <a:solidFill>
                  <a:schemeClr val="dk1"/>
                </a:solidFill>
                <a:latin typeface="Comic Sans MS"/>
                <a:cs typeface="Comic Sans MS"/>
              </a:rPr>
              <a:t>I’m getting more confidence</a:t>
            </a:r>
          </a:p>
        </p:txBody>
      </p:sp>
      <p:sp>
        <p:nvSpPr>
          <p:cNvPr id="37" name="Rectangle 4">
            <a:extLst>
              <a:ext uri="{FF2B5EF4-FFF2-40B4-BE49-F238E27FC236}">
                <a16:creationId xmlns:a16="http://schemas.microsoft.com/office/drawing/2014/main" id="{115961CB-48FA-FA4A-937E-2B8DA153F7A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00614" y="5982938"/>
            <a:ext cx="1296000" cy="612000"/>
          </a:xfrm>
          <a:prstGeom prst="rect">
            <a:avLst/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</a:gradFill>
          <a:ln w="28575">
            <a:solidFill>
              <a:srgbClr val="002060"/>
            </a:solidFill>
            <a:miter lim="800000"/>
            <a:headEnd/>
            <a:tailEnd/>
          </a:ln>
          <a:effectLst>
            <a:outerShdw blurRad="50800" dist="38100" dir="5400000" algn="t" rotWithShape="0">
              <a:srgbClr val="000000">
                <a:alpha val="39999"/>
              </a:srgbClr>
            </a:outerShdw>
          </a:effectLst>
        </p:spPr>
        <p:txBody>
          <a:bodyPr anchor="ctr">
            <a:noAutofit/>
          </a:bodyPr>
          <a:lstStyle>
            <a:lvl1pPr defTabSz="4572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defTabSz="4572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defTabSz="4572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defTabSz="4572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defTabSz="4572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en-GB" sz="1200" dirty="0">
                <a:latin typeface="Comic Sans MS"/>
                <a:cs typeface="Comic Sans MS"/>
              </a:rPr>
              <a:t>I’m not confident at all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DA49742A-441E-5949-88CD-6E236FD117B7}"/>
              </a:ext>
            </a:extLst>
          </p:cNvPr>
          <p:cNvCxnSpPr>
            <a:cxnSpLocks/>
          </p:cNvCxnSpPr>
          <p:nvPr userDrawn="1"/>
        </p:nvCxnSpPr>
        <p:spPr>
          <a:xfrm flipH="1">
            <a:off x="151248" y="5730133"/>
            <a:ext cx="8849201" cy="0"/>
          </a:xfrm>
          <a:prstGeom prst="straightConnector1">
            <a:avLst/>
          </a:prstGeom>
          <a:ln w="38100">
            <a:gradFill flip="none" rotWithShape="1"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6">
                    <a:lumMod val="60000"/>
                    <a:lumOff val="40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lin ang="0" scaled="0"/>
              <a:tileRect/>
            </a:gra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8157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xam Ques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2123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1837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2B74C-D92B-8B42-ABDE-585D56F04AE7}" type="datetimeFigureOut">
              <a:rPr lang="en-US" smtClean="0"/>
              <a:t>2/9/2021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2B54E-DC30-4046-B843-17AFCA2372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761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5">
            <a:extLst>
              <a:ext uri="{FF2B5EF4-FFF2-40B4-BE49-F238E27FC236}">
                <a16:creationId xmlns:a16="http://schemas.microsoft.com/office/drawing/2014/main" id="{CB9035E2-9433-C44F-8CC3-7ABEBF28279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476597" y="196305"/>
            <a:ext cx="6172613" cy="618939"/>
          </a:xfrm>
          <a:prstGeom prst="rect">
            <a:avLst/>
          </a:prstGeom>
          <a:gradFill flip="none" rotWithShape="1">
            <a:gsLst>
              <a:gs pos="3333">
                <a:schemeClr val="bg1"/>
              </a:gs>
              <a:gs pos="24000">
                <a:schemeClr val="accent2">
                  <a:lumMod val="20000"/>
                  <a:lumOff val="80000"/>
                </a:schemeClr>
              </a:gs>
              <a:gs pos="47000">
                <a:schemeClr val="bg1"/>
              </a:gs>
              <a:gs pos="100000">
                <a:schemeClr val="bg1"/>
              </a:gs>
              <a:gs pos="64000">
                <a:schemeClr val="accent4">
                  <a:lumMod val="20000"/>
                  <a:lumOff val="80000"/>
                </a:schemeClr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  <a:bevelB w="50800" h="38100" prst="riblet"/>
            </a:sp3d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endParaRPr lang="en-US" sz="5400" dirty="0">
              <a:ln w="3175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381000">
                  <a:schemeClr val="accent3">
                    <a:satMod val="175000"/>
                    <a:alpha val="40000"/>
                  </a:schemeClr>
                </a:glow>
              </a:effectLst>
              <a:latin typeface="Levenim MT" pitchFamily="2" charset="-79"/>
              <a:cs typeface="Levenim MT" pitchFamily="2" charset="-79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endParaRPr lang="en-US" sz="5400" dirty="0">
              <a:ln w="3175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381000">
                  <a:schemeClr val="accent3">
                    <a:satMod val="175000"/>
                    <a:alpha val="40000"/>
                  </a:schemeClr>
                </a:glow>
              </a:effectLst>
              <a:latin typeface="Levenim MT" pitchFamily="2" charset="-79"/>
              <a:cs typeface="Levenim MT" pitchFamily="2" charset="-79"/>
            </a:endParaRPr>
          </a:p>
        </p:txBody>
      </p:sp>
      <p:pic>
        <p:nvPicPr>
          <p:cNvPr id="11" name="Picture 10" descr="Screen Shot 2017-04-28 at 13.44.23.png">
            <a:extLst>
              <a:ext uri="{FF2B5EF4-FFF2-40B4-BE49-F238E27FC236}">
                <a16:creationId xmlns:a16="http://schemas.microsoft.com/office/drawing/2014/main" id="{BF66B068-73C8-0C4E-922C-F780EA17DA0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408" b="8954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8492" y="149104"/>
            <a:ext cx="1430717" cy="700709"/>
          </a:xfrm>
          <a:prstGeom prst="rect">
            <a:avLst/>
          </a:prstGeom>
        </p:spPr>
      </p:pic>
      <p:pic>
        <p:nvPicPr>
          <p:cNvPr id="17" name="Picture 2" descr="C:\Users\Optic Group111\Desktop\CORE THEME 3.png">
            <a:extLst>
              <a:ext uri="{FF2B5EF4-FFF2-40B4-BE49-F238E27FC236}">
                <a16:creationId xmlns:a16="http://schemas.microsoft.com/office/drawing/2014/main" id="{A2238A59-E443-A44B-B926-0EFB30EAC24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5511" y="209836"/>
            <a:ext cx="573717" cy="57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Optic Group111\Desktop\CORE THEME 3.png">
            <a:extLst>
              <a:ext uri="{FF2B5EF4-FFF2-40B4-BE49-F238E27FC236}">
                <a16:creationId xmlns:a16="http://schemas.microsoft.com/office/drawing/2014/main" id="{BF51C6A7-6C9F-9D48-9DB7-6013C830680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2957" y="209836"/>
            <a:ext cx="573717" cy="57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Optic Group111\Desktop\CORE THEME 3.png">
            <a:extLst>
              <a:ext uri="{FF2B5EF4-FFF2-40B4-BE49-F238E27FC236}">
                <a16:creationId xmlns:a16="http://schemas.microsoft.com/office/drawing/2014/main" id="{55EF9004-78BC-514B-8629-E7FDA0419F7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49133" y="209836"/>
            <a:ext cx="573717" cy="57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Optic Group111\Desktop\CORE THEME 3.png">
            <a:extLst>
              <a:ext uri="{FF2B5EF4-FFF2-40B4-BE49-F238E27FC236}">
                <a16:creationId xmlns:a16="http://schemas.microsoft.com/office/drawing/2014/main" id="{01F6F786-81CD-2B42-B652-EDA194E4683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6579" y="209836"/>
            <a:ext cx="573717" cy="57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7181D0C7-FC74-A649-AC32-C1D4D62B6E64}"/>
              </a:ext>
            </a:extLst>
          </p:cNvPr>
          <p:cNvSpPr/>
          <p:nvPr userDrawn="1"/>
        </p:nvSpPr>
        <p:spPr>
          <a:xfrm>
            <a:off x="2079151" y="151831"/>
            <a:ext cx="4476398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000" b="1" dirty="0">
                <a:ln w="19050"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Levenim MT" pitchFamily="2" charset="-79"/>
                <a:cs typeface="Levenim MT" pitchFamily="2" charset="-79"/>
              </a:rPr>
              <a:t>Contraception</a:t>
            </a:r>
            <a:endParaRPr lang="en-US" sz="4000" b="1" cap="none" spc="0" dirty="0">
              <a:ln w="17780" cmpd="sng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50800" algn="tl" rotWithShape="0">
                  <a:srgbClr val="000000"/>
                </a:outerShdw>
              </a:effectLst>
              <a:latin typeface="Levenim MT" pitchFamily="2" charset="-79"/>
              <a:cs typeface="Levenim MT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178851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5">
            <a:extLst>
              <a:ext uri="{FF2B5EF4-FFF2-40B4-BE49-F238E27FC236}">
                <a16:creationId xmlns:a16="http://schemas.microsoft.com/office/drawing/2014/main" id="{82C6DBD7-2804-424D-A73C-1303A186813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476597" y="196305"/>
            <a:ext cx="6172613" cy="618939"/>
          </a:xfrm>
          <a:prstGeom prst="rect">
            <a:avLst/>
          </a:prstGeom>
          <a:gradFill flip="none" rotWithShape="1">
            <a:gsLst>
              <a:gs pos="3333">
                <a:schemeClr val="bg1"/>
              </a:gs>
              <a:gs pos="24000">
                <a:schemeClr val="accent2">
                  <a:lumMod val="20000"/>
                  <a:lumOff val="80000"/>
                </a:schemeClr>
              </a:gs>
              <a:gs pos="47000">
                <a:schemeClr val="bg1"/>
              </a:gs>
              <a:gs pos="100000">
                <a:schemeClr val="bg1"/>
              </a:gs>
              <a:gs pos="64000">
                <a:schemeClr val="accent4">
                  <a:lumMod val="20000"/>
                  <a:lumOff val="80000"/>
                </a:schemeClr>
              </a:gs>
            </a:gsLst>
            <a:lin ang="2700000" scaled="1"/>
            <a:tileRect/>
          </a:gradFill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  <a:bevelB w="50800" h="38100" prst="riblet"/>
            </a:sp3d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endParaRPr lang="en-US" sz="5400" dirty="0">
              <a:ln w="3175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381000">
                  <a:schemeClr val="accent3">
                    <a:satMod val="175000"/>
                    <a:alpha val="40000"/>
                  </a:schemeClr>
                </a:glow>
              </a:effectLst>
              <a:latin typeface="Levenim MT" pitchFamily="2" charset="-79"/>
              <a:cs typeface="Levenim MT" pitchFamily="2" charset="-79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endParaRPr lang="en-US" sz="5400" dirty="0">
              <a:ln w="3175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381000">
                  <a:schemeClr val="accent3">
                    <a:satMod val="175000"/>
                    <a:alpha val="40000"/>
                  </a:schemeClr>
                </a:glow>
              </a:effectLst>
              <a:latin typeface="Levenim MT" pitchFamily="2" charset="-79"/>
              <a:cs typeface="Levenim MT" pitchFamily="2" charset="-79"/>
            </a:endParaRPr>
          </a:p>
        </p:txBody>
      </p:sp>
      <p:pic>
        <p:nvPicPr>
          <p:cNvPr id="16" name="Picture 2" descr="C:\Users\Optic Group111\Desktop\CORE THEME 3.png">
            <a:extLst>
              <a:ext uri="{FF2B5EF4-FFF2-40B4-BE49-F238E27FC236}">
                <a16:creationId xmlns:a16="http://schemas.microsoft.com/office/drawing/2014/main" id="{B0351F43-7663-1E43-84DB-A29EED001BD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5511" y="209836"/>
            <a:ext cx="573717" cy="57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Optic Group111\Desktop\CORE THEME 3.png">
            <a:extLst>
              <a:ext uri="{FF2B5EF4-FFF2-40B4-BE49-F238E27FC236}">
                <a16:creationId xmlns:a16="http://schemas.microsoft.com/office/drawing/2014/main" id="{5B07C93E-E9E9-0748-A970-DDDE354DB9E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2957" y="209836"/>
            <a:ext cx="573717" cy="57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Optic Group111\Desktop\CORE THEME 3.png">
            <a:extLst>
              <a:ext uri="{FF2B5EF4-FFF2-40B4-BE49-F238E27FC236}">
                <a16:creationId xmlns:a16="http://schemas.microsoft.com/office/drawing/2014/main" id="{805BB633-B53B-F649-850D-67F7310C9ED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49133" y="209836"/>
            <a:ext cx="573717" cy="57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Optic Group111\Desktop\CORE THEME 3.png">
            <a:extLst>
              <a:ext uri="{FF2B5EF4-FFF2-40B4-BE49-F238E27FC236}">
                <a16:creationId xmlns:a16="http://schemas.microsoft.com/office/drawing/2014/main" id="{8150419E-9FC1-8343-BB17-7A82F0D8084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6579" y="209836"/>
            <a:ext cx="573717" cy="57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C2906F3-C32B-BA41-93BD-BDFF71886C3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373"/>
          <a:stretch/>
        </p:blipFill>
        <p:spPr>
          <a:xfrm rot="647976">
            <a:off x="6013877" y="179894"/>
            <a:ext cx="1637456" cy="651760"/>
          </a:xfrm>
          <a:prstGeom prst="rect">
            <a:avLst/>
          </a:prstGeom>
          <a:scene3d>
            <a:camera prst="perspectiveRight" fov="0">
              <a:rot lat="0" lon="21000000" rev="0"/>
            </a:camera>
            <a:lightRig rig="threePt" dir="t"/>
          </a:scene3d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30F8905-F1E9-E44C-8601-1752BB27B199}"/>
              </a:ext>
            </a:extLst>
          </p:cNvPr>
          <p:cNvSpPr/>
          <p:nvPr userDrawn="1"/>
        </p:nvSpPr>
        <p:spPr>
          <a:xfrm>
            <a:off x="2079151" y="151831"/>
            <a:ext cx="4476398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4000" b="1" dirty="0">
                <a:ln w="19050"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Levenim MT" pitchFamily="2" charset="-79"/>
                <a:cs typeface="Levenim MT" pitchFamily="2" charset="-79"/>
              </a:rPr>
              <a:t>Contraception</a:t>
            </a:r>
            <a:endParaRPr lang="en-US" sz="4000" b="1" cap="none" spc="0" dirty="0">
              <a:ln w="17780" cmpd="sng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50800" algn="tl" rotWithShape="0">
                  <a:srgbClr val="000000"/>
                </a:outerShdw>
              </a:effectLst>
              <a:latin typeface="Levenim MT" pitchFamily="2" charset="-79"/>
              <a:cs typeface="Levenim MT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78734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CB0A3"/>
          </a:solidFill>
          <a:ln w="28575"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rgbClr val="FFFFFF"/>
          </a:solidFill>
          <a:ln w="28575" cap="rnd">
            <a:solidFill>
              <a:schemeClr val="tx2">
                <a:lumMod val="75000"/>
              </a:schemeClr>
            </a:solidFill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5825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9" r:id="rId2"/>
    <p:sldLayoutId id="2147483650" r:id="rId3"/>
    <p:sldLayoutId id="2147483651" r:id="rId4"/>
    <p:sldLayoutId id="2147483655" r:id="rId5"/>
    <p:sldLayoutId id="2147483652" r:id="rId6"/>
    <p:sldLayoutId id="2147483653" r:id="rId7"/>
    <p:sldLayoutId id="2147483654" r:id="rId8"/>
    <p:sldLayoutId id="2147483658" r:id="rId9"/>
    <p:sldLayoutId id="2147483660" r:id="rId10"/>
    <p:sldLayoutId id="2147483661" r:id="rId11"/>
    <p:sldLayoutId id="2147483662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png"/><Relationship Id="rId4" Type="http://schemas.openxmlformats.org/officeDocument/2006/relationships/image" Target="../media/image2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21.png"/><Relationship Id="rId18" Type="http://schemas.openxmlformats.org/officeDocument/2006/relationships/image" Target="../media/image11.png"/><Relationship Id="rId3" Type="http://schemas.openxmlformats.org/officeDocument/2006/relationships/image" Target="../media/image28.jpg"/><Relationship Id="rId21" Type="http://schemas.openxmlformats.org/officeDocument/2006/relationships/image" Target="../media/image39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17" Type="http://schemas.openxmlformats.org/officeDocument/2006/relationships/image" Target="../media/image10.png"/><Relationship Id="rId25" Type="http://schemas.openxmlformats.org/officeDocument/2006/relationships/image" Target="../media/image4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9.png"/><Relationship Id="rId20" Type="http://schemas.openxmlformats.org/officeDocument/2006/relationships/image" Target="../media/image38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24" Type="http://schemas.openxmlformats.org/officeDocument/2006/relationships/image" Target="../media/image42.png"/><Relationship Id="rId5" Type="http://schemas.openxmlformats.org/officeDocument/2006/relationships/image" Target="../media/image30.png"/><Relationship Id="rId15" Type="http://schemas.openxmlformats.org/officeDocument/2006/relationships/image" Target="../media/image8.png"/><Relationship Id="rId23" Type="http://schemas.openxmlformats.org/officeDocument/2006/relationships/image" Target="../media/image41.png"/><Relationship Id="rId10" Type="http://schemas.openxmlformats.org/officeDocument/2006/relationships/image" Target="../media/image35.png"/><Relationship Id="rId19" Type="http://schemas.openxmlformats.org/officeDocument/2006/relationships/image" Target="../media/image17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Relationship Id="rId14" Type="http://schemas.openxmlformats.org/officeDocument/2006/relationships/image" Target="../media/image7.png"/><Relationship Id="rId22" Type="http://schemas.openxmlformats.org/officeDocument/2006/relationships/image" Target="../media/image4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8.jpg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jpe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4.jpeg"/><Relationship Id="rId5" Type="http://schemas.openxmlformats.org/officeDocument/2006/relationships/image" Target="../media/image53.png"/><Relationship Id="rId4" Type="http://schemas.openxmlformats.org/officeDocument/2006/relationships/image" Target="../media/image5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jpe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jpeg"/><Relationship Id="rId5" Type="http://schemas.openxmlformats.org/officeDocument/2006/relationships/image" Target="../media/image53.png"/><Relationship Id="rId4" Type="http://schemas.openxmlformats.org/officeDocument/2006/relationships/image" Target="../media/image5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2.png"/><Relationship Id="rId3" Type="http://schemas.openxmlformats.org/officeDocument/2006/relationships/image" Target="../media/image63.png"/><Relationship Id="rId7" Type="http://schemas.openxmlformats.org/officeDocument/2006/relationships/image" Target="../media/image66.png"/><Relationship Id="rId12" Type="http://schemas.openxmlformats.org/officeDocument/2006/relationships/image" Target="../media/image7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11" Type="http://schemas.openxmlformats.org/officeDocument/2006/relationships/image" Target="../media/image70.png"/><Relationship Id="rId5" Type="http://schemas.openxmlformats.org/officeDocument/2006/relationships/image" Target="../media/image77.svg"/><Relationship Id="rId10" Type="http://schemas.openxmlformats.org/officeDocument/2006/relationships/image" Target="../media/image69.png"/><Relationship Id="rId4" Type="http://schemas.openxmlformats.org/officeDocument/2006/relationships/image" Target="../media/image64.png"/><Relationship Id="rId9" Type="http://schemas.openxmlformats.org/officeDocument/2006/relationships/image" Target="../media/image68.png"/><Relationship Id="rId14" Type="http://schemas.openxmlformats.org/officeDocument/2006/relationships/image" Target="../media/image7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5wiTO6eZtfU" TargetMode="External"/><Relationship Id="rId3" Type="http://schemas.openxmlformats.org/officeDocument/2006/relationships/hyperlink" Target="https://www.youtube.com/watch?v=lJH4CS8jtf0" TargetMode="External"/><Relationship Id="rId7" Type="http://schemas.openxmlformats.org/officeDocument/2006/relationships/hyperlink" Target="https://www.youtube.com/watch?v=KyU880oHSxM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youtube.com/watch?v=O5iCg-QBMlo" TargetMode="External"/><Relationship Id="rId5" Type="http://schemas.openxmlformats.org/officeDocument/2006/relationships/hyperlink" Target="https://www.youtube.com/watch?v=R58TBiWvY7c" TargetMode="External"/><Relationship Id="rId10" Type="http://schemas.openxmlformats.org/officeDocument/2006/relationships/image" Target="../media/image75.png"/><Relationship Id="rId4" Type="http://schemas.openxmlformats.org/officeDocument/2006/relationships/image" Target="../media/image74.png"/><Relationship Id="rId9" Type="http://schemas.openxmlformats.org/officeDocument/2006/relationships/hyperlink" Target="https://www.youtube.com/watch?v=PEQNegG44AI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40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39.png"/><Relationship Id="rId2" Type="http://schemas.openxmlformats.org/officeDocument/2006/relationships/notesSlide" Target="../notesSlides/notesSlide20.xml"/><Relationship Id="rId16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11" Type="http://schemas.openxmlformats.org/officeDocument/2006/relationships/image" Target="../media/image78.png"/><Relationship Id="rId5" Type="http://schemas.openxmlformats.org/officeDocument/2006/relationships/image" Target="../media/image33.png"/><Relationship Id="rId15" Type="http://schemas.openxmlformats.org/officeDocument/2006/relationships/image" Target="../media/image42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77.png"/><Relationship Id="rId1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6.png"/><Relationship Id="rId3" Type="http://schemas.openxmlformats.org/officeDocument/2006/relationships/image" Target="../media/image79.png"/><Relationship Id="rId7" Type="http://schemas.openxmlformats.org/officeDocument/2006/relationships/hyperlink" Target="https://www.brook.org.uk/" TargetMode="External"/><Relationship Id="rId12" Type="http://schemas.openxmlformats.org/officeDocument/2006/relationships/image" Target="../media/image85.png"/><Relationship Id="rId17" Type="http://schemas.openxmlformats.org/officeDocument/2006/relationships/image" Target="../media/image88.png"/><Relationship Id="rId2" Type="http://schemas.openxmlformats.org/officeDocument/2006/relationships/notesSlide" Target="../notesSlides/notesSlide21.xml"/><Relationship Id="rId16" Type="http://schemas.openxmlformats.org/officeDocument/2006/relationships/image" Target="../media/image8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11" Type="http://schemas.openxmlformats.org/officeDocument/2006/relationships/image" Target="../media/image84.png"/><Relationship Id="rId5" Type="http://schemas.openxmlformats.org/officeDocument/2006/relationships/image" Target="../media/image80.png"/><Relationship Id="rId15" Type="http://schemas.openxmlformats.org/officeDocument/2006/relationships/image" Target="../media/image38.png"/><Relationship Id="rId10" Type="http://schemas.openxmlformats.org/officeDocument/2006/relationships/image" Target="../media/image83.png"/><Relationship Id="rId4" Type="http://schemas.microsoft.com/office/2007/relationships/hdphoto" Target="../media/hdphoto2.wdp"/><Relationship Id="rId9" Type="http://schemas.openxmlformats.org/officeDocument/2006/relationships/image" Target="../media/image82.jpeg"/><Relationship Id="rId14" Type="http://schemas.openxmlformats.org/officeDocument/2006/relationships/hyperlink" Target="https://www.nhs.uk/live-well/sexual-health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ubtitle 2"/>
          <p:cNvSpPr txBox="1">
            <a:spLocks/>
          </p:cNvSpPr>
          <p:nvPr/>
        </p:nvSpPr>
        <p:spPr>
          <a:xfrm>
            <a:off x="2640023" y="1818797"/>
            <a:ext cx="6260695" cy="3113421"/>
          </a:xfrm>
          <a:prstGeom prst="rect">
            <a:avLst/>
          </a:prstGeom>
          <a:solidFill>
            <a:schemeClr val="bg1"/>
          </a:solidFill>
          <a:ln w="38100" cmpd="sng">
            <a:solidFill>
              <a:srgbClr val="0C1B2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endParaRPr lang="en-GB" sz="1800" dirty="0">
              <a:latin typeface="Basic sans fc"/>
              <a:cs typeface="Basic sans fc"/>
            </a:endParaRPr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DE6698A7-8E7D-7345-BC6E-DD32F92EFF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1123" y="1889850"/>
            <a:ext cx="6067108" cy="2989530"/>
          </a:xfrm>
          <a:prstGeom prst="rect">
            <a:avLst/>
          </a:prstGeom>
        </p:spPr>
      </p:pic>
      <p:pic>
        <p:nvPicPr>
          <p:cNvPr id="30" name="Picture 29" descr="QUENTIN-SERENA-SAM-SARAH.png">
            <a:extLst>
              <a:ext uri="{FF2B5EF4-FFF2-40B4-BE49-F238E27FC236}">
                <a16:creationId xmlns:a16="http://schemas.microsoft.com/office/drawing/2014/main" id="{F7935F27-5098-3E48-8B48-B023E90D97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2951" y="128141"/>
            <a:ext cx="982480" cy="798513"/>
          </a:xfrm>
          <a:prstGeom prst="rect">
            <a:avLst/>
          </a:prstGeom>
        </p:spPr>
      </p:pic>
      <p:sp>
        <p:nvSpPr>
          <p:cNvPr id="20" name="Subtitle 2">
            <a:extLst>
              <a:ext uri="{FF2B5EF4-FFF2-40B4-BE49-F238E27FC236}">
                <a16:creationId xmlns:a16="http://schemas.microsoft.com/office/drawing/2014/main" id="{B2A12F84-7DF4-3C49-87C7-494DBEAE6521}"/>
              </a:ext>
            </a:extLst>
          </p:cNvPr>
          <p:cNvSpPr txBox="1">
            <a:spLocks/>
          </p:cNvSpPr>
          <p:nvPr/>
        </p:nvSpPr>
        <p:spPr>
          <a:xfrm>
            <a:off x="264678" y="3031068"/>
            <a:ext cx="2255021" cy="2404532"/>
          </a:xfrm>
          <a:prstGeom prst="rect">
            <a:avLst/>
          </a:prstGeom>
          <a:solidFill>
            <a:schemeClr val="bg1"/>
          </a:solidFill>
          <a:ln w="38100" cmpd="sng">
            <a:solidFill>
              <a:srgbClr val="0C1B2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GB" sz="2000" dirty="0">
                <a:latin typeface="+mj-lt"/>
              </a:rPr>
              <a:t>To understand how a variety of different forms of contraception work</a:t>
            </a:r>
          </a:p>
          <a:p>
            <a:endParaRPr lang="en-GB" sz="2000" b="1" dirty="0">
              <a:latin typeface="+mj-lt"/>
            </a:endParaRPr>
          </a:p>
          <a:p>
            <a:r>
              <a:rPr lang="en-GB" sz="2000" dirty="0">
                <a:latin typeface="+mj-lt"/>
              </a:rPr>
              <a:t>To be able to identify which types of contraception would be best used by different types of people</a:t>
            </a:r>
          </a:p>
          <a:p>
            <a:endParaRPr lang="en-GB" sz="2000" dirty="0">
              <a:latin typeface="+mj-lt"/>
            </a:endParaRPr>
          </a:p>
          <a:p>
            <a:r>
              <a:rPr lang="en-GB" sz="2000" dirty="0">
                <a:latin typeface="+mj-lt"/>
              </a:rPr>
              <a:t>To explore which forms of contraception protect against pregnancy, STI’s or both 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295400" y="819496"/>
            <a:ext cx="6604000" cy="85596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>
                <a:latin typeface="Comic Sans MS" charset="0"/>
                <a:ea typeface="MS PGothic" charset="0"/>
              </a:rPr>
              <a:t>Types of Contraception available</a:t>
            </a:r>
          </a:p>
          <a:p>
            <a:endParaRPr lang="en-GB" sz="2800" b="1" dirty="0">
              <a:latin typeface="Comic Sans MS" charset="0"/>
              <a:ea typeface="MS PGothic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264678" y="1818798"/>
            <a:ext cx="2255021" cy="1212270"/>
          </a:xfrm>
          <a:prstGeom prst="rect">
            <a:avLst/>
          </a:prstGeom>
          <a:solidFill>
            <a:schemeClr val="bg1"/>
          </a:solidFill>
          <a:ln w="38100" cmpd="sng">
            <a:solidFill>
              <a:srgbClr val="0C1B2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endParaRPr lang="en-GB" sz="1800" b="1" dirty="0">
              <a:latin typeface="+mj-lt"/>
            </a:endParaRPr>
          </a:p>
          <a:p>
            <a:endParaRPr lang="en-GB" sz="1800" b="1" dirty="0">
              <a:latin typeface="+mj-lt"/>
            </a:endParaRPr>
          </a:p>
          <a:p>
            <a:r>
              <a:rPr lang="en-GB" sz="1800" b="1" u="sng" dirty="0">
                <a:latin typeface="+mj-lt"/>
              </a:rPr>
              <a:t>Knowledge, Skills &amp; Actions</a:t>
            </a:r>
            <a:endParaRPr lang="en-GB" sz="2000" b="1" u="sng" dirty="0">
              <a:latin typeface="+mj-lt"/>
            </a:endParaRPr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id="{98787DC2-00D1-0C42-B2FE-580F0676430E}"/>
              </a:ext>
            </a:extLst>
          </p:cNvPr>
          <p:cNvSpPr txBox="1">
            <a:spLocks/>
          </p:cNvSpPr>
          <p:nvPr/>
        </p:nvSpPr>
        <p:spPr>
          <a:xfrm>
            <a:off x="241777" y="5604341"/>
            <a:ext cx="2277922" cy="1001121"/>
          </a:xfrm>
          <a:prstGeom prst="rect">
            <a:avLst/>
          </a:prstGeom>
          <a:solidFill>
            <a:schemeClr val="bg1"/>
          </a:solidFill>
          <a:ln w="38100" cmpd="sng">
            <a:solidFill>
              <a:srgbClr val="0C1B2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MS PGothic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defRPr/>
            </a:pPr>
            <a:r>
              <a:rPr lang="en-GB" sz="1600" b="1" dirty="0">
                <a:latin typeface="+mj-lt"/>
              </a:rPr>
              <a:t>New Vocabulary</a:t>
            </a:r>
          </a:p>
          <a:p>
            <a:pPr algn="ctr" eaLnBrk="1" hangingPunct="1">
              <a:lnSpc>
                <a:spcPct val="90000"/>
              </a:lnSpc>
              <a:spcBef>
                <a:spcPct val="20000"/>
              </a:spcBef>
              <a:defRPr/>
            </a:pPr>
            <a:r>
              <a:rPr lang="en-GB" sz="1400" dirty="0">
                <a:latin typeface="+mj-lt"/>
                <a:cs typeface="Basic sans fc"/>
              </a:rPr>
              <a:t>IUD, IUS, Diaphragm, Patch, Injection, Vasectomy, Contraception Ring, Abstinence, Condom, Pill, Femidom</a:t>
            </a:r>
          </a:p>
        </p:txBody>
      </p:sp>
      <p:pic>
        <p:nvPicPr>
          <p:cNvPr id="26" name="Picture 2" descr="C:\Users\Optic Group111\Desktop\CORE THEME 3.png">
            <a:extLst>
              <a:ext uri="{FF2B5EF4-FFF2-40B4-BE49-F238E27FC236}">
                <a16:creationId xmlns:a16="http://schemas.microsoft.com/office/drawing/2014/main" id="{2C135E0F-98D1-3340-AE0A-753265D71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578" y="795597"/>
            <a:ext cx="917034" cy="917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ight Arrow 3"/>
          <p:cNvSpPr/>
          <p:nvPr/>
        </p:nvSpPr>
        <p:spPr>
          <a:xfrm rot="5400000">
            <a:off x="131027" y="664974"/>
            <a:ext cx="406384" cy="139083"/>
          </a:xfrm>
          <a:prstGeom prst="rightArrow">
            <a:avLst/>
          </a:prstGeom>
          <a:solidFill>
            <a:srgbClr val="C1EBBA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Right Arrow 26">
            <a:extLst>
              <a:ext uri="{FF2B5EF4-FFF2-40B4-BE49-F238E27FC236}">
                <a16:creationId xmlns:a16="http://schemas.microsoft.com/office/drawing/2014/main" id="{69855A6E-8D5E-A442-BAFE-71C5278293B2}"/>
              </a:ext>
            </a:extLst>
          </p:cNvPr>
          <p:cNvSpPr/>
          <p:nvPr/>
        </p:nvSpPr>
        <p:spPr>
          <a:xfrm>
            <a:off x="1850649" y="330144"/>
            <a:ext cx="178677" cy="244887"/>
          </a:xfrm>
          <a:prstGeom prst="rightArrow">
            <a:avLst/>
          </a:prstGeom>
          <a:solidFill>
            <a:srgbClr val="C1EBBA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9" name="Picture 2">
            <a:extLst>
              <a:ext uri="{FF2B5EF4-FFF2-40B4-BE49-F238E27FC236}">
                <a16:creationId xmlns:a16="http://schemas.microsoft.com/office/drawing/2014/main" id="{8048F283-1EA8-F042-BFB1-D6AB22856A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26411" y="161393"/>
            <a:ext cx="1703377" cy="5147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ight Arrow 33">
            <a:extLst>
              <a:ext uri="{FF2B5EF4-FFF2-40B4-BE49-F238E27FC236}">
                <a16:creationId xmlns:a16="http://schemas.microsoft.com/office/drawing/2014/main" id="{77B50BC7-2861-5341-AF8F-C4587BC1665F}"/>
              </a:ext>
            </a:extLst>
          </p:cNvPr>
          <p:cNvSpPr/>
          <p:nvPr/>
        </p:nvSpPr>
        <p:spPr>
          <a:xfrm>
            <a:off x="3816211" y="323649"/>
            <a:ext cx="178677" cy="244887"/>
          </a:xfrm>
          <a:prstGeom prst="rightArrow">
            <a:avLst/>
          </a:prstGeom>
          <a:solidFill>
            <a:srgbClr val="C1EBBA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6" name="Picture 11" descr="C:\Users\Optic Group111\Desktop\Discussion.png">
            <a:extLst>
              <a:ext uri="{FF2B5EF4-FFF2-40B4-BE49-F238E27FC236}">
                <a16:creationId xmlns:a16="http://schemas.microsoft.com/office/drawing/2014/main" id="{5D03B985-7984-4E45-8CEC-3651B37228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437" y="5435600"/>
            <a:ext cx="368648" cy="368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8">
            <a:extLst>
              <a:ext uri="{FF2B5EF4-FFF2-40B4-BE49-F238E27FC236}">
                <a16:creationId xmlns:a16="http://schemas.microsoft.com/office/drawing/2014/main" id="{DF830DE7-8BB6-7447-A77F-957E3795CB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1277" y="1875924"/>
            <a:ext cx="1492550" cy="45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" name="Chevron 37">
            <a:extLst>
              <a:ext uri="{FF2B5EF4-FFF2-40B4-BE49-F238E27FC236}">
                <a16:creationId xmlns:a16="http://schemas.microsoft.com/office/drawing/2014/main" id="{5D69240A-C47E-D44E-9206-5B3F2C95CD9E}"/>
              </a:ext>
            </a:extLst>
          </p:cNvPr>
          <p:cNvSpPr/>
          <p:nvPr/>
        </p:nvSpPr>
        <p:spPr>
          <a:xfrm>
            <a:off x="1855299" y="1932101"/>
            <a:ext cx="382796" cy="325250"/>
          </a:xfrm>
          <a:prstGeom prst="chevron">
            <a:avLst/>
          </a:prstGeom>
          <a:solidFill>
            <a:srgbClr val="FCB0A3"/>
          </a:solidFill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9" name="Chevron 38">
            <a:extLst>
              <a:ext uri="{FF2B5EF4-FFF2-40B4-BE49-F238E27FC236}">
                <a16:creationId xmlns:a16="http://schemas.microsoft.com/office/drawing/2014/main" id="{223C0C00-45CC-1C4A-9C14-AD4125C06680}"/>
              </a:ext>
            </a:extLst>
          </p:cNvPr>
          <p:cNvSpPr/>
          <p:nvPr/>
        </p:nvSpPr>
        <p:spPr>
          <a:xfrm>
            <a:off x="2231876" y="1974851"/>
            <a:ext cx="230396" cy="251815"/>
          </a:xfrm>
          <a:prstGeom prst="chevron">
            <a:avLst/>
          </a:prstGeom>
          <a:solidFill>
            <a:srgbClr val="FCB0A3"/>
          </a:solidFill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7D82C7E2-A729-8D4C-9995-217D20530B88}"/>
              </a:ext>
            </a:extLst>
          </p:cNvPr>
          <p:cNvSpPr/>
          <p:nvPr/>
        </p:nvSpPr>
        <p:spPr>
          <a:xfrm>
            <a:off x="4267528" y="5064013"/>
            <a:ext cx="4633189" cy="148129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CB0A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What does the term contraception mean?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Which is the odd one out and why?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Whose responsibility is it to organise and choose the right contraception?</a:t>
            </a:r>
          </a:p>
        </p:txBody>
      </p:sp>
      <p:pic>
        <p:nvPicPr>
          <p:cNvPr id="40" name="Picture 18" descr="C:\Users\Optic Group111\Desktop\Task.png">
            <a:extLst>
              <a:ext uri="{FF2B5EF4-FFF2-40B4-BE49-F238E27FC236}">
                <a16:creationId xmlns:a16="http://schemas.microsoft.com/office/drawing/2014/main" id="{283DF4A0-2E76-184A-8BCE-59CA85C4F5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26610" y="5075558"/>
            <a:ext cx="920595" cy="920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">
            <a:extLst>
              <a:ext uri="{FF2B5EF4-FFF2-40B4-BE49-F238E27FC236}">
                <a16:creationId xmlns:a16="http://schemas.microsoft.com/office/drawing/2014/main" id="{A0BE0020-C9D5-854B-A89A-FE0018A1BA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2313" y="6102548"/>
            <a:ext cx="1534892" cy="466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5" descr="C:\Users\Optic Group111\Desktop\Writing Act.png">
            <a:extLst>
              <a:ext uri="{FF2B5EF4-FFF2-40B4-BE49-F238E27FC236}">
                <a16:creationId xmlns:a16="http://schemas.microsoft.com/office/drawing/2014/main" id="{633BC800-53B4-0443-9CF8-CEC93105C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00506" y="786666"/>
            <a:ext cx="959845" cy="959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3995969E-BDE6-1044-8A1D-4BF545B68578}"/>
              </a:ext>
            </a:extLst>
          </p:cNvPr>
          <p:cNvSpPr txBox="1"/>
          <p:nvPr/>
        </p:nvSpPr>
        <p:spPr>
          <a:xfrm>
            <a:off x="8317439" y="1227598"/>
            <a:ext cx="796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Copy </a:t>
            </a:r>
          </a:p>
          <a:p>
            <a:pPr algn="ctr"/>
            <a:r>
              <a:rPr lang="en-GB" sz="1400" dirty="0"/>
              <a:t>title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31A67C5-AC53-B54F-A9CC-4B97B6D19431}"/>
              </a:ext>
            </a:extLst>
          </p:cNvPr>
          <p:cNvSpPr txBox="1"/>
          <p:nvPr/>
        </p:nvSpPr>
        <p:spPr>
          <a:xfrm>
            <a:off x="3140765" y="5651271"/>
            <a:ext cx="5943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Tasks</a:t>
            </a:r>
          </a:p>
        </p:txBody>
      </p:sp>
      <p:pic>
        <p:nvPicPr>
          <p:cNvPr id="31" name="Picture 2">
            <a:extLst>
              <a:ext uri="{FF2B5EF4-FFF2-40B4-BE49-F238E27FC236}">
                <a16:creationId xmlns:a16="http://schemas.microsoft.com/office/drawing/2014/main" id="{44B30463-DE09-B341-9956-2C343532F8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38975" y="519958"/>
            <a:ext cx="824205" cy="237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3">
            <a:extLst>
              <a:ext uri="{FF2B5EF4-FFF2-40B4-BE49-F238E27FC236}">
                <a16:creationId xmlns:a16="http://schemas.microsoft.com/office/drawing/2014/main" id="{E5C7E499-9C2E-1441-AD73-DC44F7FF6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13921" y="222099"/>
            <a:ext cx="1703377" cy="516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Rectangle: Rounded Corners 20">
            <a:extLst>
              <a:ext uri="{FF2B5EF4-FFF2-40B4-BE49-F238E27FC236}">
                <a16:creationId xmlns:a16="http://schemas.microsoft.com/office/drawing/2014/main" id="{4BA6ACE9-0EA1-3C40-997E-DE0A35811EFF}"/>
              </a:ext>
            </a:extLst>
          </p:cNvPr>
          <p:cNvSpPr/>
          <p:nvPr/>
        </p:nvSpPr>
        <p:spPr>
          <a:xfrm>
            <a:off x="2794345" y="3186279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Vasectomy</a:t>
            </a:r>
          </a:p>
        </p:txBody>
      </p:sp>
      <p:sp>
        <p:nvSpPr>
          <p:cNvPr id="44" name="Rectangle: Rounded Corners 20">
            <a:extLst>
              <a:ext uri="{FF2B5EF4-FFF2-40B4-BE49-F238E27FC236}">
                <a16:creationId xmlns:a16="http://schemas.microsoft.com/office/drawing/2014/main" id="{9BAEB51F-9C39-634B-9CFC-985D5DBA4B79}"/>
              </a:ext>
            </a:extLst>
          </p:cNvPr>
          <p:cNvSpPr/>
          <p:nvPr/>
        </p:nvSpPr>
        <p:spPr>
          <a:xfrm>
            <a:off x="4276501" y="3186279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Ring</a:t>
            </a:r>
          </a:p>
        </p:txBody>
      </p:sp>
      <p:sp>
        <p:nvSpPr>
          <p:cNvPr id="45" name="Rectangle: Rounded Corners 20">
            <a:extLst>
              <a:ext uri="{FF2B5EF4-FFF2-40B4-BE49-F238E27FC236}">
                <a16:creationId xmlns:a16="http://schemas.microsoft.com/office/drawing/2014/main" id="{18BB6529-A4E4-9241-8D5A-1606B5220D7C}"/>
              </a:ext>
            </a:extLst>
          </p:cNvPr>
          <p:cNvSpPr/>
          <p:nvPr/>
        </p:nvSpPr>
        <p:spPr>
          <a:xfrm>
            <a:off x="5739133" y="3188790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IUD (Coil)</a:t>
            </a:r>
          </a:p>
        </p:txBody>
      </p:sp>
      <p:sp>
        <p:nvSpPr>
          <p:cNvPr id="46" name="Rectangle: Rounded Corners 20">
            <a:extLst>
              <a:ext uri="{FF2B5EF4-FFF2-40B4-BE49-F238E27FC236}">
                <a16:creationId xmlns:a16="http://schemas.microsoft.com/office/drawing/2014/main" id="{2D6B0F34-1F81-6B4F-85A5-4F62F295852A}"/>
              </a:ext>
            </a:extLst>
          </p:cNvPr>
          <p:cNvSpPr/>
          <p:nvPr/>
        </p:nvSpPr>
        <p:spPr>
          <a:xfrm>
            <a:off x="5753560" y="2592462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Femidom</a:t>
            </a:r>
          </a:p>
        </p:txBody>
      </p:sp>
      <p:sp>
        <p:nvSpPr>
          <p:cNvPr id="47" name="Rectangle: Rounded Corners 20">
            <a:extLst>
              <a:ext uri="{FF2B5EF4-FFF2-40B4-BE49-F238E27FC236}">
                <a16:creationId xmlns:a16="http://schemas.microsoft.com/office/drawing/2014/main" id="{5A1881D8-A6B2-C547-B8E2-E291E929C4ED}"/>
              </a:ext>
            </a:extLst>
          </p:cNvPr>
          <p:cNvSpPr/>
          <p:nvPr/>
        </p:nvSpPr>
        <p:spPr>
          <a:xfrm>
            <a:off x="4259970" y="2592462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Injection</a:t>
            </a:r>
          </a:p>
        </p:txBody>
      </p:sp>
      <p:sp>
        <p:nvSpPr>
          <p:cNvPr id="48" name="Rectangle: Rounded Corners 20">
            <a:extLst>
              <a:ext uri="{FF2B5EF4-FFF2-40B4-BE49-F238E27FC236}">
                <a16:creationId xmlns:a16="http://schemas.microsoft.com/office/drawing/2014/main" id="{38613BD8-DB76-8043-ACF8-8111DE8E8A6A}"/>
              </a:ext>
            </a:extLst>
          </p:cNvPr>
          <p:cNvSpPr/>
          <p:nvPr/>
        </p:nvSpPr>
        <p:spPr>
          <a:xfrm>
            <a:off x="2736165" y="2576396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Abstinence</a:t>
            </a:r>
          </a:p>
        </p:txBody>
      </p:sp>
      <p:sp>
        <p:nvSpPr>
          <p:cNvPr id="49" name="Rectangle: Rounded Corners 20">
            <a:extLst>
              <a:ext uri="{FF2B5EF4-FFF2-40B4-BE49-F238E27FC236}">
                <a16:creationId xmlns:a16="http://schemas.microsoft.com/office/drawing/2014/main" id="{CC78C720-CDB1-5A46-98CD-378BDCA7FB17}"/>
              </a:ext>
            </a:extLst>
          </p:cNvPr>
          <p:cNvSpPr/>
          <p:nvPr/>
        </p:nvSpPr>
        <p:spPr>
          <a:xfrm>
            <a:off x="2758056" y="1979506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IUS</a:t>
            </a:r>
          </a:p>
        </p:txBody>
      </p:sp>
      <p:sp>
        <p:nvSpPr>
          <p:cNvPr id="50" name="Rectangle: Rounded Corners 20">
            <a:extLst>
              <a:ext uri="{FF2B5EF4-FFF2-40B4-BE49-F238E27FC236}">
                <a16:creationId xmlns:a16="http://schemas.microsoft.com/office/drawing/2014/main" id="{FA528DCB-CE6A-A24D-80F8-CD65E2E6F19B}"/>
              </a:ext>
            </a:extLst>
          </p:cNvPr>
          <p:cNvSpPr/>
          <p:nvPr/>
        </p:nvSpPr>
        <p:spPr>
          <a:xfrm>
            <a:off x="4240212" y="1979506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Diaphragm</a:t>
            </a:r>
          </a:p>
        </p:txBody>
      </p:sp>
      <p:sp>
        <p:nvSpPr>
          <p:cNvPr id="51" name="Rectangle: Rounded Corners 20">
            <a:extLst>
              <a:ext uri="{FF2B5EF4-FFF2-40B4-BE49-F238E27FC236}">
                <a16:creationId xmlns:a16="http://schemas.microsoft.com/office/drawing/2014/main" id="{19230850-45DC-DF40-8BFB-91A0F5AD36AF}"/>
              </a:ext>
            </a:extLst>
          </p:cNvPr>
          <p:cNvSpPr/>
          <p:nvPr/>
        </p:nvSpPr>
        <p:spPr>
          <a:xfrm>
            <a:off x="5702844" y="1982017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Patch</a:t>
            </a:r>
          </a:p>
        </p:txBody>
      </p:sp>
      <p:sp>
        <p:nvSpPr>
          <p:cNvPr id="52" name="Rectangle: Rounded Corners 20">
            <a:extLst>
              <a:ext uri="{FF2B5EF4-FFF2-40B4-BE49-F238E27FC236}">
                <a16:creationId xmlns:a16="http://schemas.microsoft.com/office/drawing/2014/main" id="{4D1FE04E-1069-F141-AE83-425936C3D59C}"/>
              </a:ext>
            </a:extLst>
          </p:cNvPr>
          <p:cNvSpPr/>
          <p:nvPr/>
        </p:nvSpPr>
        <p:spPr>
          <a:xfrm>
            <a:off x="5791895" y="3782465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Condom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53" name="Rectangle: Rounded Corners 20">
            <a:extLst>
              <a:ext uri="{FF2B5EF4-FFF2-40B4-BE49-F238E27FC236}">
                <a16:creationId xmlns:a16="http://schemas.microsoft.com/office/drawing/2014/main" id="{A8943FD9-898E-DF49-9217-105E6CAAB7A1}"/>
              </a:ext>
            </a:extLst>
          </p:cNvPr>
          <p:cNvSpPr/>
          <p:nvPr/>
        </p:nvSpPr>
        <p:spPr>
          <a:xfrm>
            <a:off x="4298305" y="3782465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Pill</a:t>
            </a:r>
          </a:p>
        </p:txBody>
      </p:sp>
      <p:sp>
        <p:nvSpPr>
          <p:cNvPr id="54" name="Rectangle: Rounded Corners 20">
            <a:extLst>
              <a:ext uri="{FF2B5EF4-FFF2-40B4-BE49-F238E27FC236}">
                <a16:creationId xmlns:a16="http://schemas.microsoft.com/office/drawing/2014/main" id="{8E5151E8-6537-214E-B0F6-7998E02EF47B}"/>
              </a:ext>
            </a:extLst>
          </p:cNvPr>
          <p:cNvSpPr/>
          <p:nvPr/>
        </p:nvSpPr>
        <p:spPr>
          <a:xfrm>
            <a:off x="2774500" y="3766399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Implant</a:t>
            </a:r>
          </a:p>
        </p:txBody>
      </p:sp>
      <p:sp>
        <p:nvSpPr>
          <p:cNvPr id="55" name="Rectangle: Rounded Corners 20">
            <a:extLst>
              <a:ext uri="{FF2B5EF4-FFF2-40B4-BE49-F238E27FC236}">
                <a16:creationId xmlns:a16="http://schemas.microsoft.com/office/drawing/2014/main" id="{62F91496-A6BF-C941-986E-B661C71478FF}"/>
              </a:ext>
            </a:extLst>
          </p:cNvPr>
          <p:cNvSpPr/>
          <p:nvPr/>
        </p:nvSpPr>
        <p:spPr>
          <a:xfrm>
            <a:off x="2770618" y="4320814"/>
            <a:ext cx="2052106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Withdrawal</a:t>
            </a:r>
          </a:p>
        </p:txBody>
      </p:sp>
      <p:sp>
        <p:nvSpPr>
          <p:cNvPr id="56" name="Rectangle: Rounded Corners 20">
            <a:extLst>
              <a:ext uri="{FF2B5EF4-FFF2-40B4-BE49-F238E27FC236}">
                <a16:creationId xmlns:a16="http://schemas.microsoft.com/office/drawing/2014/main" id="{87F78788-9E5A-7B49-9995-C170A3C231AC}"/>
              </a:ext>
            </a:extLst>
          </p:cNvPr>
          <p:cNvSpPr/>
          <p:nvPr/>
        </p:nvSpPr>
        <p:spPr>
          <a:xfrm>
            <a:off x="4914541" y="4320814"/>
            <a:ext cx="2228810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Family planning</a:t>
            </a:r>
          </a:p>
        </p:txBody>
      </p:sp>
    </p:spTree>
    <p:extLst>
      <p:ext uri="{BB962C8B-B14F-4D97-AF65-F5344CB8AC3E}">
        <p14:creationId xmlns:p14="http://schemas.microsoft.com/office/powerpoint/2010/main" val="12466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B3FFDA2A-B8FF-B346-82F4-E70F1F0CF1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983" y="106327"/>
            <a:ext cx="8936182" cy="664682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62885" y="202765"/>
            <a:ext cx="3371660" cy="71525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28575">
            <a:solidFill>
              <a:schemeClr val="tx1"/>
            </a:solidFill>
          </a:ln>
        </p:spPr>
        <p:txBody>
          <a:bodyPr wrap="square" lIns="91440" tIns="45720" rIns="91440" bIns="45720" anchor="ctr">
            <a:noAutofit/>
          </a:bodyPr>
          <a:lstStyle/>
          <a:p>
            <a:pPr algn="ctr"/>
            <a:r>
              <a:rPr lang="en-GB" sz="6000" b="1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</a:rPr>
              <a:t>P9</a:t>
            </a:r>
            <a:endParaRPr lang="en-GB" sz="6000" b="1" dirty="0">
              <a:ln w="10541" cmpd="sng">
                <a:solidFill>
                  <a:schemeClr val="tx1"/>
                </a:solidFill>
                <a:prstDash val="solid"/>
              </a:ln>
              <a:solidFill>
                <a:srgbClr val="7F0757"/>
              </a:solidFill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064047" y="2615462"/>
            <a:ext cx="2969336" cy="2187861"/>
          </a:xfrm>
          <a:prstGeom prst="rect">
            <a:avLst/>
          </a:prstGeom>
          <a:solidFill>
            <a:srgbClr val="FFFF00"/>
          </a:solidFill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b="1" dirty="0">
              <a:solidFill>
                <a:schemeClr val="dk1"/>
              </a:solidFill>
              <a:ea typeface="+mn-ea"/>
              <a:cs typeface="Calibri"/>
            </a:endParaRPr>
          </a:p>
          <a:p>
            <a:pPr algn="ctr" eaLnBrk="1" hangingPunct="1">
              <a:defRPr/>
            </a:pPr>
            <a:r>
              <a:rPr lang="en-GB" b="1" i="1" dirty="0" smtClean="0">
                <a:solidFill>
                  <a:srgbClr val="0070C0"/>
                </a:solidFill>
                <a:ea typeface="+mn-ea"/>
                <a:cs typeface="Calibri"/>
              </a:rPr>
              <a:t>P9 </a:t>
            </a:r>
            <a:r>
              <a:rPr lang="en-GB" b="1" i="1" dirty="0">
                <a:solidFill>
                  <a:srgbClr val="0070C0"/>
                </a:solidFill>
                <a:ea typeface="+mn-ea"/>
                <a:cs typeface="Calibri"/>
              </a:rPr>
              <a:t>CLASSROOM RULES </a:t>
            </a:r>
          </a:p>
          <a:p>
            <a:pPr algn="ctr" eaLnBrk="1" hangingPunct="1">
              <a:defRPr/>
            </a:pPr>
            <a:endParaRPr lang="en-GB" b="1" dirty="0">
              <a:solidFill>
                <a:srgbClr val="FF0000"/>
              </a:solidFill>
              <a:cs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1299" y="5097661"/>
            <a:ext cx="2133600" cy="15696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Enjoy the lesson, Challenge your perceptions and </a:t>
            </a:r>
            <a:r>
              <a:rPr lang="en-GB" sz="1600" b="1" dirty="0"/>
              <a:t>understand how to seek further advice and support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769332" y="1054825"/>
            <a:ext cx="2131388" cy="15696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GB" sz="1600" b="1" dirty="0">
                <a:ea typeface="+mn-ea"/>
                <a:cs typeface="+mn-cs"/>
              </a:rPr>
              <a:t>Don’t make assumptions </a:t>
            </a:r>
            <a:r>
              <a:rPr lang="en-GB" sz="1600" dirty="0">
                <a:ea typeface="+mn-ea"/>
                <a:cs typeface="+mn-cs"/>
              </a:rPr>
              <a:t>about people’s values, attitudes, behaviours, life experiences or feelings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67120" y="5644807"/>
            <a:ext cx="2133600" cy="10156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GB" sz="1600" dirty="0">
                <a:ea typeface="+mn-ea"/>
                <a:cs typeface="+mn-cs"/>
              </a:rPr>
              <a:t>Conversations stay in the room unless it is a </a:t>
            </a:r>
            <a:r>
              <a:rPr lang="en-GB" sz="1600" b="1" dirty="0">
                <a:ea typeface="+mn-ea"/>
                <a:cs typeface="+mn-cs"/>
              </a:rPr>
              <a:t>safeguarding issue</a:t>
            </a:r>
          </a:p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endParaRPr lang="en-GB" sz="800" b="1" dirty="0"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1299" y="4013164"/>
            <a:ext cx="2133600" cy="9541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GB" sz="1600" dirty="0">
                <a:ea typeface="+mn-ea"/>
                <a:cs typeface="+mn-cs"/>
              </a:rPr>
              <a:t>It’s OK to get things wrong</a:t>
            </a:r>
          </a:p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endParaRPr lang="en-GB" sz="1600" dirty="0"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67120" y="3974192"/>
            <a:ext cx="2133600" cy="15696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GB" sz="1600" dirty="0">
                <a:ea typeface="+mn-ea"/>
                <a:cs typeface="+mn-cs"/>
              </a:rPr>
              <a:t>Have a </a:t>
            </a:r>
            <a:r>
              <a:rPr lang="en-GB" sz="1600" b="1" dirty="0">
                <a:ea typeface="+mn-ea"/>
                <a:cs typeface="+mn-cs"/>
              </a:rPr>
              <a:t>non-judgemental approach</a:t>
            </a:r>
            <a:r>
              <a:rPr lang="en-GB" sz="1600" dirty="0">
                <a:ea typeface="+mn-ea"/>
                <a:cs typeface="+mn-cs"/>
              </a:rPr>
              <a:t>. No </a:t>
            </a:r>
            <a:r>
              <a:rPr lang="en-GB" sz="1600" dirty="0" smtClean="0">
                <a:ea typeface="+mn-ea"/>
                <a:cs typeface="+mn-cs"/>
              </a:rPr>
              <a:t>put </a:t>
            </a:r>
            <a:r>
              <a:rPr lang="en-GB" sz="1600" dirty="0">
                <a:ea typeface="+mn-ea"/>
                <a:cs typeface="+mn-cs"/>
              </a:rPr>
              <a:t>downs and challenge the opinion not the person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1299" y="2818860"/>
            <a:ext cx="2133600" cy="10772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GB" sz="1600" dirty="0">
                <a:ea typeface="+mn-ea"/>
                <a:cs typeface="+mn-cs"/>
              </a:rPr>
              <a:t>You don’t have to say things about yourself if you don’t want to (</a:t>
            </a:r>
            <a:r>
              <a:rPr lang="en-GB" sz="1600" b="1" dirty="0">
                <a:ea typeface="+mn-ea"/>
                <a:cs typeface="+mn-cs"/>
              </a:rPr>
              <a:t>You have the right to pass</a:t>
            </a:r>
            <a:r>
              <a:rPr lang="en-GB" sz="1600" dirty="0">
                <a:ea typeface="+mn-ea"/>
                <a:cs typeface="+mn-cs"/>
              </a:rPr>
              <a:t>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1299" y="1001076"/>
            <a:ext cx="2133600" cy="169277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GB" sz="1600" b="1" dirty="0">
                <a:ea typeface="+mn-ea"/>
                <a:cs typeface="+mn-cs"/>
              </a:rPr>
              <a:t>Show respect </a:t>
            </a: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1600" dirty="0">
                <a:ea typeface="+mn-ea"/>
                <a:cs typeface="+mn-cs"/>
              </a:rPr>
              <a:t>By listening</a:t>
            </a: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1600" dirty="0">
                <a:ea typeface="+mn-ea"/>
                <a:cs typeface="+mn-cs"/>
              </a:rPr>
              <a:t>Not interrupting</a:t>
            </a: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1600" dirty="0">
                <a:ea typeface="+mn-ea"/>
                <a:cs typeface="+mn-cs"/>
              </a:rPr>
              <a:t>Only 1 person talking at a time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767120" y="2763491"/>
            <a:ext cx="2133600" cy="10772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GB" sz="1600" dirty="0">
                <a:ea typeface="+mn-ea"/>
                <a:cs typeface="+mn-cs"/>
              </a:rPr>
              <a:t>There are </a:t>
            </a:r>
            <a:r>
              <a:rPr lang="en-GB" sz="1600" b="1" dirty="0">
                <a:ea typeface="+mn-ea"/>
                <a:cs typeface="+mn-cs"/>
              </a:rPr>
              <a:t>no stupid questions</a:t>
            </a:r>
            <a:r>
              <a:rPr lang="en-GB" sz="1600" dirty="0">
                <a:ea typeface="+mn-ea"/>
                <a:cs typeface="+mn-cs"/>
              </a:rPr>
              <a:t>. A question box for anonymous Questions 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588005" y="1054825"/>
            <a:ext cx="3968220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GB" sz="1600" dirty="0">
                <a:latin typeface="+mn-lt"/>
              </a:rPr>
              <a:t>Be open and honest but </a:t>
            </a:r>
            <a:r>
              <a:rPr lang="en-GB" sz="1600" b="1" dirty="0">
                <a:latin typeface="+mn-lt"/>
              </a:rPr>
              <a:t>no personal comments – </a:t>
            </a:r>
            <a:r>
              <a:rPr lang="en-GB" sz="1600" dirty="0">
                <a:latin typeface="+mn-lt"/>
              </a:rPr>
              <a:t>Discussions will be about ‘</a:t>
            </a:r>
            <a:r>
              <a:rPr lang="en-GB" sz="1600" b="1" dirty="0">
                <a:latin typeface="+mn-lt"/>
              </a:rPr>
              <a:t>general situations</a:t>
            </a:r>
            <a:r>
              <a:rPr lang="en-GB" sz="1600" dirty="0">
                <a:latin typeface="+mn-lt"/>
              </a:rPr>
              <a:t>’</a:t>
            </a:r>
          </a:p>
          <a:p>
            <a:pPr algn="ctr" eaLnBrk="1" hangingPunct="1"/>
            <a:endParaRPr lang="en-GB" sz="1600" b="1" dirty="0">
              <a:latin typeface="+mn-lt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482106" y="5843988"/>
            <a:ext cx="4212444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GB" sz="1600" dirty="0">
                <a:latin typeface="+mn-lt"/>
              </a:rPr>
              <a:t>Don’t show the fact you are </a:t>
            </a:r>
            <a:r>
              <a:rPr lang="en-GB" altLang="ja-JP" sz="1600" dirty="0">
                <a:latin typeface="+mn-lt"/>
              </a:rPr>
              <a:t>embarrassed through silliness</a:t>
            </a:r>
          </a:p>
          <a:p>
            <a:pPr algn="ctr" eaLnBrk="1" hangingPunct="1"/>
            <a:r>
              <a:rPr lang="en-GB" altLang="ja-JP" sz="1600" b="1" dirty="0">
                <a:latin typeface="+mn-lt"/>
              </a:rPr>
              <a:t> </a:t>
            </a:r>
            <a:endParaRPr lang="en-GB" sz="1600" b="1" dirty="0">
              <a:latin typeface="+mn-lt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482106" y="5138726"/>
            <a:ext cx="4212444" cy="584775"/>
          </a:xfrm>
          <a:prstGeom prst="rect">
            <a:avLst/>
          </a:prstGeom>
          <a:solidFill>
            <a:schemeClr val="bg2">
              <a:lumMod val="9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GB" sz="1600" dirty="0">
                <a:latin typeface="+mn-lt"/>
              </a:rPr>
              <a:t>Use the agreed appropriate Language </a:t>
            </a:r>
            <a:r>
              <a:rPr lang="en-GB" sz="1600" b="1" dirty="0">
                <a:latin typeface="+mn-lt"/>
              </a:rPr>
              <a:t>(Avoid slang terms) </a:t>
            </a:r>
          </a:p>
        </p:txBody>
      </p:sp>
      <p:pic>
        <p:nvPicPr>
          <p:cNvPr id="16" name="Picture 13">
            <a:extLst>
              <a:ext uri="{FF2B5EF4-FFF2-40B4-BE49-F238E27FC236}">
                <a16:creationId xmlns:a16="http://schemas.microsoft.com/office/drawing/2014/main" id="{FA21BAA1-728D-784D-90CF-BD8F7C30BB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7444" y="177217"/>
            <a:ext cx="2520000" cy="76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3">
            <a:extLst>
              <a:ext uri="{FF2B5EF4-FFF2-40B4-BE49-F238E27FC236}">
                <a16:creationId xmlns:a16="http://schemas.microsoft.com/office/drawing/2014/main" id="{BF94AB88-89D8-0941-B905-E9DE6D6EDA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61859" y="202765"/>
            <a:ext cx="2520000" cy="76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>
            <a:extLst>
              <a:ext uri="{FF2B5EF4-FFF2-40B4-BE49-F238E27FC236}">
                <a16:creationId xmlns:a16="http://schemas.microsoft.com/office/drawing/2014/main" id="{C67DE6CD-3009-4440-BFBB-BD3CB57A51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9384" y="175055"/>
            <a:ext cx="824205" cy="237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>
            <a:extLst>
              <a:ext uri="{FF2B5EF4-FFF2-40B4-BE49-F238E27FC236}">
                <a16:creationId xmlns:a16="http://schemas.microsoft.com/office/drawing/2014/main" id="{1821ADD7-A86B-8745-A8E8-EA0E8377C5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57654" y="200099"/>
            <a:ext cx="824205" cy="237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245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284ED8-FF6A-4B44-BE1E-595093BE9E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41" y="60180"/>
            <a:ext cx="8969634" cy="6727225"/>
          </a:xfrm>
          <a:prstGeom prst="rect">
            <a:avLst/>
          </a:prstGeom>
        </p:spPr>
      </p:pic>
      <p:pic>
        <p:nvPicPr>
          <p:cNvPr id="4" name="Picture 8" descr="C:\Users\Optic Group111\Desktop\Self Assessment.png">
            <a:extLst>
              <a:ext uri="{FF2B5EF4-FFF2-40B4-BE49-F238E27FC236}">
                <a16:creationId xmlns:a16="http://schemas.microsoft.com/office/drawing/2014/main" id="{97D3D810-4A36-3849-B7C9-01DA5620E0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212" y="135435"/>
            <a:ext cx="932083" cy="932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>
            <a:extLst>
              <a:ext uri="{FF2B5EF4-FFF2-40B4-BE49-F238E27FC236}">
                <a16:creationId xmlns:a16="http://schemas.microsoft.com/office/drawing/2014/main" id="{A53EABDB-7118-4E42-8D8B-07C7018D44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0304" y="705372"/>
            <a:ext cx="932084" cy="28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8B20B22-2D93-ED4F-B14A-D8B5C2EB7818}"/>
              </a:ext>
            </a:extLst>
          </p:cNvPr>
          <p:cNvSpPr/>
          <p:nvPr/>
        </p:nvSpPr>
        <p:spPr>
          <a:xfrm>
            <a:off x="1198266" y="190226"/>
            <a:ext cx="6722218" cy="873469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28575">
            <a:solidFill>
              <a:schemeClr val="tx1"/>
            </a:solidFill>
          </a:ln>
        </p:spPr>
        <p:txBody>
          <a:bodyPr wrap="square" lIns="91440" tIns="45720" rIns="91440" bIns="45720" anchor="ctr">
            <a:noAutofit/>
          </a:bodyPr>
          <a:lstStyle/>
          <a:p>
            <a:pPr algn="ctr"/>
            <a:r>
              <a:rPr lang="en-US" sz="2400" b="1" dirty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Types of Contraception </a:t>
            </a:r>
            <a:r>
              <a:rPr lang="en-US" sz="2400" b="1" dirty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Explained</a:t>
            </a:r>
            <a:endParaRPr lang="en-US" sz="2400" b="1" dirty="0">
              <a:ln w="10541" cmpd="sng">
                <a:solidFill>
                  <a:schemeClr val="tx1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EE07D46-7E71-A342-A3C1-7A0ABA7C93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2638753"/>
              </p:ext>
            </p:extLst>
          </p:nvPr>
        </p:nvGraphicFramePr>
        <p:xfrm>
          <a:off x="13183" y="1193740"/>
          <a:ext cx="9139674" cy="34052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3759">
                  <a:extLst>
                    <a:ext uri="{9D8B030D-6E8A-4147-A177-3AD203B41FA5}">
                      <a16:colId xmlns:a16="http://schemas.microsoft.com/office/drawing/2014/main" val="2469962901"/>
                    </a:ext>
                  </a:extLst>
                </a:gridCol>
                <a:gridCol w="460409">
                  <a:extLst>
                    <a:ext uri="{9D8B030D-6E8A-4147-A177-3AD203B41FA5}">
                      <a16:colId xmlns:a16="http://schemas.microsoft.com/office/drawing/2014/main" val="302987413"/>
                    </a:ext>
                  </a:extLst>
                </a:gridCol>
                <a:gridCol w="652834">
                  <a:extLst>
                    <a:ext uri="{9D8B030D-6E8A-4147-A177-3AD203B41FA5}">
                      <a16:colId xmlns:a16="http://schemas.microsoft.com/office/drawing/2014/main" val="3629241431"/>
                    </a:ext>
                  </a:extLst>
                </a:gridCol>
                <a:gridCol w="652834">
                  <a:extLst>
                    <a:ext uri="{9D8B030D-6E8A-4147-A177-3AD203B41FA5}">
                      <a16:colId xmlns:a16="http://schemas.microsoft.com/office/drawing/2014/main" val="2725264235"/>
                    </a:ext>
                  </a:extLst>
                </a:gridCol>
                <a:gridCol w="652834">
                  <a:extLst>
                    <a:ext uri="{9D8B030D-6E8A-4147-A177-3AD203B41FA5}">
                      <a16:colId xmlns:a16="http://schemas.microsoft.com/office/drawing/2014/main" val="3690037511"/>
                    </a:ext>
                  </a:extLst>
                </a:gridCol>
                <a:gridCol w="652834">
                  <a:extLst>
                    <a:ext uri="{9D8B030D-6E8A-4147-A177-3AD203B41FA5}">
                      <a16:colId xmlns:a16="http://schemas.microsoft.com/office/drawing/2014/main" val="2101932133"/>
                    </a:ext>
                  </a:extLst>
                </a:gridCol>
                <a:gridCol w="652834">
                  <a:extLst>
                    <a:ext uri="{9D8B030D-6E8A-4147-A177-3AD203B41FA5}">
                      <a16:colId xmlns:a16="http://schemas.microsoft.com/office/drawing/2014/main" val="1982562568"/>
                    </a:ext>
                  </a:extLst>
                </a:gridCol>
                <a:gridCol w="652834">
                  <a:extLst>
                    <a:ext uri="{9D8B030D-6E8A-4147-A177-3AD203B41FA5}">
                      <a16:colId xmlns:a16="http://schemas.microsoft.com/office/drawing/2014/main" val="722453729"/>
                    </a:ext>
                  </a:extLst>
                </a:gridCol>
                <a:gridCol w="652834">
                  <a:extLst>
                    <a:ext uri="{9D8B030D-6E8A-4147-A177-3AD203B41FA5}">
                      <a16:colId xmlns:a16="http://schemas.microsoft.com/office/drawing/2014/main" val="2933027247"/>
                    </a:ext>
                  </a:extLst>
                </a:gridCol>
                <a:gridCol w="652834">
                  <a:extLst>
                    <a:ext uri="{9D8B030D-6E8A-4147-A177-3AD203B41FA5}">
                      <a16:colId xmlns:a16="http://schemas.microsoft.com/office/drawing/2014/main" val="1512976713"/>
                    </a:ext>
                  </a:extLst>
                </a:gridCol>
                <a:gridCol w="652834">
                  <a:extLst>
                    <a:ext uri="{9D8B030D-6E8A-4147-A177-3AD203B41FA5}">
                      <a16:colId xmlns:a16="http://schemas.microsoft.com/office/drawing/2014/main" val="2900132583"/>
                    </a:ext>
                  </a:extLst>
                </a:gridCol>
              </a:tblGrid>
              <a:tr h="442889">
                <a:tc gridSpan="11"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rgbClr val="FF0000"/>
                          </a:solidFill>
                        </a:rPr>
                        <a:t>BASELINE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</a:rPr>
                        <a:t>CONFIDENCE CHECKER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9970905"/>
                  </a:ext>
                </a:extLst>
              </a:tr>
              <a:tr h="737328">
                <a:tc>
                  <a:txBody>
                    <a:bodyPr/>
                    <a:lstStyle/>
                    <a:p>
                      <a:pPr marL="0" marR="0" lvl="0" indent="0" algn="l" defTabSz="6399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BEFORE THE LEARNING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1136491"/>
                  </a:ext>
                </a:extLst>
              </a:tr>
              <a:tr h="433849"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I can name a wide range of contraceptive methods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189329"/>
                  </a:ext>
                </a:extLst>
              </a:tr>
              <a:tr h="557639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I understand how at least five different types of contraceptives work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6292860"/>
                  </a:ext>
                </a:extLst>
              </a:tr>
              <a:tr h="433849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I know where I can access further reliable information on this topic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0484043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C4FB3A6B-BEC0-9342-BDB1-8DD0CB83C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17838" y="1882392"/>
            <a:ext cx="1445832" cy="440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D606B43-6184-B349-84BE-61A49EF91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4693" y="1879126"/>
            <a:ext cx="1445832" cy="441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A8FB010-DEA7-134A-9FFC-61758DD4B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12430" y="1882392"/>
            <a:ext cx="1445832" cy="438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>
            <a:extLst>
              <a:ext uri="{FF2B5EF4-FFF2-40B4-BE49-F238E27FC236}">
                <a16:creationId xmlns:a16="http://schemas.microsoft.com/office/drawing/2014/main" id="{3D8F703C-D391-2047-B92E-0B5BCD8F5F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04" y="1193740"/>
            <a:ext cx="1470944" cy="444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8EB3FF5-0CAE-604B-AC78-A317FCAA46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672133" y="1237796"/>
            <a:ext cx="442412" cy="325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184BEE1-06F6-2E44-A39B-A627C635B3F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79300">
            <a:off x="6210691" y="3255925"/>
            <a:ext cx="1560004" cy="207654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B0322AA-FAD8-224D-AEFB-5ED97EDDE2B0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291205">
            <a:off x="6384862" y="4151269"/>
            <a:ext cx="1148988" cy="1276424"/>
          </a:xfrm>
          <a:prstGeom prst="rect">
            <a:avLst/>
          </a:prstGeom>
        </p:spPr>
      </p:pic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E7E00ACE-9738-D34B-9295-86F026AEE263}"/>
              </a:ext>
            </a:extLst>
          </p:cNvPr>
          <p:cNvSpPr/>
          <p:nvPr/>
        </p:nvSpPr>
        <p:spPr>
          <a:xfrm>
            <a:off x="1195421" y="4725219"/>
            <a:ext cx="4633189" cy="1044608"/>
          </a:xfrm>
          <a:prstGeom prst="roundRect">
            <a:avLst/>
          </a:prstGeom>
          <a:solidFill>
            <a:srgbClr val="FFFF00"/>
          </a:solidFill>
          <a:ln w="38100">
            <a:solidFill>
              <a:srgbClr val="FCB0A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Complete a </a:t>
            </a:r>
            <a:r>
              <a:rPr lang="en-US" dirty="0" smtClean="0">
                <a:solidFill>
                  <a:schemeClr val="tx1"/>
                </a:solidFill>
              </a:rPr>
              <a:t>baseline </a:t>
            </a:r>
            <a:r>
              <a:rPr lang="en-US" dirty="0">
                <a:solidFill>
                  <a:schemeClr val="tx1"/>
                </a:solidFill>
              </a:rPr>
              <a:t>assessment of where you think you are at for this lesson </a:t>
            </a:r>
          </a:p>
          <a:p>
            <a:pPr algn="ctr"/>
            <a:r>
              <a:rPr lang="en-US" sz="1400" dirty="0">
                <a:solidFill>
                  <a:schemeClr val="tx1"/>
                </a:solidFill>
              </a:rPr>
              <a:t>(Discussion or complete sheet)</a:t>
            </a:r>
          </a:p>
        </p:txBody>
      </p:sp>
      <p:pic>
        <p:nvPicPr>
          <p:cNvPr id="23" name="Picture 18" descr="C:\Users\Optic Group111\Desktop\Task.png">
            <a:extLst>
              <a:ext uri="{FF2B5EF4-FFF2-40B4-BE49-F238E27FC236}">
                <a16:creationId xmlns:a16="http://schemas.microsoft.com/office/drawing/2014/main" id="{221F2B09-2D9E-3A4E-B9B6-11037A2D09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244" y="4763105"/>
            <a:ext cx="920595" cy="920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45" descr="traffic-lights-2147790_960_720.png">
            <a:extLst>
              <a:ext uri="{FF2B5EF4-FFF2-40B4-BE49-F238E27FC236}">
                <a16:creationId xmlns:a16="http://schemas.microsoft.com/office/drawing/2014/main" id="{D40C4861-85D8-9B4C-ACA9-B168B1132F52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16721" y="5943998"/>
            <a:ext cx="419196" cy="838753"/>
          </a:xfrm>
          <a:prstGeom prst="rect">
            <a:avLst/>
          </a:prstGeom>
        </p:spPr>
      </p:pic>
      <p:pic>
        <p:nvPicPr>
          <p:cNvPr id="47" name="Picture 46" descr="traffic-lights-2147790_960_720.png">
            <a:extLst>
              <a:ext uri="{FF2B5EF4-FFF2-40B4-BE49-F238E27FC236}">
                <a16:creationId xmlns:a16="http://schemas.microsoft.com/office/drawing/2014/main" id="{F9A2C0BC-D58F-C946-B4F1-571B33DB6B1F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623" y="5942244"/>
            <a:ext cx="419196" cy="838753"/>
          </a:xfrm>
          <a:prstGeom prst="rect">
            <a:avLst/>
          </a:prstGeom>
        </p:spPr>
      </p:pic>
      <p:pic>
        <p:nvPicPr>
          <p:cNvPr id="48" name="Picture 47" descr="traffic-lights-2147790_960_720.png">
            <a:extLst>
              <a:ext uri="{FF2B5EF4-FFF2-40B4-BE49-F238E27FC236}">
                <a16:creationId xmlns:a16="http://schemas.microsoft.com/office/drawing/2014/main" id="{C1931C2C-0A05-4D49-9D74-3443D1366028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14127" y="6022635"/>
            <a:ext cx="419196" cy="838753"/>
          </a:xfrm>
          <a:prstGeom prst="rect">
            <a:avLst/>
          </a:prstGeom>
        </p:spPr>
      </p:pic>
      <p:pic>
        <p:nvPicPr>
          <p:cNvPr id="49" name="Picture 48" descr="traffic-lights-2147790_960_720.png">
            <a:extLst>
              <a:ext uri="{FF2B5EF4-FFF2-40B4-BE49-F238E27FC236}">
                <a16:creationId xmlns:a16="http://schemas.microsoft.com/office/drawing/2014/main" id="{7C76C3A3-1CF9-D040-B0D2-D3C2E234A7E3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16829" y="5942244"/>
            <a:ext cx="419196" cy="838753"/>
          </a:xfrm>
          <a:prstGeom prst="rect">
            <a:avLst/>
          </a:prstGeom>
        </p:spPr>
      </p:pic>
      <p:pic>
        <p:nvPicPr>
          <p:cNvPr id="50" name="Picture 49" descr="traffic-lights-2147790_960_720.png">
            <a:extLst>
              <a:ext uri="{FF2B5EF4-FFF2-40B4-BE49-F238E27FC236}">
                <a16:creationId xmlns:a16="http://schemas.microsoft.com/office/drawing/2014/main" id="{19CCB5AB-F194-7F4F-BDE3-9448FE827B39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08110" y="5942244"/>
            <a:ext cx="419196" cy="838753"/>
          </a:xfrm>
          <a:prstGeom prst="rect">
            <a:avLst/>
          </a:prstGeom>
        </p:spPr>
      </p:pic>
      <p:sp>
        <p:nvSpPr>
          <p:cNvPr id="51" name="Rectangle 3">
            <a:extLst>
              <a:ext uri="{FF2B5EF4-FFF2-40B4-BE49-F238E27FC236}">
                <a16:creationId xmlns:a16="http://schemas.microsoft.com/office/drawing/2014/main" id="{071D94F2-5F6C-C84B-8E4F-115B1C231D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4449" y="6044326"/>
            <a:ext cx="1296000" cy="612000"/>
          </a:xfrm>
          <a:prstGeom prst="rect">
            <a:avLst/>
          </a:prstGeom>
          <a:gradFill rotWithShape="1">
            <a:gsLst>
              <a:gs pos="0">
                <a:schemeClr val="accent3">
                  <a:lumMod val="20000"/>
                  <a:lumOff val="80000"/>
                </a:schemeClr>
              </a:gs>
              <a:gs pos="35001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</a:gradFill>
          <a:ln w="28575">
            <a:solidFill>
              <a:srgbClr val="002060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GB" sz="1200" dirty="0">
                <a:latin typeface="Comic Sans MS"/>
                <a:cs typeface="Comic Sans MS"/>
              </a:rPr>
              <a:t>Super</a:t>
            </a:r>
          </a:p>
          <a:p>
            <a:pPr algn="ctr">
              <a:defRPr/>
            </a:pPr>
            <a:r>
              <a:rPr lang="en-GB" sz="1200" dirty="0">
                <a:latin typeface="Comic Sans MS"/>
                <a:cs typeface="Comic Sans MS"/>
              </a:rPr>
              <a:t>confident</a:t>
            </a:r>
          </a:p>
        </p:txBody>
      </p:sp>
      <p:sp>
        <p:nvSpPr>
          <p:cNvPr id="52" name="Rectangle 3">
            <a:extLst>
              <a:ext uri="{FF2B5EF4-FFF2-40B4-BE49-F238E27FC236}">
                <a16:creationId xmlns:a16="http://schemas.microsoft.com/office/drawing/2014/main" id="{A672EFBC-34F6-A84E-9B97-73BBCA29F2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7780" y="6042572"/>
            <a:ext cx="1296000" cy="612000"/>
          </a:xfrm>
          <a:prstGeom prst="rect">
            <a:avLst/>
          </a:prstGeom>
          <a:gradFill rotWithShape="1">
            <a:gsLst>
              <a:gs pos="0">
                <a:schemeClr val="accent3">
                  <a:lumMod val="60000"/>
                  <a:lumOff val="4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lin ang="16200000" scaled="1"/>
          </a:gradFill>
          <a:ln w="28575">
            <a:solidFill>
              <a:srgbClr val="002060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GB" sz="1200" dirty="0">
                <a:latin typeface="Comic Sans MS"/>
                <a:cs typeface="Comic Sans MS"/>
              </a:rPr>
              <a:t>Very </a:t>
            </a:r>
          </a:p>
          <a:p>
            <a:pPr algn="ctr">
              <a:defRPr/>
            </a:pPr>
            <a:r>
              <a:rPr lang="en-GB" sz="1200" dirty="0">
                <a:latin typeface="Comic Sans MS"/>
                <a:cs typeface="Comic Sans MS"/>
              </a:rPr>
              <a:t>confident</a:t>
            </a:r>
          </a:p>
        </p:txBody>
      </p:sp>
      <p:sp>
        <p:nvSpPr>
          <p:cNvPr id="53" name="Rectangle 4">
            <a:extLst>
              <a:ext uri="{FF2B5EF4-FFF2-40B4-BE49-F238E27FC236}">
                <a16:creationId xmlns:a16="http://schemas.microsoft.com/office/drawing/2014/main" id="{3FF01156-0B0B-E14F-9379-28409C654F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1189" y="6042572"/>
            <a:ext cx="1296000" cy="612000"/>
          </a:xfrm>
          <a:prstGeom prst="rect">
            <a:avLst/>
          </a:prstGeom>
          <a:gradFill rotWithShape="1">
            <a:gsLst>
              <a:gs pos="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</a:gradFill>
          <a:ln w="28575">
            <a:solidFill>
              <a:srgbClr val="002060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defRPr/>
            </a:pPr>
            <a:r>
              <a:rPr lang="en-GB" altLang="en-US" sz="1200" dirty="0">
                <a:solidFill>
                  <a:schemeClr val="tx1"/>
                </a:solidFill>
                <a:latin typeface="Comic Sans MS"/>
                <a:cs typeface="Comic Sans MS"/>
              </a:rPr>
              <a:t>Confident</a:t>
            </a:r>
          </a:p>
        </p:txBody>
      </p:sp>
      <p:sp>
        <p:nvSpPr>
          <p:cNvPr id="54" name="TextBox 3">
            <a:extLst>
              <a:ext uri="{FF2B5EF4-FFF2-40B4-BE49-F238E27FC236}">
                <a16:creationId xmlns:a16="http://schemas.microsoft.com/office/drawing/2014/main" id="{E0556C79-9AD3-9E4A-9297-23469AEBD2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3177" y="6087689"/>
            <a:ext cx="1296000" cy="612000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</a:gradFill>
          <a:ln w="28575">
            <a:solidFill>
              <a:srgbClr val="002060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wrap="square" anchor="ctr">
            <a:noAutofit/>
          </a:bodyPr>
          <a:lstStyle/>
          <a:p>
            <a:pPr algn="ctr">
              <a:defRPr/>
            </a:pPr>
            <a:r>
              <a:rPr lang="en-GB" sz="1200" dirty="0">
                <a:solidFill>
                  <a:schemeClr val="dk1"/>
                </a:solidFill>
                <a:latin typeface="Comic Sans MS"/>
                <a:cs typeface="Comic Sans MS"/>
              </a:rPr>
              <a:t>I’m getting more confidence</a:t>
            </a:r>
          </a:p>
        </p:txBody>
      </p:sp>
      <p:sp>
        <p:nvSpPr>
          <p:cNvPr id="55" name="Rectangle 4">
            <a:extLst>
              <a:ext uri="{FF2B5EF4-FFF2-40B4-BE49-F238E27FC236}">
                <a16:creationId xmlns:a16="http://schemas.microsoft.com/office/drawing/2014/main" id="{00B6E2FE-8269-A64F-9ADD-EFC72E6698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614" y="6042572"/>
            <a:ext cx="1296000" cy="612000"/>
          </a:xfrm>
          <a:prstGeom prst="rect">
            <a:avLst/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</a:gradFill>
          <a:ln w="28575">
            <a:solidFill>
              <a:srgbClr val="002060"/>
            </a:solidFill>
            <a:miter lim="800000"/>
            <a:headEnd/>
            <a:tailEnd/>
          </a:ln>
          <a:effectLst>
            <a:outerShdw blurRad="50800" dist="38100" dir="5400000" algn="t" rotWithShape="0">
              <a:srgbClr val="000000">
                <a:alpha val="39999"/>
              </a:srgbClr>
            </a:outerShdw>
          </a:effectLst>
        </p:spPr>
        <p:txBody>
          <a:bodyPr anchor="ctr">
            <a:noAutofit/>
          </a:bodyPr>
          <a:lstStyle>
            <a:lvl1pPr defTabSz="4572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defTabSz="45720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defTabSz="4572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defTabSz="4572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defTabSz="4572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en-GB" sz="1200" dirty="0">
                <a:latin typeface="Comic Sans MS"/>
                <a:cs typeface="Comic Sans MS"/>
              </a:rPr>
              <a:t>I’m not confident at all</a:t>
            </a:r>
          </a:p>
        </p:txBody>
      </p: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51D663A6-C7F3-C846-985F-0B44D0A3A5CD}"/>
              </a:ext>
            </a:extLst>
          </p:cNvPr>
          <p:cNvCxnSpPr>
            <a:cxnSpLocks/>
          </p:cNvCxnSpPr>
          <p:nvPr/>
        </p:nvCxnSpPr>
        <p:spPr>
          <a:xfrm flipH="1">
            <a:off x="151248" y="5789767"/>
            <a:ext cx="8849201" cy="0"/>
          </a:xfrm>
          <a:prstGeom prst="straightConnector1">
            <a:avLst/>
          </a:prstGeom>
          <a:ln w="38100">
            <a:gradFill flip="none" rotWithShape="1"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6">
                    <a:lumMod val="60000"/>
                    <a:lumOff val="40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lin ang="0" scaled="0"/>
              <a:tileRect/>
            </a:gra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8" name="Picture 2" descr="C:\Users\Optic Group111\Desktop\CORE THEME 3.png">
            <a:extLst>
              <a:ext uri="{FF2B5EF4-FFF2-40B4-BE49-F238E27FC236}">
                <a16:creationId xmlns:a16="http://schemas.microsoft.com/office/drawing/2014/main" id="{D538E9D6-AC48-B042-9B54-BD3C57A176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26662" y="183653"/>
            <a:ext cx="917034" cy="917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17">
            <a:extLst>
              <a:ext uri="{FF2B5EF4-FFF2-40B4-BE49-F238E27FC236}">
                <a16:creationId xmlns:a16="http://schemas.microsoft.com/office/drawing/2014/main" id="{C5EC99AB-1044-F548-9952-6548D7DA93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77857" y="4320811"/>
            <a:ext cx="1035888" cy="1246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0" name="Rounded Rectangle 59">
            <a:extLst>
              <a:ext uri="{FF2B5EF4-FFF2-40B4-BE49-F238E27FC236}">
                <a16:creationId xmlns:a16="http://schemas.microsoft.com/office/drawing/2014/main" id="{E606F270-8237-9B44-B6E7-ABD7DFF2F5F8}"/>
              </a:ext>
            </a:extLst>
          </p:cNvPr>
          <p:cNvSpPr/>
          <p:nvPr/>
        </p:nvSpPr>
        <p:spPr>
          <a:xfrm>
            <a:off x="7356157" y="5202598"/>
            <a:ext cx="1307119" cy="364990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902030302020204" pitchFamily="66" charset="0"/>
              </a:rPr>
              <a:t>2 Minutes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71045ECD-1E1C-154E-BB46-F6A99D8C6723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3124531" y="2154870"/>
            <a:ext cx="354018" cy="39543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420F8B8-EEFA-7049-B2CD-648CFF505898}"/>
              </a:ext>
            </a:extLst>
          </p:cNvPr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05450" y="2186441"/>
            <a:ext cx="361331" cy="33174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2DDD949-B41F-2447-8B5F-F8BA10DAFE79}"/>
              </a:ext>
            </a:extLst>
          </p:cNvPr>
          <p:cNvPicPr>
            <a:picLocks noChangeAspect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40669" y="2193467"/>
            <a:ext cx="320574" cy="33174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441EB470-82CC-F74F-94E7-5AC5F6AD3785}"/>
              </a:ext>
            </a:extLst>
          </p:cNvPr>
          <p:cNvPicPr>
            <a:picLocks noChangeAspect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52547" y="2194316"/>
            <a:ext cx="327785" cy="32618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AE705156-6B96-5044-A503-A6AEC50116E3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5057" y="2287010"/>
            <a:ext cx="360212" cy="225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00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425B307-D2E5-9E4F-AAC3-9D7736A5E3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5143" y="381000"/>
            <a:ext cx="8839200" cy="6096000"/>
          </a:xfrm>
          <a:prstGeom prst="rect">
            <a:avLst/>
          </a:prstGeom>
        </p:spPr>
      </p:pic>
      <p:sp>
        <p:nvSpPr>
          <p:cNvPr id="2" name="Rectangle: Rounded Corners 20">
            <a:extLst>
              <a:ext uri="{FF2B5EF4-FFF2-40B4-BE49-F238E27FC236}">
                <a16:creationId xmlns:a16="http://schemas.microsoft.com/office/drawing/2014/main" id="{1FE36B62-84FA-A24A-994D-EBB758B7650A}"/>
              </a:ext>
            </a:extLst>
          </p:cNvPr>
          <p:cNvSpPr/>
          <p:nvPr/>
        </p:nvSpPr>
        <p:spPr>
          <a:xfrm>
            <a:off x="415049" y="5167086"/>
            <a:ext cx="3228036" cy="130991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ODD ONE OUT…</a:t>
            </a: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Why?</a:t>
            </a:r>
          </a:p>
          <a:p>
            <a:pPr algn="ctr"/>
            <a:r>
              <a:rPr lang="en-US" sz="2000" dirty="0">
                <a:solidFill>
                  <a:schemeClr val="tx1"/>
                </a:solidFill>
              </a:rPr>
              <a:t>What does this term mean?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12E48E-ECF3-8141-A143-709AA5F2184D}"/>
              </a:ext>
            </a:extLst>
          </p:cNvPr>
          <p:cNvSpPr/>
          <p:nvPr/>
        </p:nvSpPr>
        <p:spPr>
          <a:xfrm>
            <a:off x="5512580" y="5336900"/>
            <a:ext cx="3216372" cy="116955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400" i="1" dirty="0">
                <a:cs typeface="Calibri"/>
              </a:rPr>
              <a:t>Abstinence is the practice of not having sex. Refraining from all aspects of sexual activity). IT is a safe, effective and free way to avoid getting pregnant and catching an STI</a:t>
            </a:r>
            <a:endParaRPr lang="en-US" sz="14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36C0BB-EA06-7647-A73E-CC7A277D38CA}"/>
              </a:ext>
            </a:extLst>
          </p:cNvPr>
          <p:cNvSpPr/>
          <p:nvPr/>
        </p:nvSpPr>
        <p:spPr>
          <a:xfrm>
            <a:off x="5512579" y="4971143"/>
            <a:ext cx="3216372" cy="391885"/>
          </a:xfrm>
          <a:prstGeom prst="rect">
            <a:avLst/>
          </a:prstGeom>
          <a:solidFill>
            <a:srgbClr val="C1EBBA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Did you know?</a:t>
            </a:r>
            <a:endParaRPr lang="en-US" dirty="0">
              <a:solidFill>
                <a:schemeClr val="tx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0504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F97CCCC-2C53-004D-8F60-0F12F2164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5167" y="233359"/>
            <a:ext cx="8633359" cy="469776"/>
          </a:xfrm>
          <a:prstGeom prst="rect">
            <a:avLst/>
          </a:prstGeom>
          <a:gradFill rotWithShape="1">
            <a:gsLst>
              <a:gs pos="0">
                <a:schemeClr val="accent3">
                  <a:lumMod val="60000"/>
                  <a:lumOff val="40000"/>
                </a:schemeClr>
              </a:gs>
              <a:gs pos="35001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16200000" scaled="1"/>
          </a:gradFill>
          <a:ln w="38100">
            <a:solidFill>
              <a:srgbClr val="002060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r>
              <a:rPr lang="en-GB" sz="2400" dirty="0">
                <a:solidFill>
                  <a:schemeClr val="dk1"/>
                </a:solidFill>
                <a:latin typeface="Calibri"/>
                <a:ea typeface="+mn-ea"/>
                <a:cs typeface="Calibri"/>
              </a:rPr>
              <a:t>CONTRACEPTION HELPS TO REDUCE THE RISK OF TWO THINGS!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101DDF-402D-0A40-87D6-B28826E434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4822" y="3428999"/>
            <a:ext cx="4803704" cy="319564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B23C80A-854D-EE44-AEA0-ACBEDF97B4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167" y="874058"/>
            <a:ext cx="4583704" cy="30492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038FA39-DC17-5548-BC40-EF25E54CC6F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474" y="4094268"/>
            <a:ext cx="2436008" cy="24360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60F7E22-5D2F-9348-9446-B2A1BDC67F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33749" y="874058"/>
            <a:ext cx="3235084" cy="2152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826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ke-news-2127597_960_720.png">
            <a:extLst>
              <a:ext uri="{FF2B5EF4-FFF2-40B4-BE49-F238E27FC236}">
                <a16:creationId xmlns:a16="http://schemas.microsoft.com/office/drawing/2014/main" id="{8D293E74-99B9-2B43-9E8A-12BD43E852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9941" y="5554555"/>
            <a:ext cx="1461189" cy="1082064"/>
          </a:xfrm>
          <a:prstGeom prst="rect">
            <a:avLst/>
          </a:prstGeom>
          <a:effectLst>
            <a:glow rad="114300">
              <a:schemeClr val="tx1">
                <a:alpha val="48000"/>
              </a:schemeClr>
            </a:glo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6C488C-FE7C-D144-91CC-2715E491CB7D}"/>
              </a:ext>
            </a:extLst>
          </p:cNvPr>
          <p:cNvSpPr txBox="1"/>
          <p:nvPr/>
        </p:nvSpPr>
        <p:spPr>
          <a:xfrm rot="20541998">
            <a:off x="826433" y="5334560"/>
            <a:ext cx="1733177" cy="1216047"/>
          </a:xfrm>
          <a:prstGeom prst="rect">
            <a:avLst/>
          </a:prstGeom>
          <a:noFill/>
          <a:ln w="7620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3200" b="1" dirty="0">
                <a:ln>
                  <a:solidFill>
                    <a:srgbClr val="000000"/>
                  </a:solidFill>
                </a:ln>
                <a:solidFill>
                  <a:srgbClr val="00B050"/>
                </a:solidFill>
                <a:effectLst>
                  <a:glow rad="114300">
                    <a:schemeClr val="tx1">
                      <a:alpha val="48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THE TRUTH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B37A66-86ED-D140-A939-C0CF10100373}"/>
              </a:ext>
            </a:extLst>
          </p:cNvPr>
          <p:cNvSpPr/>
          <p:nvPr/>
        </p:nvSpPr>
        <p:spPr>
          <a:xfrm>
            <a:off x="5740276" y="202003"/>
            <a:ext cx="31010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Gothic"/>
              </a:rPr>
              <a:t>Emergency Contraception (sometimes referred to as the morning after pill) only works the next day</a:t>
            </a:r>
            <a:endParaRPr lang="en-GB" dirty="0">
              <a:effectLst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AF1A3D8-E4DA-6D46-9224-4F8524DC03C5}"/>
              </a:ext>
            </a:extLst>
          </p:cNvPr>
          <p:cNvSpPr/>
          <p:nvPr/>
        </p:nvSpPr>
        <p:spPr>
          <a:xfrm>
            <a:off x="2832867" y="236799"/>
            <a:ext cx="22859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Gothic"/>
              </a:rPr>
              <a:t>Women and girls are more fertile at specific times of the month</a:t>
            </a:r>
            <a:endParaRPr lang="en-GB" dirty="0">
              <a:effectLst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C05C62D-2035-1144-828E-A576B16EFE9E}"/>
              </a:ext>
            </a:extLst>
          </p:cNvPr>
          <p:cNvSpPr/>
          <p:nvPr/>
        </p:nvSpPr>
        <p:spPr>
          <a:xfrm>
            <a:off x="302715" y="285762"/>
            <a:ext cx="232575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Gothic"/>
              </a:rPr>
              <a:t>You can get pregnant when standing up and having sex</a:t>
            </a:r>
            <a:endParaRPr lang="en-GB" dirty="0">
              <a:effectLst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485AAB-832F-6941-97EF-496B42FA4783}"/>
              </a:ext>
            </a:extLst>
          </p:cNvPr>
          <p:cNvSpPr/>
          <p:nvPr/>
        </p:nvSpPr>
        <p:spPr>
          <a:xfrm>
            <a:off x="192553" y="2075673"/>
            <a:ext cx="259908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Gothic"/>
              </a:rPr>
              <a:t>Wearing two condoms (double bagging) makes sex safer</a:t>
            </a:r>
            <a:endParaRPr lang="en-GB" dirty="0">
              <a:effectLst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F181F21-346D-D142-A56F-200BD533EC5A}"/>
              </a:ext>
            </a:extLst>
          </p:cNvPr>
          <p:cNvSpPr/>
          <p:nvPr/>
        </p:nvSpPr>
        <p:spPr>
          <a:xfrm>
            <a:off x="5761696" y="2130927"/>
            <a:ext cx="31010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Gothic"/>
              </a:rPr>
              <a:t>You can get many forms of contraception for free</a:t>
            </a:r>
            <a:endParaRPr lang="en-GB" dirty="0">
              <a:effectLst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D34FE9C-3A94-4445-AF76-786B2C0E396F}"/>
              </a:ext>
            </a:extLst>
          </p:cNvPr>
          <p:cNvSpPr/>
          <p:nvPr/>
        </p:nvSpPr>
        <p:spPr>
          <a:xfrm>
            <a:off x="2849380" y="3650203"/>
            <a:ext cx="22859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Gothic"/>
              </a:rPr>
              <a:t>You can use a small plastic bag or cling film instead of a condom</a:t>
            </a:r>
            <a:endParaRPr lang="en-GB" dirty="0">
              <a:effectLst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F9DC197-B098-6E4B-8547-8714BF8927C4}"/>
              </a:ext>
            </a:extLst>
          </p:cNvPr>
          <p:cNvSpPr/>
          <p:nvPr/>
        </p:nvSpPr>
        <p:spPr>
          <a:xfrm>
            <a:off x="2803632" y="1976126"/>
            <a:ext cx="28772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Gothic"/>
              </a:rPr>
              <a:t>If a person is silent or doesn’t say no this means they have given consent </a:t>
            </a:r>
            <a:endParaRPr lang="en-GB" dirty="0">
              <a:effectLst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6965673-5AF1-F546-AEAA-F23A7F57097A}"/>
              </a:ext>
            </a:extLst>
          </p:cNvPr>
          <p:cNvSpPr/>
          <p:nvPr/>
        </p:nvSpPr>
        <p:spPr>
          <a:xfrm>
            <a:off x="219136" y="3735436"/>
            <a:ext cx="259908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Gothic"/>
              </a:rPr>
              <a:t>The contraceptive pill is effective at preventing STI’s </a:t>
            </a:r>
            <a:endParaRPr lang="en-GB" dirty="0">
              <a:effectLst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BF39E29-20BD-794C-9F3F-D1BF5E511E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2094" y="4768242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66FF33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1657834-4620-E941-A1D9-2A515C4D49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2094" y="4768242"/>
            <a:ext cx="457200" cy="533400"/>
          </a:xfrm>
          <a:prstGeom prst="ellipse">
            <a:avLst/>
          </a:prstGeom>
          <a:solidFill>
            <a:srgbClr val="66FF33"/>
          </a:solidFill>
          <a:ln w="28575">
            <a:solidFill>
              <a:srgbClr val="66FF33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E80E13B-5BFC-DD4B-A738-7A140F4C3E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0494" y="4768242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8B2788D-7FBB-3A47-8CF9-FF5375160E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0494" y="4768242"/>
            <a:ext cx="457200" cy="533400"/>
          </a:xfrm>
          <a:prstGeom prst="ellipse">
            <a:avLst/>
          </a:prstGeom>
          <a:solidFill>
            <a:srgbClr val="FF0000"/>
          </a:solidFill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9E8B536-2416-F244-AF5D-A78226A294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6294" y="4768242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FF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382321A-FD1F-F54D-810C-09A35931A7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6294" y="4768242"/>
            <a:ext cx="457200" cy="533400"/>
          </a:xfrm>
          <a:prstGeom prst="ellipse">
            <a:avLst/>
          </a:prstGeom>
          <a:solidFill>
            <a:srgbClr val="FFFF00"/>
          </a:solidFill>
          <a:ln w="28575">
            <a:solidFill>
              <a:srgbClr val="FFFF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6677BF13-C795-D24D-AC92-9D2025536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0615" y="4850532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66FF33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D8B3B92-5E95-7349-AA45-6ED981F383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0615" y="4850532"/>
            <a:ext cx="457200" cy="533400"/>
          </a:xfrm>
          <a:prstGeom prst="ellipse">
            <a:avLst/>
          </a:prstGeom>
          <a:solidFill>
            <a:srgbClr val="66FF33"/>
          </a:solidFill>
          <a:ln w="28575">
            <a:solidFill>
              <a:srgbClr val="66FF33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C0DBF29-599B-A343-B534-D7684D3D31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9015" y="4850532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E1BEAC5-736E-814A-9CA8-1816D24E0D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9015" y="4850532"/>
            <a:ext cx="457200" cy="533400"/>
          </a:xfrm>
          <a:prstGeom prst="ellipse">
            <a:avLst/>
          </a:prstGeom>
          <a:solidFill>
            <a:srgbClr val="FF0000"/>
          </a:solidFill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A3CF4A2B-F007-6046-B197-16261A8601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94815" y="4850532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FF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8B50A72A-7921-1D4A-8529-116D72FBCD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94815" y="4850532"/>
            <a:ext cx="457200" cy="533400"/>
          </a:xfrm>
          <a:prstGeom prst="ellipse">
            <a:avLst/>
          </a:prstGeom>
          <a:solidFill>
            <a:srgbClr val="FFFF00"/>
          </a:solidFill>
          <a:ln w="28575">
            <a:solidFill>
              <a:srgbClr val="FFFF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DA032B4D-84FD-E94C-962E-2FA10222D8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44356" y="2848365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66FF33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5A5983FC-6F9E-064D-83FD-E516D542B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44356" y="2848365"/>
            <a:ext cx="457200" cy="533400"/>
          </a:xfrm>
          <a:prstGeom prst="ellipse">
            <a:avLst/>
          </a:prstGeom>
          <a:solidFill>
            <a:srgbClr val="66FF33"/>
          </a:solidFill>
          <a:ln w="28575">
            <a:solidFill>
              <a:srgbClr val="66FF33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EEC9F771-F974-3D4D-967C-C2EDF09C17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2756" y="2848365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F910F7CD-9722-4C44-A86C-2D3DAD28C3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72756" y="2848365"/>
            <a:ext cx="457200" cy="533400"/>
          </a:xfrm>
          <a:prstGeom prst="ellipse">
            <a:avLst/>
          </a:prstGeom>
          <a:solidFill>
            <a:srgbClr val="FF0000"/>
          </a:solidFill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1C4B5B0F-E40C-CC4E-918D-8BFF945874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58556" y="2848365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FF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06B685A3-CB0C-144B-A4D2-D44ED30631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58556" y="2848365"/>
            <a:ext cx="457200" cy="533400"/>
          </a:xfrm>
          <a:prstGeom prst="ellipse">
            <a:avLst/>
          </a:prstGeom>
          <a:solidFill>
            <a:srgbClr val="FFFF00"/>
          </a:solidFill>
          <a:ln w="28575">
            <a:solidFill>
              <a:srgbClr val="FFFF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F9820B5E-4DD7-7F42-BCFE-FD7AF7C7D2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7521" y="2876973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66FF33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631E037-D4E1-7E4C-9383-B9F4DC48E4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7521" y="2876973"/>
            <a:ext cx="457200" cy="533400"/>
          </a:xfrm>
          <a:prstGeom prst="ellipse">
            <a:avLst/>
          </a:prstGeom>
          <a:solidFill>
            <a:srgbClr val="66FF33"/>
          </a:solidFill>
          <a:ln w="28575">
            <a:solidFill>
              <a:srgbClr val="66FF33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317288EA-F31A-FB43-932F-A901100938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5921" y="2876973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BF3EAE0-0DAE-5941-9713-5F9F8A6587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5921" y="2876973"/>
            <a:ext cx="457200" cy="533400"/>
          </a:xfrm>
          <a:prstGeom prst="ellipse">
            <a:avLst/>
          </a:prstGeom>
          <a:solidFill>
            <a:srgbClr val="FF0000"/>
          </a:solidFill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C22A18C0-D980-424C-AA48-0E4AECC7E4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1721" y="2876973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FF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3B788945-1A9D-0145-A07E-84F4206889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1721" y="2876973"/>
            <a:ext cx="457200" cy="533400"/>
          </a:xfrm>
          <a:prstGeom prst="ellipse">
            <a:avLst/>
          </a:prstGeom>
          <a:solidFill>
            <a:srgbClr val="FFFF00"/>
          </a:solidFill>
          <a:ln w="28575">
            <a:solidFill>
              <a:srgbClr val="FFFF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7" name="Text Box 5">
            <a:extLst>
              <a:ext uri="{FF2B5EF4-FFF2-40B4-BE49-F238E27FC236}">
                <a16:creationId xmlns:a16="http://schemas.microsoft.com/office/drawing/2014/main" id="{16F45A3F-C500-5A42-9A09-703F4CEEC0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3951" y="4952919"/>
            <a:ext cx="3546409" cy="338554"/>
          </a:xfrm>
          <a:prstGeom prst="rect">
            <a:avLst/>
          </a:prstGeom>
          <a:solidFill>
            <a:srgbClr val="FFFF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GB" altLang="en-US" sz="1600" b="1" dirty="0">
                <a:latin typeface="Comic Sans MS" panose="030F0702030302020204" pitchFamily="66" charset="0"/>
              </a:rPr>
              <a:t>What do you think?</a:t>
            </a:r>
            <a:endParaRPr lang="en-US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35675EA-3ED1-754A-9159-DD87CF8E6E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0900" y="3076613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66FF33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01549B42-064C-794C-B669-0E84155AC6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0900" y="3076613"/>
            <a:ext cx="457200" cy="533400"/>
          </a:xfrm>
          <a:prstGeom prst="ellipse">
            <a:avLst/>
          </a:prstGeom>
          <a:solidFill>
            <a:srgbClr val="66FF33"/>
          </a:solidFill>
          <a:ln w="28575">
            <a:solidFill>
              <a:srgbClr val="66FF33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DC7F4376-5EEF-9044-9143-3DBC1E5064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300" y="3076613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EEFF1B4-2A6C-5549-8F3A-88AF0192B1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300" y="3076613"/>
            <a:ext cx="457200" cy="533400"/>
          </a:xfrm>
          <a:prstGeom prst="ellipse">
            <a:avLst/>
          </a:prstGeom>
          <a:solidFill>
            <a:srgbClr val="FF0000"/>
          </a:solidFill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FD57F005-A8D1-4047-8C40-89BFF3F7A0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5100" y="3076613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FF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036829EF-596B-B241-B90A-0ED571206B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5100" y="3076613"/>
            <a:ext cx="457200" cy="533400"/>
          </a:xfrm>
          <a:prstGeom prst="ellipse">
            <a:avLst/>
          </a:prstGeom>
          <a:solidFill>
            <a:srgbClr val="FFFF00"/>
          </a:solidFill>
          <a:ln w="28575">
            <a:solidFill>
              <a:srgbClr val="FFFF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516D0F41-5334-6149-B8D5-212178BDC8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0315" y="1481385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66FF33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D2EE8B2B-9A1F-1941-8490-79592A6EE5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0315" y="1481385"/>
            <a:ext cx="457200" cy="533400"/>
          </a:xfrm>
          <a:prstGeom prst="ellipse">
            <a:avLst/>
          </a:prstGeom>
          <a:solidFill>
            <a:srgbClr val="66FF33"/>
          </a:solidFill>
          <a:ln w="28575">
            <a:solidFill>
              <a:srgbClr val="66FF33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7479CBE1-BB47-8744-97B0-4D3173F7E3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715" y="1481385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3E868761-55EE-0F43-9D69-EF45119086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715" y="1481385"/>
            <a:ext cx="457200" cy="533400"/>
          </a:xfrm>
          <a:prstGeom prst="ellipse">
            <a:avLst/>
          </a:prstGeom>
          <a:solidFill>
            <a:srgbClr val="FF0000"/>
          </a:solidFill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26E95405-9F33-5747-BCA6-868056BDE0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4515" y="1481385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FF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CC699F2C-91F2-5845-9E76-C91A14A77F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4515" y="1481385"/>
            <a:ext cx="457200" cy="533400"/>
          </a:xfrm>
          <a:prstGeom prst="ellipse">
            <a:avLst/>
          </a:prstGeom>
          <a:solidFill>
            <a:srgbClr val="FFFF00"/>
          </a:solidFill>
          <a:ln w="28575">
            <a:solidFill>
              <a:srgbClr val="FFFF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41372FB5-B161-2247-A9A3-9AA8B9196F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7621" y="1391501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66FF33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1DCA767D-BD7B-AD41-9391-F2E8A95E0D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7621" y="1391501"/>
            <a:ext cx="457200" cy="533400"/>
          </a:xfrm>
          <a:prstGeom prst="ellipse">
            <a:avLst/>
          </a:prstGeom>
          <a:solidFill>
            <a:srgbClr val="66FF33"/>
          </a:solidFill>
          <a:ln w="28575">
            <a:solidFill>
              <a:srgbClr val="66FF33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29CEFD6E-CC3D-C14A-B48E-DEE86F0412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6021" y="1391501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D07BD7E2-281E-314E-B449-F257D120C7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6021" y="1391501"/>
            <a:ext cx="457200" cy="533400"/>
          </a:xfrm>
          <a:prstGeom prst="ellipse">
            <a:avLst/>
          </a:prstGeom>
          <a:solidFill>
            <a:srgbClr val="FF0000"/>
          </a:solidFill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62B5DBA8-5BC3-324E-8E96-C45568BA0F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1821" y="1391501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FF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D8E7CEC3-E4C3-7F40-A853-64FB58162C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1821" y="1391501"/>
            <a:ext cx="457200" cy="533400"/>
          </a:xfrm>
          <a:prstGeom prst="ellipse">
            <a:avLst/>
          </a:prstGeom>
          <a:solidFill>
            <a:srgbClr val="FFFF00"/>
          </a:solidFill>
          <a:ln w="28575">
            <a:solidFill>
              <a:srgbClr val="FFFF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42644013-5AFE-A546-BED4-B9EFA9A532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6445" y="1429725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66FF33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3E7C274E-5D02-4C4E-9771-F5C3F2A2F1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6445" y="1429725"/>
            <a:ext cx="457200" cy="533400"/>
          </a:xfrm>
          <a:prstGeom prst="ellipse">
            <a:avLst/>
          </a:prstGeom>
          <a:solidFill>
            <a:srgbClr val="66FF33"/>
          </a:solidFill>
          <a:ln w="28575">
            <a:solidFill>
              <a:srgbClr val="66FF33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7AF30E18-ECA1-6044-B979-DDCBA628C0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4845" y="1429725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13516D28-C36B-DC47-86C3-E4F675ED60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4845" y="1429725"/>
            <a:ext cx="457200" cy="533400"/>
          </a:xfrm>
          <a:prstGeom prst="ellipse">
            <a:avLst/>
          </a:prstGeom>
          <a:solidFill>
            <a:srgbClr val="FF0000"/>
          </a:solidFill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EBEF6C15-89AB-2643-BBE9-DC208D979E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70645" y="1429725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FF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6EF15042-A5A2-E041-B8A1-56B1F94B30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70645" y="1429725"/>
            <a:ext cx="457200" cy="533400"/>
          </a:xfrm>
          <a:prstGeom prst="ellipse">
            <a:avLst/>
          </a:prstGeom>
          <a:solidFill>
            <a:srgbClr val="FFFF00"/>
          </a:solidFill>
          <a:ln w="28575">
            <a:solidFill>
              <a:srgbClr val="FFFF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62" name="Picture 61" descr="fake-news-2127597_960_720.png">
            <a:extLst>
              <a:ext uri="{FF2B5EF4-FFF2-40B4-BE49-F238E27FC236}">
                <a16:creationId xmlns:a16="http://schemas.microsoft.com/office/drawing/2014/main" id="{90E18ED0-5500-D44F-83D5-1F0C7CC189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52994" y="5444435"/>
            <a:ext cx="1461189" cy="1082064"/>
          </a:xfrm>
          <a:prstGeom prst="rect">
            <a:avLst/>
          </a:prstGeom>
          <a:effectLst>
            <a:glow rad="114300">
              <a:schemeClr val="tx1">
                <a:alpha val="48000"/>
              </a:schemeClr>
            </a:glow>
          </a:effectLst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C2582255-8656-AE47-A28A-93E20A57945A}"/>
              </a:ext>
            </a:extLst>
          </p:cNvPr>
          <p:cNvSpPr txBox="1"/>
          <p:nvPr/>
        </p:nvSpPr>
        <p:spPr>
          <a:xfrm rot="20541998">
            <a:off x="4815788" y="5398748"/>
            <a:ext cx="1733177" cy="1216047"/>
          </a:xfrm>
          <a:prstGeom prst="rect">
            <a:avLst/>
          </a:prstGeom>
          <a:noFill/>
          <a:ln w="7620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3200" b="1" dirty="0">
                <a:ln>
                  <a:solidFill>
                    <a:srgbClr val="000000"/>
                  </a:solidFill>
                </a:ln>
                <a:solidFill>
                  <a:srgbClr val="00B050"/>
                </a:solidFill>
                <a:effectLst>
                  <a:glow rad="114300">
                    <a:schemeClr val="tx1">
                      <a:alpha val="48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THE TRUTH</a:t>
            </a:r>
          </a:p>
        </p:txBody>
      </p:sp>
      <p:pic>
        <p:nvPicPr>
          <p:cNvPr id="64" name="Picture 63" descr="fake-news-2127597_960_720.png">
            <a:extLst>
              <a:ext uri="{FF2B5EF4-FFF2-40B4-BE49-F238E27FC236}">
                <a16:creationId xmlns:a16="http://schemas.microsoft.com/office/drawing/2014/main" id="{DC078978-67C1-194D-AB8C-AE453FFB47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32879" y="5481076"/>
            <a:ext cx="1461189" cy="1082064"/>
          </a:xfrm>
          <a:prstGeom prst="rect">
            <a:avLst/>
          </a:prstGeom>
          <a:effectLst>
            <a:glow rad="114300">
              <a:schemeClr val="tx1">
                <a:alpha val="48000"/>
              </a:schemeClr>
            </a:glow>
          </a:effectLst>
        </p:spPr>
      </p:pic>
      <p:sp>
        <p:nvSpPr>
          <p:cNvPr id="65" name="TextBox 64">
            <a:extLst>
              <a:ext uri="{FF2B5EF4-FFF2-40B4-BE49-F238E27FC236}">
                <a16:creationId xmlns:a16="http://schemas.microsoft.com/office/drawing/2014/main" id="{9FEE9D70-316E-C141-B205-B8010FB7F0C7}"/>
              </a:ext>
            </a:extLst>
          </p:cNvPr>
          <p:cNvSpPr txBox="1"/>
          <p:nvPr/>
        </p:nvSpPr>
        <p:spPr>
          <a:xfrm rot="20541998">
            <a:off x="2764533" y="5474260"/>
            <a:ext cx="1733177" cy="1216047"/>
          </a:xfrm>
          <a:prstGeom prst="rect">
            <a:avLst/>
          </a:prstGeom>
          <a:noFill/>
          <a:ln w="7620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3200" b="1" dirty="0">
                <a:ln>
                  <a:solidFill>
                    <a:srgbClr val="000000"/>
                  </a:solidFill>
                </a:ln>
                <a:solidFill>
                  <a:srgbClr val="00B050"/>
                </a:solidFill>
                <a:effectLst>
                  <a:glow rad="114300">
                    <a:schemeClr val="tx1">
                      <a:alpha val="48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THE TRUTH</a:t>
            </a:r>
          </a:p>
        </p:txBody>
      </p:sp>
      <p:pic>
        <p:nvPicPr>
          <p:cNvPr id="66" name="Picture 65" descr="fake-news-2127597_960_720.png">
            <a:extLst>
              <a:ext uri="{FF2B5EF4-FFF2-40B4-BE49-F238E27FC236}">
                <a16:creationId xmlns:a16="http://schemas.microsoft.com/office/drawing/2014/main" id="{5B88C348-5FA6-D842-BC6B-59E0774518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1228" y="5475288"/>
            <a:ext cx="1461189" cy="1082064"/>
          </a:xfrm>
          <a:prstGeom prst="rect">
            <a:avLst/>
          </a:prstGeom>
          <a:effectLst>
            <a:glow rad="114300">
              <a:schemeClr val="tx1">
                <a:alpha val="48000"/>
              </a:schemeClr>
            </a:glow>
          </a:effectLst>
        </p:spPr>
      </p:pic>
      <p:sp>
        <p:nvSpPr>
          <p:cNvPr id="67" name="TextBox 66">
            <a:extLst>
              <a:ext uri="{FF2B5EF4-FFF2-40B4-BE49-F238E27FC236}">
                <a16:creationId xmlns:a16="http://schemas.microsoft.com/office/drawing/2014/main" id="{416819B3-D4AD-4E47-840B-875C418C14BD}"/>
              </a:ext>
            </a:extLst>
          </p:cNvPr>
          <p:cNvSpPr txBox="1"/>
          <p:nvPr/>
        </p:nvSpPr>
        <p:spPr>
          <a:xfrm rot="20541998">
            <a:off x="6671873" y="5360546"/>
            <a:ext cx="1733177" cy="1216047"/>
          </a:xfrm>
          <a:prstGeom prst="rect">
            <a:avLst/>
          </a:prstGeom>
          <a:noFill/>
          <a:ln w="7620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3200" b="1" dirty="0">
                <a:ln>
                  <a:solidFill>
                    <a:srgbClr val="000000"/>
                  </a:solidFill>
                </a:ln>
                <a:solidFill>
                  <a:srgbClr val="00B050"/>
                </a:solidFill>
                <a:effectLst>
                  <a:glow rad="114300">
                    <a:schemeClr val="tx1">
                      <a:alpha val="48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THE TRUTH</a:t>
            </a:r>
          </a:p>
        </p:txBody>
      </p:sp>
      <p:pic>
        <p:nvPicPr>
          <p:cNvPr id="68" name="Picture 67" descr="fake-news-2127597_960_720.png">
            <a:extLst>
              <a:ext uri="{FF2B5EF4-FFF2-40B4-BE49-F238E27FC236}">
                <a16:creationId xmlns:a16="http://schemas.microsoft.com/office/drawing/2014/main" id="{0BABBB3E-C1BA-BB41-B711-A84DA80EC7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541251"/>
            <a:ext cx="1461189" cy="1082064"/>
          </a:xfrm>
          <a:prstGeom prst="rect">
            <a:avLst/>
          </a:prstGeom>
          <a:effectLst>
            <a:glow rad="114300">
              <a:schemeClr val="tx1">
                <a:alpha val="48000"/>
              </a:schemeClr>
            </a:glow>
          </a:effectLst>
        </p:spPr>
      </p:pic>
      <p:sp>
        <p:nvSpPr>
          <p:cNvPr id="69" name="TextBox 68">
            <a:extLst>
              <a:ext uri="{FF2B5EF4-FFF2-40B4-BE49-F238E27FC236}">
                <a16:creationId xmlns:a16="http://schemas.microsoft.com/office/drawing/2014/main" id="{FC987D08-1033-6A49-9E92-29167FD68900}"/>
              </a:ext>
            </a:extLst>
          </p:cNvPr>
          <p:cNvSpPr txBox="1"/>
          <p:nvPr/>
        </p:nvSpPr>
        <p:spPr>
          <a:xfrm>
            <a:off x="-235974" y="561913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C3B20226-A98C-B441-B066-AEF907F00B61}"/>
              </a:ext>
            </a:extLst>
          </p:cNvPr>
          <p:cNvSpPr/>
          <p:nvPr/>
        </p:nvSpPr>
        <p:spPr>
          <a:xfrm>
            <a:off x="5135379" y="3534279"/>
            <a:ext cx="4288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enturyGothic"/>
              </a:rPr>
              <a:t>If a clinic gives you advice about contraception your parents will know</a:t>
            </a:r>
            <a:endParaRPr lang="en-GB" dirty="0">
              <a:effectLst/>
            </a:endParaRPr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28D7D3F6-CBED-334B-8429-A5E5A8C91B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7911" y="4251717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66FF33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24553795-2935-304D-AEDB-4E82FCB3F9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7911" y="4251717"/>
            <a:ext cx="457200" cy="533400"/>
          </a:xfrm>
          <a:prstGeom prst="ellipse">
            <a:avLst/>
          </a:prstGeom>
          <a:solidFill>
            <a:srgbClr val="66FF33"/>
          </a:solidFill>
          <a:ln w="28575">
            <a:solidFill>
              <a:srgbClr val="66FF33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3F4E7BDC-AEAD-AF43-A130-4E62D8D109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6311" y="4251717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677ACE34-B391-2A45-BB69-0FFCAA09EC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6311" y="4251717"/>
            <a:ext cx="457200" cy="533400"/>
          </a:xfrm>
          <a:prstGeom prst="ellipse">
            <a:avLst/>
          </a:prstGeom>
          <a:solidFill>
            <a:srgbClr val="FF0000"/>
          </a:solidFill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A99D71A9-D275-9E4E-8C00-6318DE6553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2111" y="4251717"/>
            <a:ext cx="457200" cy="533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FF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5C6A44B3-CE49-3946-B8D8-7A8DE13711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2111" y="4251717"/>
            <a:ext cx="457200" cy="533400"/>
          </a:xfrm>
          <a:prstGeom prst="ellipse">
            <a:avLst/>
          </a:prstGeom>
          <a:solidFill>
            <a:srgbClr val="FFFF00"/>
          </a:solidFill>
          <a:ln w="28575">
            <a:solidFill>
              <a:srgbClr val="FFFF00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en-GB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2546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>
                      <p:stCondLst>
                        <p:cond delay="0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8" grpId="0" animBg="1"/>
      <p:bldP spid="20" grpId="0" animBg="1"/>
      <p:bldP spid="22" grpId="0" animBg="1"/>
      <p:bldP spid="24" grpId="0" animBg="1"/>
      <p:bldP spid="26" grpId="0" animBg="1"/>
      <p:bldP spid="28" grpId="0" animBg="1"/>
      <p:bldP spid="30" grpId="0" animBg="1"/>
      <p:bldP spid="32" grpId="0" animBg="1"/>
      <p:bldP spid="34" grpId="0" animBg="1"/>
      <p:bldP spid="36" grpId="0" animBg="1"/>
      <p:bldP spid="39" grpId="0" animBg="1"/>
      <p:bldP spid="41" grpId="0" animBg="1"/>
      <p:bldP spid="43" grpId="0" animBg="1"/>
      <p:bldP spid="45" grpId="0" animBg="1"/>
      <p:bldP spid="47" grpId="0" animBg="1"/>
      <p:bldP spid="49" grpId="0" animBg="1"/>
      <p:bldP spid="51" grpId="0" animBg="1"/>
      <p:bldP spid="53" grpId="0" animBg="1"/>
      <p:bldP spid="55" grpId="0" animBg="1"/>
      <p:bldP spid="57" grpId="0" animBg="1"/>
      <p:bldP spid="59" grpId="0" animBg="1"/>
      <p:bldP spid="61" grpId="0" animBg="1"/>
      <p:bldP spid="79" grpId="0" animBg="1"/>
      <p:bldP spid="81" grpId="0" animBg="1"/>
      <p:bldP spid="8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766B7F3-2E06-2449-A669-611D2A2988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9965" y="999640"/>
            <a:ext cx="4744823" cy="5409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BFC6AE9-9140-0C4A-9642-84B1B07DAE1B}"/>
              </a:ext>
            </a:extLst>
          </p:cNvPr>
          <p:cNvSpPr/>
          <p:nvPr/>
        </p:nvSpPr>
        <p:spPr>
          <a:xfrm>
            <a:off x="309966" y="274995"/>
            <a:ext cx="8535060" cy="497636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28575">
            <a:solidFill>
              <a:schemeClr val="tx1"/>
            </a:solidFill>
          </a:ln>
        </p:spPr>
        <p:txBody>
          <a:bodyPr wrap="square" lIns="91440" tIns="45720" rIns="91440" bIns="45720" anchor="ctr">
            <a:noAutofit/>
          </a:bodyPr>
          <a:lstStyle/>
          <a:p>
            <a:pPr algn="ctr"/>
            <a:r>
              <a:rPr lang="en-GB" sz="28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</a:rPr>
              <a:t>Contraception Kit – Show and Tell – If you own one </a:t>
            </a:r>
            <a:endParaRPr lang="en-GB" sz="2800" b="1" dirty="0">
              <a:ln w="10541" cmpd="sng">
                <a:solidFill>
                  <a:schemeClr val="tx1"/>
                </a:solidFill>
                <a:prstDash val="solid"/>
              </a:ln>
              <a:solidFill>
                <a:srgbClr val="7F0757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43AF050-3983-A441-BD38-C26DA244A11C}"/>
              </a:ext>
            </a:extLst>
          </p:cNvPr>
          <p:cNvSpPr txBox="1">
            <a:spLocks noChangeArrowheads="1"/>
          </p:cNvSpPr>
          <p:nvPr/>
        </p:nvSpPr>
        <p:spPr>
          <a:xfrm>
            <a:off x="5346914" y="926024"/>
            <a:ext cx="3498112" cy="5482714"/>
          </a:xfrm>
          <a:prstGeom prst="rect">
            <a:avLst/>
          </a:prstGeom>
          <a:solidFill>
            <a:srgbClr val="EBA498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GB" altLang="en-US" sz="2400" b="1" dirty="0">
                <a:latin typeface="Garamond" panose="02020404030301010803" pitchFamily="18" charset="0"/>
              </a:rPr>
              <a:t>Helpful questions for today:</a:t>
            </a:r>
          </a:p>
          <a:p>
            <a:r>
              <a:rPr lang="en-GB" altLang="en-US" sz="2400" b="1" dirty="0">
                <a:latin typeface="Garamond" panose="02020404030301010803" pitchFamily="18" charset="0"/>
              </a:rPr>
              <a:t>What is it? </a:t>
            </a:r>
          </a:p>
          <a:p>
            <a:r>
              <a:rPr lang="en-GB" altLang="en-US" sz="2400" b="1" dirty="0">
                <a:latin typeface="Garamond" panose="02020404030301010803" pitchFamily="18" charset="0"/>
              </a:rPr>
              <a:t>Who uses it?</a:t>
            </a:r>
          </a:p>
          <a:p>
            <a:r>
              <a:rPr lang="en-GB" altLang="en-US" sz="2400" b="1" dirty="0">
                <a:latin typeface="Garamond" panose="02020404030301010803" pitchFamily="18" charset="0"/>
              </a:rPr>
              <a:t>How does it work? </a:t>
            </a:r>
          </a:p>
          <a:p>
            <a:r>
              <a:rPr lang="en-GB" altLang="en-US" sz="2400" b="1" dirty="0">
                <a:latin typeface="Garamond" panose="02020404030301010803" pitchFamily="18" charset="0"/>
              </a:rPr>
              <a:t>Where could you get it from? </a:t>
            </a:r>
          </a:p>
          <a:p>
            <a:r>
              <a:rPr lang="en-GB" altLang="en-US" sz="2400" b="1" dirty="0">
                <a:latin typeface="Garamond" panose="02020404030301010803" pitchFamily="18" charset="0"/>
              </a:rPr>
              <a:t>How well does it protect against: </a:t>
            </a:r>
          </a:p>
          <a:p>
            <a:pPr>
              <a:buFont typeface="Wingdings" pitchFamily="2" charset="2"/>
              <a:buNone/>
            </a:pPr>
            <a:r>
              <a:rPr lang="en-GB" altLang="en-US" sz="2400" b="1" dirty="0">
                <a:latin typeface="Garamond" panose="02020404030301010803" pitchFamily="18" charset="0"/>
              </a:rPr>
              <a:t>a) Pregnancy?</a:t>
            </a:r>
          </a:p>
          <a:p>
            <a:pPr>
              <a:buFont typeface="Wingdings" pitchFamily="2" charset="2"/>
              <a:buNone/>
            </a:pPr>
            <a:r>
              <a:rPr lang="en-GB" altLang="en-US" sz="2400" b="1" dirty="0">
                <a:latin typeface="Garamond" panose="02020404030301010803" pitchFamily="18" charset="0"/>
              </a:rPr>
              <a:t>b) STI</a:t>
            </a:r>
            <a:r>
              <a:rPr lang="ja-JP" altLang="en-GB" sz="2400" b="1" dirty="0">
                <a:latin typeface="Garamond" panose="02020404030301010803" pitchFamily="18" charset="0"/>
              </a:rPr>
              <a:t>’</a:t>
            </a:r>
            <a:r>
              <a:rPr lang="en-GB" altLang="ja-JP" sz="2400" b="1" dirty="0">
                <a:latin typeface="Garamond" panose="02020404030301010803" pitchFamily="18" charset="0"/>
              </a:rPr>
              <a:t>s </a:t>
            </a:r>
            <a:r>
              <a:rPr lang="en-GB" altLang="ja-JP" sz="2400" b="1" dirty="0" smtClean="0">
                <a:latin typeface="Garamond" panose="02020404030301010803" pitchFamily="18" charset="0"/>
              </a:rPr>
              <a:t>(Sexually </a:t>
            </a:r>
            <a:r>
              <a:rPr lang="en-GB" altLang="ja-JP" sz="2400" b="1" dirty="0">
                <a:latin typeface="Garamond" panose="02020404030301010803" pitchFamily="18" charset="0"/>
              </a:rPr>
              <a:t>T</a:t>
            </a:r>
            <a:r>
              <a:rPr lang="en-GB" altLang="ja-JP" sz="2400" b="1" dirty="0" smtClean="0">
                <a:latin typeface="Garamond" panose="02020404030301010803" pitchFamily="18" charset="0"/>
              </a:rPr>
              <a:t>ransmitted Infections)? </a:t>
            </a:r>
            <a:endParaRPr lang="en-GB" altLang="en-US" sz="2400" b="1" dirty="0">
              <a:latin typeface="Garamond" panose="02020404030301010803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C0AE93-DB22-4F45-9955-F78F18EB1C32}"/>
              </a:ext>
            </a:extLst>
          </p:cNvPr>
          <p:cNvSpPr/>
          <p:nvPr/>
        </p:nvSpPr>
        <p:spPr>
          <a:xfrm>
            <a:off x="1984479" y="5413454"/>
            <a:ext cx="3216372" cy="116955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400" i="1" dirty="0">
                <a:cs typeface="Calibri"/>
              </a:rPr>
              <a:t>Some condoms are now vegan friendly and others are not made out of latex – There is a condom to suit almost everyone no matter what your allergy – ask at a pharmacy or your doctor</a:t>
            </a:r>
            <a:endParaRPr lang="en-US" sz="14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C8FA5BC-40A4-5B4F-94B5-B1AC7034760C}"/>
              </a:ext>
            </a:extLst>
          </p:cNvPr>
          <p:cNvSpPr/>
          <p:nvPr/>
        </p:nvSpPr>
        <p:spPr>
          <a:xfrm>
            <a:off x="1984478" y="5047697"/>
            <a:ext cx="3216372" cy="391885"/>
          </a:xfrm>
          <a:prstGeom prst="rect">
            <a:avLst/>
          </a:prstGeom>
          <a:solidFill>
            <a:srgbClr val="C1EBBA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Did you know?</a:t>
            </a:r>
            <a:endParaRPr lang="en-US" dirty="0">
              <a:solidFill>
                <a:schemeClr val="tx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271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dult-1822413_960_720.jpg">
            <a:extLst>
              <a:ext uri="{FF2B5EF4-FFF2-40B4-BE49-F238E27FC236}">
                <a16:creationId xmlns:a16="http://schemas.microsoft.com/office/drawing/2014/main" id="{4ABE21A5-8EF2-EF43-8BA3-61FB5A4C70E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1663768"/>
            <a:ext cx="2719009" cy="2232492"/>
          </a:xfrm>
          <a:prstGeom prst="rect">
            <a:avLst/>
          </a:prstGeom>
          <a:ln w="28575" cmpd="sng">
            <a:solidFill>
              <a:srgbClr val="93B0D5"/>
            </a:solidFill>
          </a:ln>
        </p:spPr>
      </p:pic>
      <p:pic>
        <p:nvPicPr>
          <p:cNvPr id="21" name="Picture 20" descr="pills-1354782_960_720.jpg">
            <a:extLst>
              <a:ext uri="{FF2B5EF4-FFF2-40B4-BE49-F238E27FC236}">
                <a16:creationId xmlns:a16="http://schemas.microsoft.com/office/drawing/2014/main" id="{B573D082-DADA-2C42-881B-2E8176B428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187" y="1663768"/>
            <a:ext cx="2799104" cy="2232000"/>
          </a:xfrm>
          <a:prstGeom prst="rect">
            <a:avLst/>
          </a:prstGeom>
          <a:ln w="28575" cmpd="sng">
            <a:solidFill>
              <a:srgbClr val="93B0D5"/>
            </a:solidFill>
          </a:ln>
        </p:spPr>
      </p:pic>
      <p:pic>
        <p:nvPicPr>
          <p:cNvPr id="22" name="Picture 21" descr="Screen Shot 2018-05-29 at 17.52.51.png">
            <a:extLst>
              <a:ext uri="{FF2B5EF4-FFF2-40B4-BE49-F238E27FC236}">
                <a16:creationId xmlns:a16="http://schemas.microsoft.com/office/drawing/2014/main" id="{7B594997-00C1-F145-85F3-6A096EA60A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5497" y="1663768"/>
            <a:ext cx="2478871" cy="2185984"/>
          </a:xfrm>
          <a:prstGeom prst="rect">
            <a:avLst/>
          </a:prstGeom>
          <a:ln w="28575" cmpd="sng">
            <a:solidFill>
              <a:srgbClr val="93B0D5"/>
            </a:solidFill>
          </a:ln>
        </p:spPr>
      </p:pic>
      <p:pic>
        <p:nvPicPr>
          <p:cNvPr id="23" name="Picture 22" descr="550px-Mirena_IntraUterine_System.jpg">
            <a:extLst>
              <a:ext uri="{FF2B5EF4-FFF2-40B4-BE49-F238E27FC236}">
                <a16:creationId xmlns:a16="http://schemas.microsoft.com/office/drawing/2014/main" id="{00303334-DD3B-2F45-A971-6B1E07C0D70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4134117"/>
            <a:ext cx="2719009" cy="2456819"/>
          </a:xfrm>
          <a:prstGeom prst="rect">
            <a:avLst/>
          </a:prstGeom>
          <a:ln w="28575" cmpd="sng">
            <a:solidFill>
              <a:srgbClr val="93B0D5"/>
            </a:solidFill>
          </a:ln>
        </p:spPr>
      </p:pic>
      <p:pic>
        <p:nvPicPr>
          <p:cNvPr id="24" name="Picture 23" descr="Screen Shot 2018-05-29 at 17.56.27.png">
            <a:extLst>
              <a:ext uri="{FF2B5EF4-FFF2-40B4-BE49-F238E27FC236}">
                <a16:creationId xmlns:a16="http://schemas.microsoft.com/office/drawing/2014/main" id="{A6131CDE-5262-8744-B7FF-67CA6AAE85C7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187" y="4134117"/>
            <a:ext cx="2799104" cy="2456819"/>
          </a:xfrm>
          <a:prstGeom prst="rect">
            <a:avLst/>
          </a:prstGeom>
          <a:ln w="28575" cmpd="sng">
            <a:solidFill>
              <a:srgbClr val="93B0D5"/>
            </a:solidFill>
          </a:ln>
        </p:spPr>
      </p:pic>
      <p:pic>
        <p:nvPicPr>
          <p:cNvPr id="25" name="Picture 24" descr="Screen Shot 2018-05-29 at 17.57.42.png">
            <a:extLst>
              <a:ext uri="{FF2B5EF4-FFF2-40B4-BE49-F238E27FC236}">
                <a16:creationId xmlns:a16="http://schemas.microsoft.com/office/drawing/2014/main" id="{692AEE90-2A63-A146-9785-40822E9F853B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5497" y="4134117"/>
            <a:ext cx="2492967" cy="2396351"/>
          </a:xfrm>
          <a:prstGeom prst="rect">
            <a:avLst/>
          </a:prstGeom>
          <a:ln w="28575" cmpd="sng">
            <a:solidFill>
              <a:srgbClr val="93B0D5"/>
            </a:solidFill>
          </a:ln>
        </p:spPr>
      </p:pic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741DCDEE-70EB-8D49-BD76-F02B910517D2}"/>
              </a:ext>
            </a:extLst>
          </p:cNvPr>
          <p:cNvSpPr/>
          <p:nvPr/>
        </p:nvSpPr>
        <p:spPr>
          <a:xfrm>
            <a:off x="2459428" y="980728"/>
            <a:ext cx="6289036" cy="576064"/>
          </a:xfrm>
          <a:prstGeom prst="roundRect">
            <a:avLst/>
          </a:prstGeom>
          <a:solidFill>
            <a:srgbClr val="FFFF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E611D4DF-94A7-D242-A725-B51D5E11EA38}"/>
              </a:ext>
            </a:extLst>
          </p:cNvPr>
          <p:cNvSpPr/>
          <p:nvPr/>
        </p:nvSpPr>
        <p:spPr>
          <a:xfrm>
            <a:off x="395536" y="980728"/>
            <a:ext cx="1908212" cy="576064"/>
          </a:xfrm>
          <a:prstGeom prst="roundRect">
            <a:avLst/>
          </a:prstGeom>
          <a:solidFill>
            <a:srgbClr val="FFFF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E1382DB-6550-EA44-B1FF-3F19FDCF4261}"/>
              </a:ext>
            </a:extLst>
          </p:cNvPr>
          <p:cNvSpPr/>
          <p:nvPr/>
        </p:nvSpPr>
        <p:spPr>
          <a:xfrm>
            <a:off x="467544" y="1043211"/>
            <a:ext cx="15698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6">
                      <a:satMod val="175000"/>
                      <a:alpha val="6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ROUND 1</a:t>
            </a:r>
            <a:endParaRPr lang="en-GB" sz="2400" dirty="0">
              <a:ln w="12700">
                <a:solidFill>
                  <a:schemeClr val="bg1"/>
                </a:solidFill>
              </a:ln>
              <a:effectLst>
                <a:glow rad="228600">
                  <a:schemeClr val="accent6">
                    <a:satMod val="175000"/>
                    <a:alpha val="6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1F5729C-ADA8-8A44-A4C9-9479201A5B03}"/>
              </a:ext>
            </a:extLst>
          </p:cNvPr>
          <p:cNvSpPr/>
          <p:nvPr/>
        </p:nvSpPr>
        <p:spPr>
          <a:xfrm>
            <a:off x="2388464" y="1028402"/>
            <a:ext cx="64350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baseline="0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27000">
                    <a:srgbClr val="7030A0">
                      <a:alpha val="6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IDENTIFY </a:t>
            </a:r>
            <a:r>
              <a:rPr lang="en-GB" sz="2400" b="1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27000">
                    <a:srgbClr val="7030A0">
                      <a:alpha val="6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THE CONTRACEPTION METHOD</a:t>
            </a:r>
            <a:endParaRPr lang="en-GB" sz="2400" dirty="0">
              <a:ln w="12700">
                <a:solidFill>
                  <a:schemeClr val="bg1"/>
                </a:solidFill>
              </a:ln>
              <a:effectLst>
                <a:glow rad="127000">
                  <a:srgbClr val="7030A0">
                    <a:alpha val="60000"/>
                  </a:srgb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E738A56-EFCF-824F-B764-EA5886F3EC7E}"/>
              </a:ext>
            </a:extLst>
          </p:cNvPr>
          <p:cNvSpPr txBox="1"/>
          <p:nvPr/>
        </p:nvSpPr>
        <p:spPr>
          <a:xfrm>
            <a:off x="395536" y="1663768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C158450-219C-5341-95DE-0FF0B52D4133}"/>
              </a:ext>
            </a:extLst>
          </p:cNvPr>
          <p:cNvSpPr txBox="1"/>
          <p:nvPr/>
        </p:nvSpPr>
        <p:spPr>
          <a:xfrm>
            <a:off x="3291187" y="1663768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CC90DA3-BEE0-9245-969D-79DCE83133F6}"/>
              </a:ext>
            </a:extLst>
          </p:cNvPr>
          <p:cNvSpPr txBox="1"/>
          <p:nvPr/>
        </p:nvSpPr>
        <p:spPr>
          <a:xfrm>
            <a:off x="6255497" y="1663768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E13D044-AA23-EE4C-855C-F196A117D30A}"/>
              </a:ext>
            </a:extLst>
          </p:cNvPr>
          <p:cNvSpPr txBox="1"/>
          <p:nvPr/>
        </p:nvSpPr>
        <p:spPr>
          <a:xfrm>
            <a:off x="395536" y="4134117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FEF3729-B5CF-BA4E-AF72-DAEB9C282A15}"/>
              </a:ext>
            </a:extLst>
          </p:cNvPr>
          <p:cNvSpPr txBox="1"/>
          <p:nvPr/>
        </p:nvSpPr>
        <p:spPr>
          <a:xfrm>
            <a:off x="3291187" y="4134117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D7E6EF0-7877-DB40-8BA1-26F0D3DC14DA}"/>
              </a:ext>
            </a:extLst>
          </p:cNvPr>
          <p:cNvSpPr txBox="1"/>
          <p:nvPr/>
        </p:nvSpPr>
        <p:spPr>
          <a:xfrm>
            <a:off x="6255497" y="4134117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</a:t>
            </a:r>
          </a:p>
        </p:txBody>
      </p:sp>
      <p:sp>
        <p:nvSpPr>
          <p:cNvPr id="18" name="Rectangle: Rounded Corners 20">
            <a:extLst>
              <a:ext uri="{FF2B5EF4-FFF2-40B4-BE49-F238E27FC236}">
                <a16:creationId xmlns:a16="http://schemas.microsoft.com/office/drawing/2014/main" id="{C80BC9C3-92E8-FD47-A051-CC19A13880B6}"/>
              </a:ext>
            </a:extLst>
          </p:cNvPr>
          <p:cNvSpPr/>
          <p:nvPr/>
        </p:nvSpPr>
        <p:spPr>
          <a:xfrm>
            <a:off x="3218344" y="6068804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Condom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9" name="Rectangle: Rounded Corners 20">
            <a:extLst>
              <a:ext uri="{FF2B5EF4-FFF2-40B4-BE49-F238E27FC236}">
                <a16:creationId xmlns:a16="http://schemas.microsoft.com/office/drawing/2014/main" id="{937DE395-6246-8642-A765-6F1943CFB4E0}"/>
              </a:ext>
            </a:extLst>
          </p:cNvPr>
          <p:cNvSpPr/>
          <p:nvPr/>
        </p:nvSpPr>
        <p:spPr>
          <a:xfrm>
            <a:off x="1724754" y="6068804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Pill</a:t>
            </a:r>
          </a:p>
        </p:txBody>
      </p:sp>
      <p:sp>
        <p:nvSpPr>
          <p:cNvPr id="36" name="Rectangle: Rounded Corners 20">
            <a:extLst>
              <a:ext uri="{FF2B5EF4-FFF2-40B4-BE49-F238E27FC236}">
                <a16:creationId xmlns:a16="http://schemas.microsoft.com/office/drawing/2014/main" id="{C76994B9-4627-944A-A374-65094261E313}"/>
              </a:ext>
            </a:extLst>
          </p:cNvPr>
          <p:cNvSpPr/>
          <p:nvPr/>
        </p:nvSpPr>
        <p:spPr>
          <a:xfrm>
            <a:off x="200949" y="6052738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Implant</a:t>
            </a:r>
          </a:p>
        </p:txBody>
      </p:sp>
      <p:sp>
        <p:nvSpPr>
          <p:cNvPr id="37" name="Rectangle: Rounded Corners 20">
            <a:extLst>
              <a:ext uri="{FF2B5EF4-FFF2-40B4-BE49-F238E27FC236}">
                <a16:creationId xmlns:a16="http://schemas.microsoft.com/office/drawing/2014/main" id="{43AC67D6-D016-AE43-B226-6288EC586E42}"/>
              </a:ext>
            </a:extLst>
          </p:cNvPr>
          <p:cNvSpPr/>
          <p:nvPr/>
        </p:nvSpPr>
        <p:spPr>
          <a:xfrm>
            <a:off x="4700500" y="6077079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Vasectomy</a:t>
            </a:r>
          </a:p>
        </p:txBody>
      </p:sp>
      <p:sp>
        <p:nvSpPr>
          <p:cNvPr id="38" name="Rectangle: Rounded Corners 20">
            <a:extLst>
              <a:ext uri="{FF2B5EF4-FFF2-40B4-BE49-F238E27FC236}">
                <a16:creationId xmlns:a16="http://schemas.microsoft.com/office/drawing/2014/main" id="{C7CE75DC-7F80-6F4F-A83F-B631023B0A97}"/>
              </a:ext>
            </a:extLst>
          </p:cNvPr>
          <p:cNvSpPr/>
          <p:nvPr/>
        </p:nvSpPr>
        <p:spPr>
          <a:xfrm>
            <a:off x="6182656" y="6077079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Ring</a:t>
            </a:r>
          </a:p>
        </p:txBody>
      </p:sp>
      <p:sp>
        <p:nvSpPr>
          <p:cNvPr id="39" name="Rectangle: Rounded Corners 20">
            <a:extLst>
              <a:ext uri="{FF2B5EF4-FFF2-40B4-BE49-F238E27FC236}">
                <a16:creationId xmlns:a16="http://schemas.microsoft.com/office/drawing/2014/main" id="{5BDBFA66-CC72-4742-BE32-1D456F2B2F17}"/>
              </a:ext>
            </a:extLst>
          </p:cNvPr>
          <p:cNvSpPr/>
          <p:nvPr/>
        </p:nvSpPr>
        <p:spPr>
          <a:xfrm>
            <a:off x="7645288" y="6079590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IUD (Coil)</a:t>
            </a:r>
          </a:p>
        </p:txBody>
      </p:sp>
    </p:spTree>
    <p:extLst>
      <p:ext uri="{BB962C8B-B14F-4D97-AF65-F5344CB8AC3E}">
        <p14:creationId xmlns:p14="http://schemas.microsoft.com/office/powerpoint/2010/main" val="1023671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 descr="adult-1822413_960_720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1663768"/>
            <a:ext cx="2719009" cy="2232492"/>
          </a:xfrm>
          <a:prstGeom prst="rect">
            <a:avLst/>
          </a:prstGeom>
          <a:ln w="28575" cmpd="sng">
            <a:solidFill>
              <a:srgbClr val="93B0D5"/>
            </a:solidFill>
          </a:ln>
        </p:spPr>
      </p:pic>
      <p:pic>
        <p:nvPicPr>
          <p:cNvPr id="34" name="Picture 33" descr="pills-1354782_960_720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187" y="1663768"/>
            <a:ext cx="2799104" cy="2232000"/>
          </a:xfrm>
          <a:prstGeom prst="rect">
            <a:avLst/>
          </a:prstGeom>
          <a:ln w="28575" cmpd="sng">
            <a:solidFill>
              <a:srgbClr val="93B0D5"/>
            </a:solidFill>
          </a:ln>
        </p:spPr>
      </p:pic>
      <p:pic>
        <p:nvPicPr>
          <p:cNvPr id="35" name="Picture 34" descr="Screen Shot 2018-05-29 at 17.52.51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5497" y="1663768"/>
            <a:ext cx="2478871" cy="2185984"/>
          </a:xfrm>
          <a:prstGeom prst="rect">
            <a:avLst/>
          </a:prstGeom>
          <a:ln w="28575" cmpd="sng">
            <a:solidFill>
              <a:srgbClr val="93B0D5"/>
            </a:solidFill>
          </a:ln>
        </p:spPr>
      </p:pic>
      <p:pic>
        <p:nvPicPr>
          <p:cNvPr id="36" name="Picture 35" descr="550px-Mirena_IntraUterine_System.jp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4134117"/>
            <a:ext cx="2719009" cy="2456819"/>
          </a:xfrm>
          <a:prstGeom prst="rect">
            <a:avLst/>
          </a:prstGeom>
          <a:ln w="28575" cmpd="sng">
            <a:solidFill>
              <a:srgbClr val="93B0D5"/>
            </a:solidFill>
          </a:ln>
        </p:spPr>
      </p:pic>
      <p:pic>
        <p:nvPicPr>
          <p:cNvPr id="37" name="Picture 36" descr="Screen Shot 2018-05-29 at 17.56.27.pn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187" y="4134117"/>
            <a:ext cx="2799104" cy="2456819"/>
          </a:xfrm>
          <a:prstGeom prst="rect">
            <a:avLst/>
          </a:prstGeom>
          <a:ln w="28575" cmpd="sng">
            <a:solidFill>
              <a:srgbClr val="93B0D5"/>
            </a:solidFill>
          </a:ln>
        </p:spPr>
      </p:pic>
      <p:pic>
        <p:nvPicPr>
          <p:cNvPr id="38" name="Picture 37" descr="Screen Shot 2018-05-29 at 17.57.42.png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5497" y="4134117"/>
            <a:ext cx="2492967" cy="2396351"/>
          </a:xfrm>
          <a:prstGeom prst="rect">
            <a:avLst/>
          </a:prstGeom>
          <a:ln w="28575" cmpd="sng">
            <a:solidFill>
              <a:srgbClr val="93B0D5"/>
            </a:solidFill>
          </a:ln>
        </p:spPr>
      </p:pic>
      <p:sp>
        <p:nvSpPr>
          <p:cNvPr id="39" name="Rounded Rectangle 38"/>
          <p:cNvSpPr/>
          <p:nvPr/>
        </p:nvSpPr>
        <p:spPr>
          <a:xfrm>
            <a:off x="2459428" y="980728"/>
            <a:ext cx="6289036" cy="576064"/>
          </a:xfrm>
          <a:prstGeom prst="roundRect">
            <a:avLst/>
          </a:prstGeom>
          <a:solidFill>
            <a:srgbClr val="FFFF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Rounded Rectangle 39"/>
          <p:cNvSpPr/>
          <p:nvPr/>
        </p:nvSpPr>
        <p:spPr>
          <a:xfrm>
            <a:off x="395536" y="980728"/>
            <a:ext cx="1908212" cy="576064"/>
          </a:xfrm>
          <a:prstGeom prst="roundRect">
            <a:avLst/>
          </a:prstGeom>
          <a:solidFill>
            <a:srgbClr val="FFFF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1" name="Rectangle 40"/>
          <p:cNvSpPr/>
          <p:nvPr/>
        </p:nvSpPr>
        <p:spPr>
          <a:xfrm>
            <a:off x="467544" y="1043211"/>
            <a:ext cx="15698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6">
                      <a:satMod val="175000"/>
                      <a:alpha val="6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ROUND 1</a:t>
            </a:r>
            <a:endParaRPr lang="en-GB" sz="2400" dirty="0">
              <a:ln w="12700">
                <a:solidFill>
                  <a:schemeClr val="bg1"/>
                </a:solidFill>
              </a:ln>
              <a:effectLst>
                <a:glow rad="228600">
                  <a:schemeClr val="accent6">
                    <a:satMod val="175000"/>
                    <a:alpha val="6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388464" y="1028402"/>
            <a:ext cx="64350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baseline="0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27000">
                    <a:srgbClr val="7030A0">
                      <a:alpha val="6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IDENTIFY </a:t>
            </a:r>
            <a:r>
              <a:rPr lang="en-GB" sz="2400" b="1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27000">
                    <a:srgbClr val="7030A0">
                      <a:alpha val="6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THE CONTRACEPTION METHOD</a:t>
            </a:r>
            <a:endParaRPr lang="en-GB" sz="2400" dirty="0">
              <a:ln w="12700">
                <a:solidFill>
                  <a:schemeClr val="bg1"/>
                </a:solidFill>
              </a:ln>
              <a:effectLst>
                <a:glow rad="127000">
                  <a:srgbClr val="7030A0">
                    <a:alpha val="60000"/>
                  </a:srgb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95536" y="1663768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291187" y="1663768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255497" y="1663768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95536" y="4134117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291187" y="4134117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255497" y="4134117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</a:t>
            </a:r>
          </a:p>
        </p:txBody>
      </p:sp>
      <p:sp>
        <p:nvSpPr>
          <p:cNvPr id="22" name="TextBox 21"/>
          <p:cNvSpPr txBox="1"/>
          <p:nvPr/>
        </p:nvSpPr>
        <p:spPr>
          <a:xfrm rot="20192513">
            <a:off x="452415" y="2355085"/>
            <a:ext cx="2526322" cy="892552"/>
          </a:xfrm>
          <a:prstGeom prst="rect">
            <a:avLst/>
          </a:prstGeom>
          <a:solidFill>
            <a:schemeClr val="bg1"/>
          </a:solidFill>
          <a:ln w="28575">
            <a:solidFill>
              <a:srgbClr val="00B6F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Condoms</a:t>
            </a:r>
            <a:r>
              <a:rPr lang="mr-IN" sz="1600" b="1" dirty="0">
                <a:solidFill>
                  <a:prstClr val="black"/>
                </a:solidFill>
              </a:rPr>
              <a:t>–</a:t>
            </a:r>
            <a:r>
              <a:rPr lang="en-GB" sz="1600" b="1" dirty="0">
                <a:solidFill>
                  <a:prstClr val="black"/>
                </a:solidFill>
              </a:rPr>
              <a:t>  Made of latex, put on to an erect penis before penetration</a:t>
            </a:r>
            <a:endParaRPr lang="en-GB" sz="1200" dirty="0">
              <a:solidFill>
                <a:prstClr val="black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 rot="20192513">
            <a:off x="3395963" y="4666842"/>
            <a:ext cx="2692252" cy="1384995"/>
          </a:xfrm>
          <a:prstGeom prst="rect">
            <a:avLst/>
          </a:prstGeom>
          <a:solidFill>
            <a:schemeClr val="bg1"/>
          </a:solidFill>
          <a:ln w="28575">
            <a:solidFill>
              <a:srgbClr val="00B6F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Implant</a:t>
            </a:r>
            <a:r>
              <a:rPr lang="mr-IN" sz="2000" b="1" dirty="0">
                <a:solidFill>
                  <a:prstClr val="black"/>
                </a:solidFill>
              </a:rPr>
              <a:t>–</a:t>
            </a:r>
            <a:r>
              <a:rPr lang="en-GB" sz="2000" b="1" dirty="0">
                <a:solidFill>
                  <a:prstClr val="black"/>
                </a:solidFill>
              </a:rPr>
              <a:t> </a:t>
            </a:r>
            <a:endParaRPr lang="en-GB" sz="1600" b="1" dirty="0">
              <a:solidFill>
                <a:prstClr val="black"/>
              </a:solidFill>
            </a:endParaRPr>
          </a:p>
          <a:p>
            <a:pPr algn="ctr"/>
            <a:r>
              <a:rPr lang="en-GB" sz="1600" b="1" dirty="0">
                <a:solidFill>
                  <a:prstClr val="black"/>
                </a:solidFill>
              </a:rPr>
              <a:t>A small tube inserted under the skin (usually in the arm). It releases hormones which prevent pregnancy</a:t>
            </a:r>
            <a:endParaRPr lang="en-GB" sz="1200" dirty="0">
              <a:solidFill>
                <a:prstClr val="black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 rot="20192513">
            <a:off x="421521" y="4636829"/>
            <a:ext cx="2630825" cy="1446550"/>
          </a:xfrm>
          <a:prstGeom prst="rect">
            <a:avLst/>
          </a:prstGeom>
          <a:solidFill>
            <a:schemeClr val="bg1"/>
          </a:solidFill>
          <a:ln w="28575">
            <a:solidFill>
              <a:srgbClr val="00B6F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IUD or Coil</a:t>
            </a:r>
          </a:p>
          <a:p>
            <a:pPr algn="ctr"/>
            <a:r>
              <a:rPr lang="mr-IN" sz="2000" b="1" dirty="0">
                <a:solidFill>
                  <a:prstClr val="black"/>
                </a:solidFill>
              </a:rPr>
              <a:t>–</a:t>
            </a:r>
            <a:r>
              <a:rPr lang="en-GB" sz="2000" b="1" dirty="0">
                <a:solidFill>
                  <a:prstClr val="black"/>
                </a:solidFill>
              </a:rPr>
              <a:t> </a:t>
            </a:r>
            <a:r>
              <a:rPr lang="en-GB" sz="1600" b="1" dirty="0">
                <a:solidFill>
                  <a:prstClr val="black"/>
                </a:solidFill>
              </a:rPr>
              <a:t>Small plastic and copper mechanisms that are placed in the womb. Prevents sperm meeting the egg</a:t>
            </a:r>
            <a:endParaRPr lang="en-GB" sz="2000" b="1" dirty="0">
              <a:solidFill>
                <a:prstClr val="black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 rot="20192513">
            <a:off x="3459008" y="2025469"/>
            <a:ext cx="2573160" cy="1384995"/>
          </a:xfrm>
          <a:prstGeom prst="rect">
            <a:avLst/>
          </a:prstGeom>
          <a:solidFill>
            <a:schemeClr val="bg1"/>
          </a:solidFill>
          <a:ln w="28575">
            <a:solidFill>
              <a:srgbClr val="00B6F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Contraceptive Pill </a:t>
            </a:r>
            <a:r>
              <a:rPr lang="mr-IN" sz="2000" b="1" dirty="0">
                <a:solidFill>
                  <a:prstClr val="black"/>
                </a:solidFill>
              </a:rPr>
              <a:t>–</a:t>
            </a:r>
            <a:r>
              <a:rPr lang="en-GB" sz="2000" b="1" dirty="0">
                <a:solidFill>
                  <a:prstClr val="black"/>
                </a:solidFill>
              </a:rPr>
              <a:t> </a:t>
            </a:r>
            <a:r>
              <a:rPr lang="en-GB" sz="1600" b="1" dirty="0">
                <a:solidFill>
                  <a:prstClr val="black"/>
                </a:solidFill>
              </a:rPr>
              <a:t>Contains hormones and is taken daily at the same time by women. Stops the lining of the </a:t>
            </a:r>
            <a:r>
              <a:rPr lang="en-GB" sz="1600" b="1" dirty="0" smtClean="0">
                <a:solidFill>
                  <a:prstClr val="black"/>
                </a:solidFill>
              </a:rPr>
              <a:t>womb </a:t>
            </a:r>
            <a:r>
              <a:rPr lang="en-GB" sz="1600" b="1" dirty="0">
                <a:solidFill>
                  <a:prstClr val="black"/>
                </a:solidFill>
              </a:rPr>
              <a:t>thickening.</a:t>
            </a:r>
            <a:endParaRPr lang="en-GB" sz="1600" dirty="0">
              <a:solidFill>
                <a:prstClr val="black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 rot="20192513">
            <a:off x="6381464" y="2101701"/>
            <a:ext cx="2436661" cy="1138773"/>
          </a:xfrm>
          <a:prstGeom prst="rect">
            <a:avLst/>
          </a:prstGeom>
          <a:solidFill>
            <a:schemeClr val="bg1"/>
          </a:solidFill>
          <a:ln w="28575">
            <a:solidFill>
              <a:srgbClr val="00B6F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Contraceptive Ring </a:t>
            </a:r>
            <a:r>
              <a:rPr lang="mr-IN" sz="1600" b="1" dirty="0">
                <a:solidFill>
                  <a:prstClr val="black"/>
                </a:solidFill>
              </a:rPr>
              <a:t>–</a:t>
            </a:r>
            <a:r>
              <a:rPr lang="en-GB" sz="1600" b="1" dirty="0">
                <a:solidFill>
                  <a:prstClr val="black"/>
                </a:solidFill>
              </a:rPr>
              <a:t> Also known as the vaginal ring and is inserted into the vagina.</a:t>
            </a:r>
            <a:endParaRPr lang="en-GB" sz="2000" b="1" dirty="0">
              <a:solidFill>
                <a:prstClr val="black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 rot="20192513">
            <a:off x="6429903" y="4401758"/>
            <a:ext cx="2354528" cy="1877437"/>
          </a:xfrm>
          <a:prstGeom prst="rect">
            <a:avLst/>
          </a:prstGeom>
          <a:solidFill>
            <a:schemeClr val="bg1"/>
          </a:solidFill>
          <a:ln w="28575">
            <a:solidFill>
              <a:srgbClr val="00B6F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Vasectomy </a:t>
            </a:r>
            <a:r>
              <a:rPr lang="mr-IN" sz="2000" b="1" dirty="0">
                <a:solidFill>
                  <a:prstClr val="black"/>
                </a:solidFill>
              </a:rPr>
              <a:t>–</a:t>
            </a:r>
            <a:r>
              <a:rPr lang="en-GB" sz="2000" b="1" dirty="0">
                <a:solidFill>
                  <a:prstClr val="black"/>
                </a:solidFill>
              </a:rPr>
              <a:t> </a:t>
            </a:r>
            <a:r>
              <a:rPr lang="en-GB" sz="1600" b="1" dirty="0">
                <a:solidFill>
                  <a:prstClr val="black"/>
                </a:solidFill>
              </a:rPr>
              <a:t>Sterilisation, a surgery taken by men to prevent them from being able to produce children. For females this is called a Hysterectomy</a:t>
            </a:r>
            <a:endParaRPr lang="en-GB" sz="20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4657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7BC85C0E-D525-5649-B30C-E1B73BB6DA3A}"/>
              </a:ext>
            </a:extLst>
          </p:cNvPr>
          <p:cNvSpPr/>
          <p:nvPr/>
        </p:nvSpPr>
        <p:spPr>
          <a:xfrm>
            <a:off x="5301328" y="1669828"/>
            <a:ext cx="3585720" cy="1118292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Goudy Old Style" panose="02020502050305020303" pitchFamily="18" charset="0"/>
                <a:cs typeface="Levenim MT" pitchFamily="2" charset="-79"/>
              </a:rPr>
              <a:t>Chlamydia is the most common form of STI in the UK</a:t>
            </a:r>
            <a:endParaRPr lang="en-GB" dirty="0"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469880D-5D31-3A49-AC1C-09558313E135}"/>
              </a:ext>
            </a:extLst>
          </p:cNvPr>
          <p:cNvSpPr/>
          <p:nvPr/>
        </p:nvSpPr>
        <p:spPr>
          <a:xfrm>
            <a:off x="5301327" y="4193435"/>
            <a:ext cx="3598509" cy="1118292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Goudy Old Style" panose="02020502050305020303" pitchFamily="18" charset="0"/>
                <a:cs typeface="Levenim MT" pitchFamily="2" charset="-79"/>
              </a:rPr>
              <a:t>You can leave an IUD in the uterus for up to 15 years</a:t>
            </a:r>
            <a:endParaRPr lang="en-GB" dirty="0"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646C295-9743-294C-B880-3F492103450A}"/>
              </a:ext>
            </a:extLst>
          </p:cNvPr>
          <p:cNvSpPr/>
          <p:nvPr/>
        </p:nvSpPr>
        <p:spPr>
          <a:xfrm>
            <a:off x="791174" y="5435702"/>
            <a:ext cx="3587147" cy="1191201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Goudy Old Style" panose="02020502050305020303" pitchFamily="18" charset="0"/>
                <a:cs typeface="Levenim MT" pitchFamily="2" charset="-79"/>
              </a:rPr>
              <a:t>The morning after pill is an effective form of regular contraception</a:t>
            </a:r>
            <a:endParaRPr lang="en-GB" dirty="0"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3C3FC8D-E6BA-FD45-AC1F-C2F5FADCF6ED}"/>
              </a:ext>
            </a:extLst>
          </p:cNvPr>
          <p:cNvSpPr/>
          <p:nvPr/>
        </p:nvSpPr>
        <p:spPr>
          <a:xfrm>
            <a:off x="5316816" y="5435702"/>
            <a:ext cx="3581422" cy="1188701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Goudy Old Style" panose="02020502050305020303" pitchFamily="18" charset="0"/>
                <a:cs typeface="Levenim MT" pitchFamily="2" charset="-79"/>
              </a:rPr>
              <a:t>HIV will eventually turn into AIDS if left untreated</a:t>
            </a:r>
            <a:endParaRPr lang="en-GB" dirty="0"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7F313A4-3918-0E4C-A54B-CCB4B87A8911}"/>
              </a:ext>
            </a:extLst>
          </p:cNvPr>
          <p:cNvSpPr/>
          <p:nvPr/>
        </p:nvSpPr>
        <p:spPr>
          <a:xfrm>
            <a:off x="818903" y="1680767"/>
            <a:ext cx="3592062" cy="1118292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Goudy Old Style" panose="02020502050305020303" pitchFamily="18" charset="0"/>
                <a:cs typeface="Levenim MT" pitchFamily="2" charset="-79"/>
              </a:rPr>
              <a:t>You</a:t>
            </a:r>
            <a:r>
              <a:rPr lang="en-US" dirty="0">
                <a:solidFill>
                  <a:schemeClr val="tx1"/>
                </a:solidFill>
                <a:latin typeface="Goudy Old Style" panose="02020502050305020303" pitchFamily="18" charset="0"/>
                <a:cs typeface="Levenim MT" pitchFamily="2" charset="-79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Goudy Old Style" panose="02020502050305020303" pitchFamily="18" charset="0"/>
                <a:cs typeface="Levenim MT" pitchFamily="2" charset="-79"/>
              </a:rPr>
              <a:t>can </a:t>
            </a:r>
            <a:r>
              <a:rPr lang="en-US" dirty="0">
                <a:solidFill>
                  <a:schemeClr val="tx1"/>
                </a:solidFill>
                <a:latin typeface="Goudy Old Style" panose="02020502050305020303" pitchFamily="18" charset="0"/>
                <a:cs typeface="Levenim MT" pitchFamily="2" charset="-79"/>
              </a:rPr>
              <a:t>get infected with AIDS </a:t>
            </a:r>
            <a:r>
              <a:rPr lang="en-US" dirty="0">
                <a:latin typeface="Goudy Old Style" panose="02020502050305020303" pitchFamily="18" charset="0"/>
                <a:cs typeface="Levenim MT" pitchFamily="2" charset="-79"/>
              </a:rPr>
              <a:t>but not HIV</a:t>
            </a:r>
            <a:endParaRPr lang="en-GB" dirty="0"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DA499D3-294C-EA45-9862-583007A1090D}"/>
              </a:ext>
            </a:extLst>
          </p:cNvPr>
          <p:cNvSpPr/>
          <p:nvPr/>
        </p:nvSpPr>
        <p:spPr>
          <a:xfrm>
            <a:off x="5301328" y="2934992"/>
            <a:ext cx="3601826" cy="1118292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Goudy Old Style" panose="02020502050305020303" pitchFamily="18" charset="0"/>
                <a:cs typeface="Levenim MT" pitchFamily="2" charset="-79"/>
              </a:rPr>
              <a:t>Most forms of contraception will also protect you from catching an STI</a:t>
            </a:r>
            <a:endParaRPr lang="en-GB" dirty="0"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D8EB823-09AB-0446-8670-4501C65FFD51}"/>
              </a:ext>
            </a:extLst>
          </p:cNvPr>
          <p:cNvSpPr/>
          <p:nvPr/>
        </p:nvSpPr>
        <p:spPr>
          <a:xfrm>
            <a:off x="791175" y="4193435"/>
            <a:ext cx="3588745" cy="1118292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Goudy Old Style" panose="02020502050305020303" pitchFamily="18" charset="0"/>
                <a:cs typeface="Levenim MT" pitchFamily="2" charset="-79"/>
              </a:rPr>
              <a:t>When used properly, condoms are 90% effective in preventing pregnancy</a:t>
            </a:r>
            <a:endParaRPr lang="en-GB" dirty="0"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1378213-4600-9D4A-A630-D54F32E0A4F3}"/>
              </a:ext>
            </a:extLst>
          </p:cNvPr>
          <p:cNvSpPr/>
          <p:nvPr/>
        </p:nvSpPr>
        <p:spPr>
          <a:xfrm>
            <a:off x="791176" y="2934992"/>
            <a:ext cx="3592062" cy="1118292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Goudy Old Style" panose="02020502050305020303" pitchFamily="18" charset="0"/>
                <a:cs typeface="Levenim MT" pitchFamily="2" charset="-79"/>
              </a:rPr>
              <a:t> Taking the contraceptive pill will not prevent you from catching an STI</a:t>
            </a:r>
            <a:endParaRPr lang="en-GB" dirty="0"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6AAC2A6-A48B-F24F-A1A0-13F12DC561A6}"/>
              </a:ext>
            </a:extLst>
          </p:cNvPr>
          <p:cNvSpPr txBox="1"/>
          <p:nvPr/>
        </p:nvSpPr>
        <p:spPr>
          <a:xfrm>
            <a:off x="287120" y="1669828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944303E-C1AC-324C-B3D8-C151FCC21663}"/>
              </a:ext>
            </a:extLst>
          </p:cNvPr>
          <p:cNvSpPr txBox="1"/>
          <p:nvPr/>
        </p:nvSpPr>
        <p:spPr>
          <a:xfrm>
            <a:off x="4797272" y="1669828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B6C1A61-8BC6-3B48-B179-CC40AA003008}"/>
              </a:ext>
            </a:extLst>
          </p:cNvPr>
          <p:cNvSpPr txBox="1"/>
          <p:nvPr/>
        </p:nvSpPr>
        <p:spPr>
          <a:xfrm>
            <a:off x="287120" y="2934992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6EBA95D-02CD-6049-AD80-697BF07A38FB}"/>
              </a:ext>
            </a:extLst>
          </p:cNvPr>
          <p:cNvSpPr txBox="1"/>
          <p:nvPr/>
        </p:nvSpPr>
        <p:spPr>
          <a:xfrm>
            <a:off x="4797272" y="2934992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00639A0-71ED-AF4D-A2E0-C0070F0F88DC}"/>
              </a:ext>
            </a:extLst>
          </p:cNvPr>
          <p:cNvSpPr txBox="1"/>
          <p:nvPr/>
        </p:nvSpPr>
        <p:spPr>
          <a:xfrm>
            <a:off x="287120" y="4193435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6FC2E6C-D41A-774F-BB07-EF2514C2CB80}"/>
              </a:ext>
            </a:extLst>
          </p:cNvPr>
          <p:cNvSpPr txBox="1"/>
          <p:nvPr/>
        </p:nvSpPr>
        <p:spPr>
          <a:xfrm>
            <a:off x="4797272" y="4193435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6436CBA-4EAB-9B4C-9535-377195637B97}"/>
              </a:ext>
            </a:extLst>
          </p:cNvPr>
          <p:cNvSpPr txBox="1"/>
          <p:nvPr/>
        </p:nvSpPr>
        <p:spPr>
          <a:xfrm>
            <a:off x="287120" y="5435702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BA0D45-5EC1-B14B-BA1B-7A95B963825D}"/>
              </a:ext>
            </a:extLst>
          </p:cNvPr>
          <p:cNvSpPr txBox="1"/>
          <p:nvPr/>
        </p:nvSpPr>
        <p:spPr>
          <a:xfrm>
            <a:off x="4797272" y="5435702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</a:t>
            </a: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86BBE5C6-9014-6B4C-96B2-1ACAF5D5CFE6}"/>
              </a:ext>
            </a:extLst>
          </p:cNvPr>
          <p:cNvSpPr/>
          <p:nvPr/>
        </p:nvSpPr>
        <p:spPr>
          <a:xfrm>
            <a:off x="2459428" y="980728"/>
            <a:ext cx="6289036" cy="576064"/>
          </a:xfrm>
          <a:prstGeom prst="roundRect">
            <a:avLst/>
          </a:prstGeom>
          <a:solidFill>
            <a:srgbClr val="FFFF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D0573770-E49A-044C-A952-36C5687BCAFD}"/>
              </a:ext>
            </a:extLst>
          </p:cNvPr>
          <p:cNvSpPr/>
          <p:nvPr/>
        </p:nvSpPr>
        <p:spPr>
          <a:xfrm>
            <a:off x="395536" y="980728"/>
            <a:ext cx="1908212" cy="576064"/>
          </a:xfrm>
          <a:prstGeom prst="roundRect">
            <a:avLst/>
          </a:prstGeom>
          <a:solidFill>
            <a:srgbClr val="FFFF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1BFF6449-A5DD-D64C-BBDE-60E7EC3D652B}"/>
              </a:ext>
            </a:extLst>
          </p:cNvPr>
          <p:cNvSpPr/>
          <p:nvPr/>
        </p:nvSpPr>
        <p:spPr>
          <a:xfrm>
            <a:off x="2469096" y="1037927"/>
            <a:ext cx="6279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baseline="0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rgbClr val="00B050">
                      <a:alpha val="6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TRUE</a:t>
            </a:r>
            <a:r>
              <a:rPr lang="en-GB" sz="2400" b="1" baseline="0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rgbClr val="FFFF00">
                      <a:alpha val="6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   OR   </a:t>
            </a:r>
            <a:r>
              <a:rPr lang="en-GB" sz="2400" b="1" baseline="0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rgbClr val="FF0000">
                      <a:alpha val="6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FALSE</a:t>
            </a:r>
            <a:endParaRPr lang="en-GB" sz="2400" dirty="0">
              <a:ln w="12700">
                <a:solidFill>
                  <a:schemeClr val="bg1"/>
                </a:solidFill>
              </a:ln>
              <a:effectLst>
                <a:glow rad="228600">
                  <a:srgbClr val="FF0000">
                    <a:alpha val="60000"/>
                  </a:srgb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79C3DAC4-9725-CF48-A99B-71B8260805EE}"/>
              </a:ext>
            </a:extLst>
          </p:cNvPr>
          <p:cNvSpPr/>
          <p:nvPr/>
        </p:nvSpPr>
        <p:spPr>
          <a:xfrm>
            <a:off x="467544" y="1043211"/>
            <a:ext cx="15712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6">
                      <a:satMod val="175000"/>
                      <a:alpha val="6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ROUND 2</a:t>
            </a:r>
            <a:endParaRPr lang="en-GB" sz="2400" dirty="0">
              <a:ln w="12700">
                <a:solidFill>
                  <a:schemeClr val="bg1"/>
                </a:solidFill>
              </a:ln>
              <a:effectLst>
                <a:glow rad="228600">
                  <a:schemeClr val="accent6">
                    <a:satMod val="175000"/>
                    <a:alpha val="6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679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9" grpId="0" animBg="1"/>
      <p:bldP spid="30" grpId="0" animBg="1"/>
      <p:bldP spid="31" grpId="0" animBg="1"/>
      <p:bldP spid="35" grpId="0" animBg="1"/>
      <p:bldP spid="36" grpId="0" animBg="1"/>
      <p:bldP spid="3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/>
          <p:cNvSpPr/>
          <p:nvPr/>
        </p:nvSpPr>
        <p:spPr>
          <a:xfrm>
            <a:off x="2459428" y="980728"/>
            <a:ext cx="6289036" cy="576064"/>
          </a:xfrm>
          <a:prstGeom prst="roundRect">
            <a:avLst/>
          </a:prstGeom>
          <a:solidFill>
            <a:srgbClr val="FFFF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ounded Rectangle 18"/>
          <p:cNvSpPr/>
          <p:nvPr/>
        </p:nvSpPr>
        <p:spPr>
          <a:xfrm>
            <a:off x="395536" y="980728"/>
            <a:ext cx="1908212" cy="576064"/>
          </a:xfrm>
          <a:prstGeom prst="roundRect">
            <a:avLst/>
          </a:prstGeom>
          <a:solidFill>
            <a:srgbClr val="FFFF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2469096" y="1037927"/>
            <a:ext cx="6279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baseline="0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rgbClr val="00B050">
                      <a:alpha val="6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TRUE</a:t>
            </a:r>
            <a:r>
              <a:rPr lang="en-GB" sz="2400" b="1" baseline="0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rgbClr val="FFFF00">
                      <a:alpha val="6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   OR   </a:t>
            </a:r>
            <a:r>
              <a:rPr lang="en-GB" sz="2400" b="1" baseline="0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rgbClr val="FF0000">
                      <a:alpha val="6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FALSE</a:t>
            </a:r>
            <a:endParaRPr lang="en-GB" sz="2400" dirty="0">
              <a:ln w="12700">
                <a:solidFill>
                  <a:schemeClr val="bg1"/>
                </a:solidFill>
              </a:ln>
              <a:effectLst>
                <a:glow rad="228600">
                  <a:srgbClr val="FF0000">
                    <a:alpha val="60000"/>
                  </a:srgb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67544" y="1043211"/>
            <a:ext cx="15712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6">
                      <a:satMod val="175000"/>
                      <a:alpha val="6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ROUND 2</a:t>
            </a:r>
            <a:endParaRPr lang="en-GB" sz="2400" dirty="0">
              <a:ln w="12700">
                <a:solidFill>
                  <a:schemeClr val="bg1"/>
                </a:solidFill>
              </a:ln>
              <a:effectLst>
                <a:glow rad="228600">
                  <a:schemeClr val="accent6">
                    <a:satMod val="175000"/>
                    <a:alpha val="6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5301328" y="1669828"/>
            <a:ext cx="3585720" cy="1118292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Goudy Old Style" panose="02020502050305020303" pitchFamily="18" charset="0"/>
                <a:cs typeface="Levenim MT" pitchFamily="2" charset="-79"/>
              </a:rPr>
              <a:t>Chlamydia is the most common form of STI in the </a:t>
            </a:r>
            <a:r>
              <a:rPr lang="en-US" dirty="0">
                <a:latin typeface="Levenim MT" pitchFamily="2" charset="-79"/>
                <a:cs typeface="Levenim MT" pitchFamily="2" charset="-79"/>
              </a:rPr>
              <a:t>UK</a:t>
            </a:r>
            <a:endParaRPr lang="en-GB" dirty="0"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5301327" y="4193435"/>
            <a:ext cx="3598509" cy="1118292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Goudy Old Style" panose="02020502050305020303" pitchFamily="18" charset="0"/>
                <a:cs typeface="Levenim MT" pitchFamily="2" charset="-79"/>
              </a:rPr>
              <a:t>You can leave an IUD in the uterus for up to 15 years</a:t>
            </a:r>
            <a:endParaRPr lang="en-GB" dirty="0"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791174" y="5435702"/>
            <a:ext cx="3587147" cy="1191201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Goudy Old Style" panose="02020502050305020303" pitchFamily="18" charset="0"/>
                <a:cs typeface="Levenim MT" pitchFamily="2" charset="-79"/>
              </a:rPr>
              <a:t>The morning after pill is an effective form of regular contraception</a:t>
            </a:r>
            <a:endParaRPr lang="en-GB" dirty="0"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316816" y="5435702"/>
            <a:ext cx="3581422" cy="1188701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Goudy Old Style" panose="02020502050305020303" pitchFamily="18" charset="0"/>
                <a:cs typeface="Levenim MT" pitchFamily="2" charset="-79"/>
              </a:rPr>
              <a:t>HIV will eventually turn into AIDS if left untreated</a:t>
            </a:r>
            <a:endParaRPr lang="en-GB" dirty="0"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791176" y="1669828"/>
            <a:ext cx="3592062" cy="1118292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latin typeface="Goudy Old Style" panose="02020502050305020303" pitchFamily="18" charset="0"/>
              <a:cs typeface="Levenim MT" pitchFamily="2" charset="-79"/>
            </a:endParaRPr>
          </a:p>
          <a:p>
            <a:pPr algn="ctr"/>
            <a:r>
              <a:rPr lang="en-US" dirty="0">
                <a:latin typeface="Goudy Old Style" panose="02020502050305020303" pitchFamily="18" charset="0"/>
                <a:cs typeface="Levenim MT" pitchFamily="2" charset="-79"/>
              </a:rPr>
              <a:t>You can get infected with AIDS but not HIV</a:t>
            </a:r>
          </a:p>
          <a:p>
            <a:pPr algn="ctr"/>
            <a:endParaRPr lang="en-GB" dirty="0"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5301328" y="2934992"/>
            <a:ext cx="3601826" cy="1118292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Goudy Old Style" panose="02020502050305020303" pitchFamily="18" charset="0"/>
                <a:cs typeface="Levenim MT" pitchFamily="2" charset="-79"/>
              </a:rPr>
              <a:t>Most forms of contraception will also protect you from catching </a:t>
            </a:r>
            <a:r>
              <a:rPr lang="en-US" dirty="0">
                <a:latin typeface="Levenim MT" pitchFamily="2" charset="-79"/>
                <a:cs typeface="Levenim MT" pitchFamily="2" charset="-79"/>
              </a:rPr>
              <a:t>an STI</a:t>
            </a:r>
            <a:endParaRPr lang="en-GB" dirty="0"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791175" y="4193435"/>
            <a:ext cx="3588745" cy="1118292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Goudy Old Style" panose="02020502050305020303" pitchFamily="18" charset="0"/>
                <a:cs typeface="Levenim MT" pitchFamily="2" charset="-79"/>
              </a:rPr>
              <a:t>When used properly, condoms are 90% effective in preventing pregnancy</a:t>
            </a:r>
          </a:p>
          <a:p>
            <a:pPr algn="ctr"/>
            <a:endParaRPr lang="en-GB" dirty="0"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791176" y="2934992"/>
            <a:ext cx="3592062" cy="1118292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Goudy Old Style" panose="02020502050305020303" pitchFamily="18" charset="0"/>
                <a:cs typeface="Levenim MT" pitchFamily="2" charset="-79"/>
              </a:rPr>
              <a:t> Taking the contraceptive pill will not prevent you from catching an STI</a:t>
            </a:r>
            <a:endParaRPr lang="en-GB" dirty="0"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87120" y="1669828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797272" y="1669828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287120" y="2934992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797272" y="2934992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87120" y="4193435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4797272" y="4193435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287120" y="5435702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4797272" y="5435702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</a:t>
            </a:r>
          </a:p>
        </p:txBody>
      </p:sp>
      <p:sp>
        <p:nvSpPr>
          <p:cNvPr id="64" name="Rectangle 63"/>
          <p:cNvSpPr/>
          <p:nvPr/>
        </p:nvSpPr>
        <p:spPr>
          <a:xfrm>
            <a:off x="764691" y="4754778"/>
            <a:ext cx="3581422" cy="824987"/>
          </a:xfrm>
          <a:prstGeom prst="rect">
            <a:avLst/>
          </a:prstGeom>
          <a:noFill/>
          <a:ln w="38100" cmpd="sng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effectLst>
                  <a:glow rad="228600">
                    <a:srgbClr val="FFFF00">
                      <a:alpha val="40000"/>
                    </a:srgbClr>
                  </a:glow>
                </a:effectLst>
                <a:latin typeface="Levenim MT" pitchFamily="2" charset="-79"/>
                <a:cs typeface="Levenim MT" pitchFamily="2" charset="-79"/>
              </a:rPr>
              <a:t>They are 98% effective</a:t>
            </a:r>
            <a:endParaRPr lang="en-GB" dirty="0">
              <a:effectLst>
                <a:glow rad="228600">
                  <a:srgbClr val="FFFF00">
                    <a:alpha val="40000"/>
                  </a:srgbClr>
                </a:glow>
              </a:effectLst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5301327" y="4740928"/>
            <a:ext cx="3581422" cy="824987"/>
          </a:xfrm>
          <a:prstGeom prst="rect">
            <a:avLst/>
          </a:prstGeom>
          <a:noFill/>
          <a:ln w="38100" cmpd="sng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effectLst>
                  <a:glow rad="228600">
                    <a:srgbClr val="FFFF00">
                      <a:alpha val="40000"/>
                    </a:srgbClr>
                  </a:glow>
                </a:effectLst>
                <a:latin typeface="Levenim MT" pitchFamily="2" charset="-79"/>
                <a:cs typeface="Levenim MT" pitchFamily="2" charset="-79"/>
              </a:rPr>
              <a:t>3 – 10 Years</a:t>
            </a:r>
            <a:endParaRPr lang="en-GB" dirty="0">
              <a:effectLst>
                <a:glow rad="228600">
                  <a:srgbClr val="FFFF00">
                    <a:alpha val="40000"/>
                  </a:srgbClr>
                </a:glow>
              </a:effectLst>
              <a:latin typeface="Levenim MT" pitchFamily="2" charset="-79"/>
              <a:cs typeface="Levenim MT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63795919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Screen Shot 2017-06-01 at 13.46.00.png">
            <a:extLst>
              <a:ext uri="{FF2B5EF4-FFF2-40B4-BE49-F238E27FC236}">
                <a16:creationId xmlns:a16="http://schemas.microsoft.com/office/drawing/2014/main" id="{9C98FB46-3570-4A4E-8BD4-058FACCC6D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187" y="4134117"/>
            <a:ext cx="2862181" cy="2448272"/>
          </a:xfrm>
          <a:prstGeom prst="rect">
            <a:avLst/>
          </a:prstGeom>
          <a:ln>
            <a:solidFill>
              <a:srgbClr val="4F81BD"/>
            </a:solidFill>
          </a:ln>
        </p:spPr>
      </p:pic>
      <p:pic>
        <p:nvPicPr>
          <p:cNvPr id="33" name="Picture 32" descr="injection-1674900_960_720.png">
            <a:extLst>
              <a:ext uri="{FF2B5EF4-FFF2-40B4-BE49-F238E27FC236}">
                <a16:creationId xmlns:a16="http://schemas.microsoft.com/office/drawing/2014/main" id="{12305687-6734-3A4F-953F-C8C9A934041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5497" y="4134117"/>
            <a:ext cx="2492967" cy="2435351"/>
          </a:xfrm>
          <a:prstGeom prst="rect">
            <a:avLst/>
          </a:prstGeom>
          <a:ln>
            <a:solidFill>
              <a:srgbClr val="4F81BD"/>
            </a:solidFill>
          </a:ln>
        </p:spPr>
      </p:pic>
      <p:pic>
        <p:nvPicPr>
          <p:cNvPr id="34" name="Picture 33" descr="Screen Shot 2018-05-29 at 18.08.14.png">
            <a:extLst>
              <a:ext uri="{FF2B5EF4-FFF2-40B4-BE49-F238E27FC236}">
                <a16:creationId xmlns:a16="http://schemas.microsoft.com/office/drawing/2014/main" id="{8A5C6DCF-B9E8-F54B-8BA2-4F2D0C03D63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1663768"/>
            <a:ext cx="2708736" cy="2361976"/>
          </a:xfrm>
          <a:prstGeom prst="rect">
            <a:avLst/>
          </a:prstGeom>
          <a:ln>
            <a:solidFill>
              <a:srgbClr val="4F81BD"/>
            </a:solidFill>
          </a:ln>
        </p:spPr>
      </p:pic>
      <p:pic>
        <p:nvPicPr>
          <p:cNvPr id="37" name="Picture 36" descr="Screen Shot 2018-05-29 at 18.11.31.png">
            <a:extLst>
              <a:ext uri="{FF2B5EF4-FFF2-40B4-BE49-F238E27FC236}">
                <a16:creationId xmlns:a16="http://schemas.microsoft.com/office/drawing/2014/main" id="{D8ABAE30-E131-B849-BD30-143FD58AA4EF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4134117"/>
            <a:ext cx="2708736" cy="2448272"/>
          </a:xfrm>
          <a:prstGeom prst="rect">
            <a:avLst/>
          </a:prstGeom>
          <a:ln>
            <a:solidFill>
              <a:srgbClr val="4F81BD"/>
            </a:solidFill>
          </a:ln>
        </p:spPr>
      </p:pic>
      <p:pic>
        <p:nvPicPr>
          <p:cNvPr id="38" name="Picture 37" descr="Screen Shot 2017-06-01 at 13.45.31.png">
            <a:extLst>
              <a:ext uri="{FF2B5EF4-FFF2-40B4-BE49-F238E27FC236}">
                <a16:creationId xmlns:a16="http://schemas.microsoft.com/office/drawing/2014/main" id="{88352C59-A765-9744-ABD7-C77213C7551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187" y="1663768"/>
            <a:ext cx="2862181" cy="2386104"/>
          </a:xfrm>
          <a:prstGeom prst="rect">
            <a:avLst/>
          </a:prstGeom>
          <a:ln>
            <a:solidFill>
              <a:srgbClr val="4F81BD"/>
            </a:solidFill>
          </a:ln>
        </p:spPr>
      </p:pic>
      <p:pic>
        <p:nvPicPr>
          <p:cNvPr id="39" name="Picture 38" descr="Screen Shot 2018-05-29 at 17.52.25.png">
            <a:extLst>
              <a:ext uri="{FF2B5EF4-FFF2-40B4-BE49-F238E27FC236}">
                <a16:creationId xmlns:a16="http://schemas.microsoft.com/office/drawing/2014/main" id="{7D79FEE5-D21B-1C4E-ADFE-1B33C507B11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5497" y="1663768"/>
            <a:ext cx="2492967" cy="2330810"/>
          </a:xfrm>
          <a:prstGeom prst="rect">
            <a:avLst/>
          </a:prstGeom>
          <a:ln>
            <a:solidFill>
              <a:srgbClr val="4F81BD"/>
            </a:solidFill>
          </a:ln>
        </p:spPr>
      </p:pic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16F67A36-5C52-FA46-AD3A-E999CE9EB928}"/>
              </a:ext>
            </a:extLst>
          </p:cNvPr>
          <p:cNvSpPr/>
          <p:nvPr/>
        </p:nvSpPr>
        <p:spPr>
          <a:xfrm>
            <a:off x="2459428" y="980728"/>
            <a:ext cx="6289036" cy="576064"/>
          </a:xfrm>
          <a:prstGeom prst="roundRect">
            <a:avLst/>
          </a:prstGeom>
          <a:solidFill>
            <a:srgbClr val="FFFF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BFE8DE11-2230-5D4A-A962-8B1315CE34F6}"/>
              </a:ext>
            </a:extLst>
          </p:cNvPr>
          <p:cNvSpPr/>
          <p:nvPr/>
        </p:nvSpPr>
        <p:spPr>
          <a:xfrm>
            <a:off x="395536" y="980728"/>
            <a:ext cx="1908212" cy="576064"/>
          </a:xfrm>
          <a:prstGeom prst="roundRect">
            <a:avLst/>
          </a:prstGeom>
          <a:solidFill>
            <a:srgbClr val="FFFF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70C3D55-BA20-4240-9C8C-13208BBFFB1C}"/>
              </a:ext>
            </a:extLst>
          </p:cNvPr>
          <p:cNvSpPr/>
          <p:nvPr/>
        </p:nvSpPr>
        <p:spPr>
          <a:xfrm>
            <a:off x="467544" y="1043211"/>
            <a:ext cx="15698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6">
                      <a:satMod val="175000"/>
                      <a:alpha val="6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ROUND 3</a:t>
            </a:r>
            <a:endParaRPr lang="en-GB" sz="2400" dirty="0">
              <a:ln w="12700">
                <a:solidFill>
                  <a:schemeClr val="bg1"/>
                </a:solidFill>
              </a:ln>
              <a:effectLst>
                <a:glow rad="228600">
                  <a:schemeClr val="accent6">
                    <a:satMod val="175000"/>
                    <a:alpha val="6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7275674-5139-8643-B896-100F2F37C956}"/>
              </a:ext>
            </a:extLst>
          </p:cNvPr>
          <p:cNvSpPr/>
          <p:nvPr/>
        </p:nvSpPr>
        <p:spPr>
          <a:xfrm>
            <a:off x="2388464" y="1028402"/>
            <a:ext cx="64350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baseline="0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27000">
                    <a:srgbClr val="7030A0">
                      <a:alpha val="6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IDENTIFY </a:t>
            </a:r>
            <a:r>
              <a:rPr lang="en-GB" sz="2400" b="1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27000">
                    <a:srgbClr val="7030A0">
                      <a:alpha val="6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THE CONTRACEPTION METHOD</a:t>
            </a:r>
            <a:endParaRPr lang="en-GB" sz="2400" dirty="0">
              <a:ln w="12700">
                <a:solidFill>
                  <a:schemeClr val="bg1"/>
                </a:solidFill>
              </a:ln>
              <a:effectLst>
                <a:glow rad="127000">
                  <a:srgbClr val="7030A0">
                    <a:alpha val="60000"/>
                  </a:srgb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8DA245E-A032-CC4B-99A6-DF842768488C}"/>
              </a:ext>
            </a:extLst>
          </p:cNvPr>
          <p:cNvSpPr txBox="1"/>
          <p:nvPr/>
        </p:nvSpPr>
        <p:spPr>
          <a:xfrm>
            <a:off x="395536" y="1663768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575E694-AC4F-CA43-B0BE-90AA88D32BFA}"/>
              </a:ext>
            </a:extLst>
          </p:cNvPr>
          <p:cNvSpPr txBox="1"/>
          <p:nvPr/>
        </p:nvSpPr>
        <p:spPr>
          <a:xfrm>
            <a:off x="3291187" y="1663768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4FE2853-4C4B-6448-92D7-4F062F06D6A9}"/>
              </a:ext>
            </a:extLst>
          </p:cNvPr>
          <p:cNvSpPr txBox="1"/>
          <p:nvPr/>
        </p:nvSpPr>
        <p:spPr>
          <a:xfrm>
            <a:off x="6255497" y="1663768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3ABDA4D-8539-CC43-926F-89D5BF9F53F9}"/>
              </a:ext>
            </a:extLst>
          </p:cNvPr>
          <p:cNvSpPr txBox="1"/>
          <p:nvPr/>
        </p:nvSpPr>
        <p:spPr>
          <a:xfrm>
            <a:off x="395536" y="4134117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8FBFD77F-1A93-6140-B6A6-41C97BD8E14B}"/>
              </a:ext>
            </a:extLst>
          </p:cNvPr>
          <p:cNvSpPr txBox="1"/>
          <p:nvPr/>
        </p:nvSpPr>
        <p:spPr>
          <a:xfrm>
            <a:off x="3291187" y="4134117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ABBA80F-D935-2947-9177-41296490B3C2}"/>
              </a:ext>
            </a:extLst>
          </p:cNvPr>
          <p:cNvSpPr txBox="1"/>
          <p:nvPr/>
        </p:nvSpPr>
        <p:spPr>
          <a:xfrm>
            <a:off x="6255497" y="4134117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</a:t>
            </a:r>
          </a:p>
        </p:txBody>
      </p:sp>
      <p:sp>
        <p:nvSpPr>
          <p:cNvPr id="18" name="Rectangle: Rounded Corners 20">
            <a:extLst>
              <a:ext uri="{FF2B5EF4-FFF2-40B4-BE49-F238E27FC236}">
                <a16:creationId xmlns:a16="http://schemas.microsoft.com/office/drawing/2014/main" id="{244CA9C2-B057-A04E-8B49-09EC79E1B50C}"/>
              </a:ext>
            </a:extLst>
          </p:cNvPr>
          <p:cNvSpPr/>
          <p:nvPr/>
        </p:nvSpPr>
        <p:spPr>
          <a:xfrm>
            <a:off x="3218344" y="6068804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Femidom</a:t>
            </a:r>
          </a:p>
        </p:txBody>
      </p:sp>
      <p:sp>
        <p:nvSpPr>
          <p:cNvPr id="19" name="Rectangle: Rounded Corners 20">
            <a:extLst>
              <a:ext uri="{FF2B5EF4-FFF2-40B4-BE49-F238E27FC236}">
                <a16:creationId xmlns:a16="http://schemas.microsoft.com/office/drawing/2014/main" id="{C5C6D53B-260A-6B4C-9EED-88285D1E60B1}"/>
              </a:ext>
            </a:extLst>
          </p:cNvPr>
          <p:cNvSpPr/>
          <p:nvPr/>
        </p:nvSpPr>
        <p:spPr>
          <a:xfrm>
            <a:off x="1724754" y="6068804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Injection</a:t>
            </a:r>
          </a:p>
        </p:txBody>
      </p:sp>
      <p:sp>
        <p:nvSpPr>
          <p:cNvPr id="20" name="Rectangle: Rounded Corners 20">
            <a:extLst>
              <a:ext uri="{FF2B5EF4-FFF2-40B4-BE49-F238E27FC236}">
                <a16:creationId xmlns:a16="http://schemas.microsoft.com/office/drawing/2014/main" id="{E6A8523B-5DDC-7447-B99F-E01813B8B8E0}"/>
              </a:ext>
            </a:extLst>
          </p:cNvPr>
          <p:cNvSpPr/>
          <p:nvPr/>
        </p:nvSpPr>
        <p:spPr>
          <a:xfrm>
            <a:off x="200949" y="6052738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Abstinence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1B81AA4E-982B-F14C-9F5E-61584DFF69EC}"/>
              </a:ext>
            </a:extLst>
          </p:cNvPr>
          <p:cNvSpPr/>
          <p:nvPr/>
        </p:nvSpPr>
        <p:spPr>
          <a:xfrm>
            <a:off x="4700500" y="6077079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IUS</a:t>
            </a:r>
          </a:p>
        </p:txBody>
      </p:sp>
      <p:sp>
        <p:nvSpPr>
          <p:cNvPr id="22" name="Rectangle: Rounded Corners 20">
            <a:extLst>
              <a:ext uri="{FF2B5EF4-FFF2-40B4-BE49-F238E27FC236}">
                <a16:creationId xmlns:a16="http://schemas.microsoft.com/office/drawing/2014/main" id="{2DE44089-2BF1-A54B-9EA4-80C2D2601FD3}"/>
              </a:ext>
            </a:extLst>
          </p:cNvPr>
          <p:cNvSpPr/>
          <p:nvPr/>
        </p:nvSpPr>
        <p:spPr>
          <a:xfrm>
            <a:off x="6182656" y="6077079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Diaphragm</a:t>
            </a:r>
          </a:p>
        </p:txBody>
      </p:sp>
      <p:sp>
        <p:nvSpPr>
          <p:cNvPr id="23" name="Rectangle: Rounded Corners 20">
            <a:extLst>
              <a:ext uri="{FF2B5EF4-FFF2-40B4-BE49-F238E27FC236}">
                <a16:creationId xmlns:a16="http://schemas.microsoft.com/office/drawing/2014/main" id="{D8E1D7F8-46EF-7F40-B4E9-E6A840A59F3E}"/>
              </a:ext>
            </a:extLst>
          </p:cNvPr>
          <p:cNvSpPr/>
          <p:nvPr/>
        </p:nvSpPr>
        <p:spPr>
          <a:xfrm>
            <a:off x="7645288" y="6079590"/>
            <a:ext cx="1389791" cy="461664"/>
          </a:xfrm>
          <a:prstGeom prst="roundRect">
            <a:avLst>
              <a:gd name="adj" fmla="val 14282"/>
            </a:avLst>
          </a:prstGeom>
          <a:solidFill>
            <a:srgbClr val="FFFF00"/>
          </a:solidFill>
          <a:ln w="38100">
            <a:solidFill>
              <a:srgbClr val="FCB0A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</a:rPr>
              <a:t>Patch</a:t>
            </a:r>
          </a:p>
        </p:txBody>
      </p:sp>
    </p:spTree>
    <p:extLst>
      <p:ext uri="{BB962C8B-B14F-4D97-AF65-F5344CB8AC3E}">
        <p14:creationId xmlns:p14="http://schemas.microsoft.com/office/powerpoint/2010/main" val="3020015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 descr="Screen Shot 2017-06-01 at 13.46.0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187" y="4134117"/>
            <a:ext cx="2862181" cy="2448272"/>
          </a:xfrm>
          <a:prstGeom prst="rect">
            <a:avLst/>
          </a:prstGeom>
          <a:ln>
            <a:solidFill>
              <a:srgbClr val="4F81BD"/>
            </a:solidFill>
          </a:ln>
        </p:spPr>
      </p:pic>
      <p:pic>
        <p:nvPicPr>
          <p:cNvPr id="41" name="Picture 40" descr="injection-1674900_960_720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5497" y="4134117"/>
            <a:ext cx="2492967" cy="2435351"/>
          </a:xfrm>
          <a:prstGeom prst="rect">
            <a:avLst/>
          </a:prstGeom>
          <a:ln>
            <a:solidFill>
              <a:srgbClr val="4F81BD"/>
            </a:solidFill>
          </a:ln>
        </p:spPr>
      </p:pic>
      <p:pic>
        <p:nvPicPr>
          <p:cNvPr id="42" name="Picture 41" descr="Screen Shot 2018-05-29 at 18.08.14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1663768"/>
            <a:ext cx="2708736" cy="2361976"/>
          </a:xfrm>
          <a:prstGeom prst="rect">
            <a:avLst/>
          </a:prstGeom>
          <a:ln>
            <a:solidFill>
              <a:srgbClr val="4F81BD"/>
            </a:solidFill>
          </a:ln>
        </p:spPr>
      </p:pic>
      <p:pic>
        <p:nvPicPr>
          <p:cNvPr id="43" name="Picture 42" descr="Screen Shot 2018-05-29 at 18.11.31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4134117"/>
            <a:ext cx="2708736" cy="2448272"/>
          </a:xfrm>
          <a:prstGeom prst="rect">
            <a:avLst/>
          </a:prstGeom>
          <a:ln>
            <a:solidFill>
              <a:srgbClr val="4F81BD"/>
            </a:solidFill>
          </a:ln>
        </p:spPr>
      </p:pic>
      <p:pic>
        <p:nvPicPr>
          <p:cNvPr id="44" name="Picture 43" descr="Screen Shot 2017-06-01 at 13.45.31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187" y="1663768"/>
            <a:ext cx="2862181" cy="2386104"/>
          </a:xfrm>
          <a:prstGeom prst="rect">
            <a:avLst/>
          </a:prstGeom>
          <a:ln>
            <a:solidFill>
              <a:srgbClr val="4F81BD"/>
            </a:solidFill>
          </a:ln>
        </p:spPr>
      </p:pic>
      <p:pic>
        <p:nvPicPr>
          <p:cNvPr id="45" name="Picture 44" descr="Screen Shot 2018-05-29 at 17.52.25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5497" y="1663768"/>
            <a:ext cx="2492967" cy="2330810"/>
          </a:xfrm>
          <a:prstGeom prst="rect">
            <a:avLst/>
          </a:prstGeom>
          <a:ln>
            <a:solidFill>
              <a:srgbClr val="4F81BD"/>
            </a:solidFill>
          </a:ln>
        </p:spPr>
      </p:pic>
      <p:sp>
        <p:nvSpPr>
          <p:cNvPr id="46" name="Rounded Rectangle 45"/>
          <p:cNvSpPr/>
          <p:nvPr/>
        </p:nvSpPr>
        <p:spPr>
          <a:xfrm>
            <a:off x="2459428" y="980728"/>
            <a:ext cx="6289036" cy="576064"/>
          </a:xfrm>
          <a:prstGeom prst="roundRect">
            <a:avLst/>
          </a:prstGeom>
          <a:solidFill>
            <a:srgbClr val="FFFF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Rounded Rectangle 46"/>
          <p:cNvSpPr/>
          <p:nvPr/>
        </p:nvSpPr>
        <p:spPr>
          <a:xfrm>
            <a:off x="395536" y="980728"/>
            <a:ext cx="1908212" cy="576064"/>
          </a:xfrm>
          <a:prstGeom prst="roundRect">
            <a:avLst/>
          </a:prstGeom>
          <a:solidFill>
            <a:srgbClr val="FFFF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Rectangle 47"/>
          <p:cNvSpPr/>
          <p:nvPr/>
        </p:nvSpPr>
        <p:spPr>
          <a:xfrm>
            <a:off x="467544" y="1043211"/>
            <a:ext cx="15698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6">
                      <a:satMod val="175000"/>
                      <a:alpha val="6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ROUND 3</a:t>
            </a:r>
            <a:endParaRPr lang="en-GB" sz="2400" dirty="0">
              <a:ln w="12700">
                <a:solidFill>
                  <a:schemeClr val="bg1"/>
                </a:solidFill>
              </a:ln>
              <a:effectLst>
                <a:glow rad="228600">
                  <a:schemeClr val="accent6">
                    <a:satMod val="175000"/>
                    <a:alpha val="6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2388464" y="1028402"/>
            <a:ext cx="64350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baseline="0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27000">
                    <a:srgbClr val="7030A0">
                      <a:alpha val="6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IDENTIFY </a:t>
            </a:r>
            <a:r>
              <a:rPr lang="en-GB" sz="2400" b="1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27000">
                    <a:srgbClr val="7030A0">
                      <a:alpha val="6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THE CONTRACEPTION METHOD</a:t>
            </a:r>
            <a:endParaRPr lang="en-GB" sz="2400" dirty="0">
              <a:ln w="12700">
                <a:solidFill>
                  <a:schemeClr val="bg1"/>
                </a:solidFill>
              </a:ln>
              <a:effectLst>
                <a:glow rad="127000">
                  <a:srgbClr val="7030A0">
                    <a:alpha val="60000"/>
                  </a:srgb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95536" y="1663768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291187" y="1663768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255497" y="1663768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395536" y="4134117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3291187" y="4134117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255497" y="4134117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</a:t>
            </a:r>
          </a:p>
        </p:txBody>
      </p:sp>
      <p:sp>
        <p:nvSpPr>
          <p:cNvPr id="29" name="TextBox 28"/>
          <p:cNvSpPr txBox="1"/>
          <p:nvPr/>
        </p:nvSpPr>
        <p:spPr>
          <a:xfrm rot="20192513">
            <a:off x="458977" y="2140468"/>
            <a:ext cx="2367536" cy="1384995"/>
          </a:xfrm>
          <a:prstGeom prst="rect">
            <a:avLst/>
          </a:prstGeom>
          <a:solidFill>
            <a:schemeClr val="bg1"/>
          </a:solidFill>
          <a:ln w="28575">
            <a:solidFill>
              <a:srgbClr val="00B6F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Femidom</a:t>
            </a:r>
            <a:r>
              <a:rPr lang="mr-IN" sz="2000" b="1" dirty="0">
                <a:solidFill>
                  <a:prstClr val="black"/>
                </a:solidFill>
              </a:rPr>
              <a:t>–</a:t>
            </a:r>
            <a:r>
              <a:rPr lang="en-GB" sz="2000" b="1" dirty="0">
                <a:solidFill>
                  <a:prstClr val="black"/>
                </a:solidFill>
              </a:rPr>
              <a:t> </a:t>
            </a:r>
            <a:r>
              <a:rPr lang="en-GB" sz="1600" b="1" dirty="0">
                <a:solidFill>
                  <a:prstClr val="black"/>
                </a:solidFill>
              </a:rPr>
              <a:t>A female condom used during intercourse as a barrier method of contraception. Similar to the condom</a:t>
            </a:r>
            <a:endParaRPr lang="en-GB" sz="1200" dirty="0">
              <a:solidFill>
                <a:prstClr val="black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 rot="20192513">
            <a:off x="3413452" y="4723192"/>
            <a:ext cx="2699692" cy="892552"/>
          </a:xfrm>
          <a:prstGeom prst="rect">
            <a:avLst/>
          </a:prstGeom>
          <a:solidFill>
            <a:schemeClr val="bg1"/>
          </a:solidFill>
          <a:ln w="28575">
            <a:solidFill>
              <a:srgbClr val="00B6F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Abstinence </a:t>
            </a:r>
            <a:r>
              <a:rPr lang="mr-IN" sz="2000" b="1" dirty="0">
                <a:solidFill>
                  <a:prstClr val="black"/>
                </a:solidFill>
              </a:rPr>
              <a:t>–</a:t>
            </a:r>
            <a:r>
              <a:rPr lang="en-GB" sz="2000" b="1" dirty="0">
                <a:solidFill>
                  <a:prstClr val="black"/>
                </a:solidFill>
              </a:rPr>
              <a:t> </a:t>
            </a:r>
            <a:r>
              <a:rPr lang="en-GB" sz="1600" b="1" dirty="0">
                <a:solidFill>
                  <a:prstClr val="black"/>
                </a:solidFill>
              </a:rPr>
              <a:t>Restraining yourself from having any form of sexual contact</a:t>
            </a:r>
            <a:endParaRPr lang="en-GB" sz="1200" b="1" dirty="0">
              <a:solidFill>
                <a:prstClr val="black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 rot="20192513">
            <a:off x="360672" y="4249785"/>
            <a:ext cx="2717420" cy="1938992"/>
          </a:xfrm>
          <a:prstGeom prst="rect">
            <a:avLst/>
          </a:prstGeom>
          <a:solidFill>
            <a:schemeClr val="bg1"/>
          </a:solidFill>
          <a:ln w="28575">
            <a:solidFill>
              <a:srgbClr val="00B6F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Contraceptive Patch</a:t>
            </a:r>
          </a:p>
          <a:p>
            <a:pPr algn="ctr"/>
            <a:r>
              <a:rPr lang="mr-IN" sz="2000" b="1" dirty="0">
                <a:solidFill>
                  <a:prstClr val="black"/>
                </a:solidFill>
              </a:rPr>
              <a:t>–</a:t>
            </a:r>
            <a:r>
              <a:rPr lang="en-GB" sz="2000" b="1" dirty="0">
                <a:solidFill>
                  <a:prstClr val="black"/>
                </a:solidFill>
              </a:rPr>
              <a:t> </a:t>
            </a:r>
            <a:r>
              <a:rPr lang="en-GB" sz="1600" b="1" dirty="0">
                <a:solidFill>
                  <a:prstClr val="black"/>
                </a:solidFill>
              </a:rPr>
              <a:t>Similar to the injection, placed on </a:t>
            </a:r>
            <a:r>
              <a:rPr lang="en-GB" sz="1600" b="1" dirty="0" smtClean="0">
                <a:solidFill>
                  <a:prstClr val="black"/>
                </a:solidFill>
              </a:rPr>
              <a:t>the skin </a:t>
            </a:r>
            <a:r>
              <a:rPr lang="en-GB" sz="1600" b="1" dirty="0">
                <a:solidFill>
                  <a:prstClr val="black"/>
                </a:solidFill>
              </a:rPr>
              <a:t>it releases hormones into the body. Patches last 1 week and are worn for three out of every four weeks.</a:t>
            </a:r>
            <a:endParaRPr lang="en-GB" sz="2000" b="1" dirty="0">
              <a:solidFill>
                <a:prstClr val="black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 rot="20192513">
            <a:off x="3374958" y="2020697"/>
            <a:ext cx="2621410" cy="1446550"/>
          </a:xfrm>
          <a:prstGeom prst="rect">
            <a:avLst/>
          </a:prstGeom>
          <a:solidFill>
            <a:schemeClr val="bg1"/>
          </a:solidFill>
          <a:ln w="28575">
            <a:solidFill>
              <a:srgbClr val="00B6F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IUS Intrauterine System</a:t>
            </a:r>
            <a:r>
              <a:rPr lang="mr-IN" sz="2000" b="1" dirty="0">
                <a:solidFill>
                  <a:prstClr val="black"/>
                </a:solidFill>
              </a:rPr>
              <a:t>–</a:t>
            </a:r>
            <a:r>
              <a:rPr lang="en-GB" sz="2000" b="1" dirty="0">
                <a:solidFill>
                  <a:prstClr val="black"/>
                </a:solidFill>
              </a:rPr>
              <a:t> </a:t>
            </a:r>
            <a:r>
              <a:rPr lang="en-GB" sz="1600" b="1" dirty="0">
                <a:solidFill>
                  <a:prstClr val="black"/>
                </a:solidFill>
              </a:rPr>
              <a:t>Similar to IUD/coil, this contains contraceptive hormones and can last up to five years  </a:t>
            </a:r>
            <a:endParaRPr lang="en-GB" sz="1600" dirty="0">
              <a:solidFill>
                <a:prstClr val="black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 rot="20192513">
            <a:off x="6389035" y="2187524"/>
            <a:ext cx="2346756" cy="1384995"/>
          </a:xfrm>
          <a:prstGeom prst="rect">
            <a:avLst/>
          </a:prstGeom>
          <a:solidFill>
            <a:schemeClr val="bg1"/>
          </a:solidFill>
          <a:ln w="28575">
            <a:solidFill>
              <a:srgbClr val="00B6F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Diaphragm or Cap –</a:t>
            </a:r>
            <a:endParaRPr lang="en-GB" sz="1600" b="1" dirty="0">
              <a:solidFill>
                <a:prstClr val="black"/>
              </a:solidFill>
            </a:endParaRPr>
          </a:p>
          <a:p>
            <a:pPr algn="ctr"/>
            <a:r>
              <a:rPr lang="en-GB" sz="1600" b="1" dirty="0"/>
              <a:t>A barrier methods of contraception it fits inside the vagina and </a:t>
            </a:r>
            <a:r>
              <a:rPr lang="en-GB" sz="1600" b="1" dirty="0" smtClean="0"/>
              <a:t>covers </a:t>
            </a:r>
            <a:r>
              <a:rPr lang="en-GB" sz="1600" b="1" dirty="0"/>
              <a:t>the cervix</a:t>
            </a:r>
            <a:endParaRPr lang="en-GB" sz="2000" b="1" dirty="0">
              <a:solidFill>
                <a:prstClr val="black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 rot="20192513">
            <a:off x="6348051" y="4575766"/>
            <a:ext cx="2506456" cy="1384995"/>
          </a:xfrm>
          <a:prstGeom prst="rect">
            <a:avLst/>
          </a:prstGeom>
          <a:solidFill>
            <a:schemeClr val="bg1"/>
          </a:solidFill>
          <a:ln w="28575">
            <a:solidFill>
              <a:srgbClr val="00B6F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</a:rPr>
              <a:t>Injection</a:t>
            </a:r>
            <a:r>
              <a:rPr lang="mr-IN" sz="2000" b="1" dirty="0">
                <a:solidFill>
                  <a:prstClr val="black"/>
                </a:solidFill>
              </a:rPr>
              <a:t>–</a:t>
            </a:r>
            <a:r>
              <a:rPr lang="en-GB" sz="2000" b="1" dirty="0">
                <a:solidFill>
                  <a:prstClr val="black"/>
                </a:solidFill>
              </a:rPr>
              <a:t> </a:t>
            </a:r>
            <a:r>
              <a:rPr lang="en-GB" sz="1600" b="1" dirty="0">
                <a:solidFill>
                  <a:prstClr val="black"/>
                </a:solidFill>
              </a:rPr>
              <a:t>an injection that prevents pregnancy. Can last between eight and twelve weeks depending on the type</a:t>
            </a:r>
            <a:endParaRPr lang="en-GB" sz="20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68732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89213A2-51A0-804A-8F7F-7396153E84C0}"/>
              </a:ext>
            </a:extLst>
          </p:cNvPr>
          <p:cNvSpPr/>
          <p:nvPr/>
        </p:nvSpPr>
        <p:spPr>
          <a:xfrm>
            <a:off x="2459428" y="980728"/>
            <a:ext cx="6289036" cy="576064"/>
          </a:xfrm>
          <a:prstGeom prst="roundRect">
            <a:avLst/>
          </a:prstGeom>
          <a:solidFill>
            <a:srgbClr val="FFFF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10E9047-4DB1-AB48-8398-B06B9C524827}"/>
              </a:ext>
            </a:extLst>
          </p:cNvPr>
          <p:cNvSpPr/>
          <p:nvPr/>
        </p:nvSpPr>
        <p:spPr>
          <a:xfrm>
            <a:off x="2469097" y="1040861"/>
            <a:ext cx="6279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baseline="0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rgbClr val="00B0F0">
                      <a:alpha val="6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LINK THE KEY TERM</a:t>
            </a:r>
            <a:endParaRPr lang="en-GB" sz="2400" dirty="0">
              <a:ln w="12700">
                <a:solidFill>
                  <a:schemeClr val="bg1"/>
                </a:solidFill>
              </a:ln>
              <a:effectLst>
                <a:glow rad="228600">
                  <a:srgbClr val="00B0F0">
                    <a:alpha val="60000"/>
                  </a:srgb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5CF8FE78-FA64-7544-B631-5A061EB603FA}"/>
              </a:ext>
            </a:extLst>
          </p:cNvPr>
          <p:cNvSpPr/>
          <p:nvPr/>
        </p:nvSpPr>
        <p:spPr>
          <a:xfrm>
            <a:off x="395536" y="980728"/>
            <a:ext cx="1908212" cy="576064"/>
          </a:xfrm>
          <a:prstGeom prst="roundRect">
            <a:avLst/>
          </a:prstGeom>
          <a:solidFill>
            <a:srgbClr val="FFFF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6F463B1-EE70-9843-B7DF-6BB3843E0E5D}"/>
              </a:ext>
            </a:extLst>
          </p:cNvPr>
          <p:cNvSpPr/>
          <p:nvPr/>
        </p:nvSpPr>
        <p:spPr>
          <a:xfrm>
            <a:off x="467544" y="1043211"/>
            <a:ext cx="15712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6">
                      <a:satMod val="175000"/>
                      <a:alpha val="6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ROUND 4</a:t>
            </a:r>
            <a:endParaRPr lang="en-GB" sz="2400" dirty="0">
              <a:ln w="12700">
                <a:solidFill>
                  <a:schemeClr val="bg1"/>
                </a:solidFill>
              </a:ln>
              <a:effectLst>
                <a:glow rad="228600">
                  <a:schemeClr val="accent6">
                    <a:satMod val="175000"/>
                    <a:alpha val="6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BBABA96-E3F9-DA40-A43A-1FA1BEEF9F79}"/>
              </a:ext>
            </a:extLst>
          </p:cNvPr>
          <p:cNvSpPr/>
          <p:nvPr/>
        </p:nvSpPr>
        <p:spPr>
          <a:xfrm>
            <a:off x="954268" y="1752993"/>
            <a:ext cx="3124763" cy="1030215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Goudy Old Style" panose="02020502050305020303" pitchFamily="18" charset="0"/>
                <a:cs typeface="Levenim MT" pitchFamily="2" charset="-79"/>
              </a:rPr>
              <a:t>CONTRACEPTION</a:t>
            </a:r>
            <a:endParaRPr lang="en-GB" sz="2400" dirty="0"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F50C935-FB2E-614C-9D04-944D2C1BB1B2}"/>
              </a:ext>
            </a:extLst>
          </p:cNvPr>
          <p:cNvSpPr/>
          <p:nvPr/>
        </p:nvSpPr>
        <p:spPr>
          <a:xfrm>
            <a:off x="954268" y="4280874"/>
            <a:ext cx="3124763" cy="1024618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Goudy Old Style" panose="02020502050305020303" pitchFamily="18" charset="0"/>
                <a:cs typeface="Levenim MT" pitchFamily="2" charset="-79"/>
              </a:rPr>
              <a:t>COITUS</a:t>
            </a:r>
            <a:endParaRPr lang="en-GB" sz="2400" dirty="0"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4123AAC-56C4-554D-AF61-C3127FA3C810}"/>
              </a:ext>
            </a:extLst>
          </p:cNvPr>
          <p:cNvSpPr/>
          <p:nvPr/>
        </p:nvSpPr>
        <p:spPr>
          <a:xfrm>
            <a:off x="954268" y="3022583"/>
            <a:ext cx="3124763" cy="1030215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Goudy Old Style" panose="02020502050305020303" pitchFamily="18" charset="0"/>
                <a:cs typeface="Levenim MT" pitchFamily="2" charset="-79"/>
              </a:rPr>
              <a:t>HUMAN FERTILISATION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52FF2E5-C577-A041-B041-8D5E170E4E6D}"/>
              </a:ext>
            </a:extLst>
          </p:cNvPr>
          <p:cNvSpPr/>
          <p:nvPr/>
        </p:nvSpPr>
        <p:spPr>
          <a:xfrm>
            <a:off x="954268" y="5505226"/>
            <a:ext cx="3124763" cy="1024618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Goudy Old Style" panose="02020502050305020303" pitchFamily="18" charset="0"/>
                <a:cs typeface="Levenim MT" pitchFamily="2" charset="-79"/>
              </a:rPr>
              <a:t> MENSTRUATION</a:t>
            </a:r>
            <a:endParaRPr lang="en-GB" sz="2400" dirty="0"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96E473A-77C5-AE45-A1E5-8F7C518C6B99}"/>
              </a:ext>
            </a:extLst>
          </p:cNvPr>
          <p:cNvSpPr txBox="1"/>
          <p:nvPr/>
        </p:nvSpPr>
        <p:spPr>
          <a:xfrm>
            <a:off x="395536" y="1752994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Goudy Old Style" panose="02020502050305020303" pitchFamily="18" charset="0"/>
                <a:cs typeface="Arial" pitchFamily="34" charset="0"/>
              </a:rPr>
              <a:t>A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C2C8F2E-BB69-AD46-B96F-F8FA890AAF92}"/>
              </a:ext>
            </a:extLst>
          </p:cNvPr>
          <p:cNvSpPr txBox="1"/>
          <p:nvPr/>
        </p:nvSpPr>
        <p:spPr>
          <a:xfrm>
            <a:off x="4916359" y="1774536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Goudy Old Style" panose="02020502050305020303" pitchFamily="18" charset="0"/>
                <a:cs typeface="Arial" pitchFamily="34" charset="0"/>
              </a:rPr>
              <a:t>1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19C842F-3975-5D41-B827-823A537CC12A}"/>
              </a:ext>
            </a:extLst>
          </p:cNvPr>
          <p:cNvSpPr txBox="1"/>
          <p:nvPr/>
        </p:nvSpPr>
        <p:spPr>
          <a:xfrm>
            <a:off x="395536" y="3049138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Goudy Old Style" panose="02020502050305020303" pitchFamily="18" charset="0"/>
                <a:cs typeface="Arial" pitchFamily="34" charset="0"/>
              </a:rPr>
              <a:t>B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66B664C-22BA-BF44-9999-6B539336F7FD}"/>
              </a:ext>
            </a:extLst>
          </p:cNvPr>
          <p:cNvSpPr txBox="1"/>
          <p:nvPr/>
        </p:nvSpPr>
        <p:spPr>
          <a:xfrm>
            <a:off x="4916359" y="3009867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Goudy Old Style" panose="02020502050305020303" pitchFamily="18" charset="0"/>
                <a:cs typeface="Arial" pitchFamily="34" charset="0"/>
              </a:rPr>
              <a:t>2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F62FB9B-ACC2-A848-A6C9-78D6EF9DAD09}"/>
              </a:ext>
            </a:extLst>
          </p:cNvPr>
          <p:cNvSpPr txBox="1"/>
          <p:nvPr/>
        </p:nvSpPr>
        <p:spPr>
          <a:xfrm>
            <a:off x="395536" y="4315664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Goudy Old Style" panose="02020502050305020303" pitchFamily="18" charset="0"/>
                <a:cs typeface="Arial" pitchFamily="34" charset="0"/>
              </a:rPr>
              <a:t>C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059C7F4-EBC4-6D44-8E4B-B9354F93B63A}"/>
              </a:ext>
            </a:extLst>
          </p:cNvPr>
          <p:cNvSpPr txBox="1"/>
          <p:nvPr/>
        </p:nvSpPr>
        <p:spPr>
          <a:xfrm>
            <a:off x="4916359" y="4277203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Goudy Old Style" panose="02020502050305020303" pitchFamily="18" charset="0"/>
                <a:cs typeface="Arial" pitchFamily="34" charset="0"/>
              </a:rPr>
              <a:t>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85BCF3C-A523-8346-8647-9D0558425830}"/>
              </a:ext>
            </a:extLst>
          </p:cNvPr>
          <p:cNvSpPr txBox="1"/>
          <p:nvPr/>
        </p:nvSpPr>
        <p:spPr>
          <a:xfrm>
            <a:off x="395536" y="5537377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Goudy Old Style" panose="02020502050305020303" pitchFamily="18" charset="0"/>
                <a:cs typeface="Arial" pitchFamily="34" charset="0"/>
              </a:rPr>
              <a:t>D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42FC592C-D48B-6C41-B0E6-F64DEBC4BB26}"/>
              </a:ext>
            </a:extLst>
          </p:cNvPr>
          <p:cNvSpPr txBox="1"/>
          <p:nvPr/>
        </p:nvSpPr>
        <p:spPr>
          <a:xfrm>
            <a:off x="4916359" y="5519883"/>
            <a:ext cx="504056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Goudy Old Style" panose="02020502050305020303" pitchFamily="18" charset="0"/>
                <a:cs typeface="Arial" pitchFamily="34" charset="0"/>
              </a:rPr>
              <a:t>4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1462DD8-F6BC-AD4B-9B97-0230464E0B7E}"/>
              </a:ext>
            </a:extLst>
          </p:cNvPr>
          <p:cNvSpPr/>
          <p:nvPr/>
        </p:nvSpPr>
        <p:spPr>
          <a:xfrm>
            <a:off x="5468426" y="1752994"/>
            <a:ext cx="3280038" cy="1030215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>
                <a:latin typeface="Goudy Old Style" panose="02020502050305020303" pitchFamily="18" charset="0"/>
                <a:cs typeface="Levenim MT" pitchFamily="2" charset="-79"/>
              </a:rPr>
              <a:t> Union of a human egg and sperm</a:t>
            </a:r>
            <a:endParaRPr lang="en-GB" sz="1600" dirty="0"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55F8E97-D452-3F42-93DB-A2B7267972E6}"/>
              </a:ext>
            </a:extLst>
          </p:cNvPr>
          <p:cNvSpPr/>
          <p:nvPr/>
        </p:nvSpPr>
        <p:spPr>
          <a:xfrm>
            <a:off x="5468426" y="4240303"/>
            <a:ext cx="3280038" cy="1024618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>
                <a:latin typeface="Goudy Old Style" panose="02020502050305020303" pitchFamily="18" charset="0"/>
                <a:cs typeface="Levenim MT" pitchFamily="2" charset="-79"/>
              </a:rPr>
              <a:t>  </a:t>
            </a:r>
            <a:r>
              <a:rPr lang="en-GB" sz="1600" dirty="0">
                <a:latin typeface="Goudy Old Style" panose="02020502050305020303" pitchFamily="18" charset="0"/>
                <a:cs typeface="Levenim MT" pitchFamily="2" charset="-79"/>
              </a:rPr>
              <a:t>Often known as ‘a period’. The discharge of blood and mucus from the lining of the uterus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BEEA1C22-BA25-CE49-A77E-FA3B565E21A9}"/>
              </a:ext>
            </a:extLst>
          </p:cNvPr>
          <p:cNvSpPr/>
          <p:nvPr/>
        </p:nvSpPr>
        <p:spPr>
          <a:xfrm>
            <a:off x="5468426" y="2995536"/>
            <a:ext cx="3280038" cy="1030215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>
                <a:latin typeface="Goudy Old Style" panose="02020502050305020303" pitchFamily="18" charset="0"/>
                <a:cs typeface="Levenim MT" pitchFamily="2" charset="-79"/>
              </a:rPr>
              <a:t>Methods used to prevent pregnancy during sexual intercourse</a:t>
            </a:r>
            <a:endParaRPr lang="en-GB" sz="1600" dirty="0"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DD34670-3CC4-F442-A908-F6B8BFC46D52}"/>
              </a:ext>
            </a:extLst>
          </p:cNvPr>
          <p:cNvSpPr/>
          <p:nvPr/>
        </p:nvSpPr>
        <p:spPr>
          <a:xfrm>
            <a:off x="5468426" y="5494643"/>
            <a:ext cx="3280038" cy="1024618"/>
          </a:xfrm>
          <a:prstGeom prst="rect">
            <a:avLst/>
          </a:prstGeom>
          <a:ln w="38100" cmpd="sng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>
                <a:latin typeface="Goudy Old Style" panose="02020502050305020303" pitchFamily="18" charset="0"/>
                <a:cs typeface="Levenim MT" pitchFamily="2" charset="-79"/>
              </a:rPr>
              <a:t>Having sexual intercourse</a:t>
            </a:r>
            <a:endParaRPr lang="en-GB" sz="1600" dirty="0">
              <a:latin typeface="Goudy Old Style" panose="02020502050305020303" pitchFamily="18" charset="0"/>
              <a:cs typeface="Levenim MT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535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Box 33">
            <a:extLst>
              <a:ext uri="{FF2B5EF4-FFF2-40B4-BE49-F238E27FC236}">
                <a16:creationId xmlns:a16="http://schemas.microsoft.com/office/drawing/2014/main" id="{52F4CBFD-37E0-6A4F-889C-48906AC4831A}"/>
              </a:ext>
            </a:extLst>
          </p:cNvPr>
          <p:cNvSpPr txBox="1"/>
          <p:nvPr/>
        </p:nvSpPr>
        <p:spPr>
          <a:xfrm>
            <a:off x="394360" y="5483305"/>
            <a:ext cx="8352926" cy="1031928"/>
          </a:xfrm>
          <a:prstGeom prst="rect">
            <a:avLst/>
          </a:prstGeom>
          <a:solidFill>
            <a:srgbClr val="FFFF99"/>
          </a:solidFill>
          <a:ln w="57150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How many new STI cases were reported in the UK each year</a:t>
            </a:r>
          </a:p>
          <a:p>
            <a:pPr algn="ctr"/>
            <a:r>
              <a:rPr lang="en-GB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 between 2015 </a:t>
            </a:r>
            <a:r>
              <a:rPr lang="mr-IN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–</a:t>
            </a:r>
            <a:r>
              <a:rPr lang="en-GB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 2017?</a:t>
            </a:r>
          </a:p>
          <a:p>
            <a:pPr algn="ctr"/>
            <a:endParaRPr lang="en-GB" b="1" dirty="0">
              <a:solidFill>
                <a:prstClr val="black"/>
              </a:solidFill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927D7DB-EE04-BB4F-9459-66B6510D943B}"/>
              </a:ext>
            </a:extLst>
          </p:cNvPr>
          <p:cNvSpPr txBox="1"/>
          <p:nvPr/>
        </p:nvSpPr>
        <p:spPr>
          <a:xfrm>
            <a:off x="419286" y="6145901"/>
            <a:ext cx="210240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Levenim MT" pitchFamily="2" charset="-79"/>
                <a:cs typeface="Levenim MT" pitchFamily="2" charset="-79"/>
              </a:rPr>
              <a:t>75,000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DAFADED-0B96-1448-BFC4-21DCED1096C1}"/>
              </a:ext>
            </a:extLst>
          </p:cNvPr>
          <p:cNvSpPr txBox="1"/>
          <p:nvPr/>
        </p:nvSpPr>
        <p:spPr>
          <a:xfrm>
            <a:off x="2482247" y="6145981"/>
            <a:ext cx="210240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Levenim MT" pitchFamily="2" charset="-79"/>
                <a:cs typeface="Levenim MT" pitchFamily="2" charset="-79"/>
              </a:rPr>
              <a:t>115,000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C742DF3-15EA-6C40-AF65-984280C8E3DB}"/>
              </a:ext>
            </a:extLst>
          </p:cNvPr>
          <p:cNvSpPr txBox="1"/>
          <p:nvPr/>
        </p:nvSpPr>
        <p:spPr>
          <a:xfrm>
            <a:off x="4584650" y="6145901"/>
            <a:ext cx="210240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Levenim MT" pitchFamily="2" charset="-79"/>
                <a:cs typeface="Levenim MT" pitchFamily="2" charset="-79"/>
              </a:rPr>
              <a:t>255,000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84F86A5-C236-D14C-A725-67C57D37D955}"/>
              </a:ext>
            </a:extLst>
          </p:cNvPr>
          <p:cNvSpPr txBox="1"/>
          <p:nvPr/>
        </p:nvSpPr>
        <p:spPr>
          <a:xfrm>
            <a:off x="6632296" y="6145981"/>
            <a:ext cx="210240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Levenim MT" pitchFamily="2" charset="-79"/>
                <a:cs typeface="Levenim MT" pitchFamily="2" charset="-79"/>
              </a:rPr>
              <a:t>434,000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7CB1973-61EE-ED47-A59A-A2B91E11FF14}"/>
              </a:ext>
            </a:extLst>
          </p:cNvPr>
          <p:cNvSpPr txBox="1"/>
          <p:nvPr/>
        </p:nvSpPr>
        <p:spPr>
          <a:xfrm>
            <a:off x="394360" y="5483305"/>
            <a:ext cx="482963" cy="461665"/>
          </a:xfrm>
          <a:prstGeom prst="rect">
            <a:avLst/>
          </a:prstGeom>
          <a:solidFill>
            <a:srgbClr val="FFFF00"/>
          </a:solidFill>
          <a:ln w="57150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7D94FAD0-1EBE-4246-989E-8F7DAF7837D7}"/>
              </a:ext>
            </a:extLst>
          </p:cNvPr>
          <p:cNvSpPr/>
          <p:nvPr/>
        </p:nvSpPr>
        <p:spPr>
          <a:xfrm>
            <a:off x="2459428" y="980728"/>
            <a:ext cx="6289036" cy="576064"/>
          </a:xfrm>
          <a:prstGeom prst="roundRect">
            <a:avLst/>
          </a:prstGeom>
          <a:solidFill>
            <a:srgbClr val="FFFF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EF57401-9A38-8847-A5C2-8D921B343465}"/>
              </a:ext>
            </a:extLst>
          </p:cNvPr>
          <p:cNvSpPr/>
          <p:nvPr/>
        </p:nvSpPr>
        <p:spPr>
          <a:xfrm>
            <a:off x="2469097" y="1040861"/>
            <a:ext cx="6279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rgbClr val="7030A0">
                      <a:alpha val="6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NUMBERS ROUND</a:t>
            </a:r>
            <a:endParaRPr lang="en-GB" sz="2400" dirty="0">
              <a:ln w="12700">
                <a:solidFill>
                  <a:schemeClr val="bg1"/>
                </a:solidFill>
              </a:ln>
              <a:effectLst>
                <a:glow rad="228600">
                  <a:srgbClr val="7030A0">
                    <a:alpha val="60000"/>
                  </a:srgb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934DEF72-ECD1-AC4B-B8A6-8D63A6EC6367}"/>
              </a:ext>
            </a:extLst>
          </p:cNvPr>
          <p:cNvSpPr/>
          <p:nvPr/>
        </p:nvSpPr>
        <p:spPr>
          <a:xfrm>
            <a:off x="395536" y="980728"/>
            <a:ext cx="1908212" cy="576064"/>
          </a:xfrm>
          <a:prstGeom prst="roundRect">
            <a:avLst/>
          </a:prstGeom>
          <a:solidFill>
            <a:srgbClr val="FFFF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A6FA951-539F-394C-8150-9CCD5E5C44B4}"/>
              </a:ext>
            </a:extLst>
          </p:cNvPr>
          <p:cNvSpPr/>
          <p:nvPr/>
        </p:nvSpPr>
        <p:spPr>
          <a:xfrm>
            <a:off x="467544" y="1043211"/>
            <a:ext cx="15712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6">
                      <a:satMod val="175000"/>
                      <a:alpha val="6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ROUND 5</a:t>
            </a:r>
            <a:endParaRPr lang="en-GB" sz="2400" dirty="0">
              <a:ln w="12700">
                <a:solidFill>
                  <a:schemeClr val="bg1"/>
                </a:solidFill>
              </a:ln>
              <a:effectLst>
                <a:glow rad="228600">
                  <a:schemeClr val="accent6">
                    <a:satMod val="175000"/>
                    <a:alpha val="6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0750867-8867-934C-84F8-ACCD425252BC}"/>
              </a:ext>
            </a:extLst>
          </p:cNvPr>
          <p:cNvSpPr txBox="1"/>
          <p:nvPr/>
        </p:nvSpPr>
        <p:spPr>
          <a:xfrm>
            <a:off x="394360" y="1675368"/>
            <a:ext cx="8352926" cy="1032008"/>
          </a:xfrm>
          <a:prstGeom prst="rect">
            <a:avLst/>
          </a:prstGeom>
          <a:solidFill>
            <a:srgbClr val="FFFF99"/>
          </a:solidFill>
          <a:ln w="57150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What is the average age a girl starts her period?</a:t>
            </a:r>
          </a:p>
          <a:p>
            <a:pPr algn="ctr">
              <a:lnSpc>
                <a:spcPct val="150000"/>
              </a:lnSpc>
            </a:pPr>
            <a:endParaRPr lang="en-GB" b="1" dirty="0">
              <a:solidFill>
                <a:prstClr val="black"/>
              </a:solidFill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B428F60-172E-354C-BA32-0586B92A799E}"/>
              </a:ext>
            </a:extLst>
          </p:cNvPr>
          <p:cNvSpPr txBox="1"/>
          <p:nvPr/>
        </p:nvSpPr>
        <p:spPr>
          <a:xfrm>
            <a:off x="419286" y="2337964"/>
            <a:ext cx="210240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Levenim MT" pitchFamily="2" charset="-79"/>
                <a:cs typeface="Levenim MT" pitchFamily="2" charset="-79"/>
              </a:rPr>
              <a:t>8 -11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BB99356-38E8-B446-AFA1-B0E8891B58F2}"/>
              </a:ext>
            </a:extLst>
          </p:cNvPr>
          <p:cNvSpPr txBox="1"/>
          <p:nvPr/>
        </p:nvSpPr>
        <p:spPr>
          <a:xfrm>
            <a:off x="2482247" y="2338044"/>
            <a:ext cx="210240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Levenim MT" pitchFamily="2" charset="-79"/>
                <a:cs typeface="Levenim MT" pitchFamily="2" charset="-79"/>
              </a:rPr>
              <a:t>11-13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BC939C9-B18A-3D49-BFF5-AEE9F1A89E3A}"/>
              </a:ext>
            </a:extLst>
          </p:cNvPr>
          <p:cNvSpPr txBox="1"/>
          <p:nvPr/>
        </p:nvSpPr>
        <p:spPr>
          <a:xfrm>
            <a:off x="4584650" y="2337964"/>
            <a:ext cx="210240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Levenim MT" pitchFamily="2" charset="-79"/>
                <a:cs typeface="Levenim MT" pitchFamily="2" charset="-79"/>
              </a:rPr>
              <a:t>13-15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04A0C5B-F2D1-4146-90A0-BCCA48B8B3DF}"/>
              </a:ext>
            </a:extLst>
          </p:cNvPr>
          <p:cNvSpPr txBox="1"/>
          <p:nvPr/>
        </p:nvSpPr>
        <p:spPr>
          <a:xfrm>
            <a:off x="6632296" y="2338044"/>
            <a:ext cx="210240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Levenim MT" pitchFamily="2" charset="-79"/>
                <a:cs typeface="Levenim MT" pitchFamily="2" charset="-79"/>
              </a:rPr>
              <a:t>14-17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E32F0BF-C968-A343-9799-52576BAAA3D6}"/>
              </a:ext>
            </a:extLst>
          </p:cNvPr>
          <p:cNvSpPr txBox="1"/>
          <p:nvPr/>
        </p:nvSpPr>
        <p:spPr>
          <a:xfrm>
            <a:off x="394360" y="1675368"/>
            <a:ext cx="482963" cy="461665"/>
          </a:xfrm>
          <a:prstGeom prst="rect">
            <a:avLst/>
          </a:prstGeom>
          <a:solidFill>
            <a:srgbClr val="FFFF00"/>
          </a:solidFill>
          <a:ln w="57150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84B78E8C-8143-B740-9CB8-DB11BD3AA599}"/>
              </a:ext>
            </a:extLst>
          </p:cNvPr>
          <p:cNvSpPr txBox="1"/>
          <p:nvPr/>
        </p:nvSpPr>
        <p:spPr>
          <a:xfrm>
            <a:off x="394360" y="2944680"/>
            <a:ext cx="8352926" cy="1032008"/>
          </a:xfrm>
          <a:prstGeom prst="rect">
            <a:avLst/>
          </a:prstGeom>
          <a:solidFill>
            <a:srgbClr val="FFFF99"/>
          </a:solidFill>
          <a:ln w="57150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On average, how much is the morning after pill </a:t>
            </a:r>
          </a:p>
          <a:p>
            <a:pPr algn="ctr"/>
            <a:r>
              <a:rPr lang="en-GB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(emergency contraception) from the chemist?</a:t>
            </a:r>
          </a:p>
          <a:p>
            <a:pPr algn="ctr"/>
            <a:endParaRPr lang="en-GB" b="1" dirty="0">
              <a:solidFill>
                <a:prstClr val="black"/>
              </a:solidFill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5A77B00-AB1A-5742-8122-73CFF32FDA06}"/>
              </a:ext>
            </a:extLst>
          </p:cNvPr>
          <p:cNvSpPr txBox="1"/>
          <p:nvPr/>
        </p:nvSpPr>
        <p:spPr>
          <a:xfrm>
            <a:off x="419286" y="3607276"/>
            <a:ext cx="210240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Levenim MT" pitchFamily="2" charset="-79"/>
                <a:cs typeface="Levenim MT" pitchFamily="2" charset="-79"/>
              </a:rPr>
              <a:t>Free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13E3C78-1776-AF4A-91BE-5B46194B2594}"/>
              </a:ext>
            </a:extLst>
          </p:cNvPr>
          <p:cNvSpPr txBox="1"/>
          <p:nvPr/>
        </p:nvSpPr>
        <p:spPr>
          <a:xfrm>
            <a:off x="2482247" y="3607356"/>
            <a:ext cx="210240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Levenim MT" pitchFamily="2" charset="-79"/>
                <a:cs typeface="Levenim MT" pitchFamily="2" charset="-79"/>
              </a:rPr>
              <a:t>£8-10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00E5800E-6666-C140-BF03-482F10084789}"/>
              </a:ext>
            </a:extLst>
          </p:cNvPr>
          <p:cNvSpPr txBox="1"/>
          <p:nvPr/>
        </p:nvSpPr>
        <p:spPr>
          <a:xfrm>
            <a:off x="4584650" y="3607276"/>
            <a:ext cx="210240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Levenim MT" pitchFamily="2" charset="-79"/>
                <a:cs typeface="Levenim MT" pitchFamily="2" charset="-79"/>
              </a:rPr>
              <a:t>£13-18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A2E9A2E6-9344-3845-9B9B-C8C67B05C4A8}"/>
              </a:ext>
            </a:extLst>
          </p:cNvPr>
          <p:cNvSpPr txBox="1"/>
          <p:nvPr/>
        </p:nvSpPr>
        <p:spPr>
          <a:xfrm>
            <a:off x="6632296" y="3607356"/>
            <a:ext cx="210240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Levenim MT" pitchFamily="2" charset="-79"/>
                <a:cs typeface="Levenim MT" pitchFamily="2" charset="-79"/>
              </a:rPr>
              <a:t>£22-27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E2E2A7E6-41BF-8847-9C96-B1CEC86A24BE}"/>
              </a:ext>
            </a:extLst>
          </p:cNvPr>
          <p:cNvSpPr txBox="1"/>
          <p:nvPr/>
        </p:nvSpPr>
        <p:spPr>
          <a:xfrm>
            <a:off x="394360" y="2944680"/>
            <a:ext cx="482963" cy="461665"/>
          </a:xfrm>
          <a:prstGeom prst="rect">
            <a:avLst/>
          </a:prstGeom>
          <a:solidFill>
            <a:srgbClr val="FFFF00"/>
          </a:solidFill>
          <a:ln w="57150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8327186C-9D75-714F-8D26-EEEF73198D03}"/>
              </a:ext>
            </a:extLst>
          </p:cNvPr>
          <p:cNvSpPr txBox="1"/>
          <p:nvPr/>
        </p:nvSpPr>
        <p:spPr>
          <a:xfrm>
            <a:off x="394360" y="4213992"/>
            <a:ext cx="8352926" cy="1031928"/>
          </a:xfrm>
          <a:prstGeom prst="rect">
            <a:avLst/>
          </a:prstGeom>
          <a:solidFill>
            <a:srgbClr val="FFFF99"/>
          </a:solidFill>
          <a:ln w="57150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Roughly, how long is a women's menstrual cycle?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955A400A-5387-CE4A-A843-914732FDD5C0}"/>
              </a:ext>
            </a:extLst>
          </p:cNvPr>
          <p:cNvSpPr txBox="1"/>
          <p:nvPr/>
        </p:nvSpPr>
        <p:spPr>
          <a:xfrm>
            <a:off x="419286" y="4876588"/>
            <a:ext cx="210240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Levenim MT" pitchFamily="2" charset="-79"/>
                <a:cs typeface="Levenim MT" pitchFamily="2" charset="-79"/>
              </a:rPr>
              <a:t>14 Days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6E3F07CE-DE58-CD45-A907-23FFCC524433}"/>
              </a:ext>
            </a:extLst>
          </p:cNvPr>
          <p:cNvSpPr txBox="1"/>
          <p:nvPr/>
        </p:nvSpPr>
        <p:spPr>
          <a:xfrm>
            <a:off x="2482247" y="4876668"/>
            <a:ext cx="210240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Levenim MT" pitchFamily="2" charset="-79"/>
                <a:cs typeface="Levenim MT" pitchFamily="2" charset="-79"/>
              </a:rPr>
              <a:t>28 Days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1FC3BE21-C891-6A4F-9F32-D5394D731ACB}"/>
              </a:ext>
            </a:extLst>
          </p:cNvPr>
          <p:cNvSpPr txBox="1"/>
          <p:nvPr/>
        </p:nvSpPr>
        <p:spPr>
          <a:xfrm>
            <a:off x="4584650" y="4876588"/>
            <a:ext cx="210240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Levenim MT" pitchFamily="2" charset="-79"/>
                <a:cs typeface="Levenim MT" pitchFamily="2" charset="-79"/>
              </a:rPr>
              <a:t>21 Days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4E4E5334-3108-734C-A22B-306B950F57CE}"/>
              </a:ext>
            </a:extLst>
          </p:cNvPr>
          <p:cNvSpPr txBox="1"/>
          <p:nvPr/>
        </p:nvSpPr>
        <p:spPr>
          <a:xfrm>
            <a:off x="6632296" y="4876668"/>
            <a:ext cx="2102403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b="1" dirty="0">
                <a:solidFill>
                  <a:prstClr val="black"/>
                </a:solidFill>
                <a:latin typeface="Levenim MT" pitchFamily="2" charset="-79"/>
                <a:cs typeface="Levenim MT" pitchFamily="2" charset="-79"/>
              </a:rPr>
              <a:t>35 Days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2421B662-F9E4-1444-A66B-D7164A840EEF}"/>
              </a:ext>
            </a:extLst>
          </p:cNvPr>
          <p:cNvSpPr txBox="1"/>
          <p:nvPr/>
        </p:nvSpPr>
        <p:spPr>
          <a:xfrm>
            <a:off x="394360" y="4213992"/>
            <a:ext cx="482963" cy="461665"/>
          </a:xfrm>
          <a:prstGeom prst="rect">
            <a:avLst/>
          </a:prstGeom>
          <a:solidFill>
            <a:srgbClr val="FFFF00"/>
          </a:solidFill>
          <a:ln w="57150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3938844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50" grpId="0" animBg="1"/>
      <p:bldP spid="51" grpId="0" animBg="1"/>
      <p:bldP spid="52" grpId="0" animBg="1"/>
      <p:bldP spid="53" grpId="0" animBg="1"/>
      <p:bldP spid="56" grpId="0" animBg="1"/>
      <p:bldP spid="57" grpId="0" animBg="1"/>
      <p:bldP spid="58" grpId="0" animBg="1"/>
      <p:bldP spid="59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89" grpId="0" animBg="1"/>
      <p:bldP spid="90" grpId="0" animBg="1"/>
      <p:bldP spid="9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>
            <a:extLst>
              <a:ext uri="{FF2B5EF4-FFF2-40B4-BE49-F238E27FC236}">
                <a16:creationId xmlns:a16="http://schemas.microsoft.com/office/drawing/2014/main" id="{DE20769D-2EA4-6D45-B842-45B88BDF6096}"/>
              </a:ext>
            </a:extLst>
          </p:cNvPr>
          <p:cNvSpPr txBox="1"/>
          <p:nvPr/>
        </p:nvSpPr>
        <p:spPr>
          <a:xfrm>
            <a:off x="382779" y="2205202"/>
            <a:ext cx="8352926" cy="923330"/>
          </a:xfrm>
          <a:prstGeom prst="rect">
            <a:avLst/>
          </a:prstGeom>
          <a:solidFill>
            <a:srgbClr val="FFFF99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b">
            <a:spAutoFit/>
          </a:bodyPr>
          <a:lstStyle/>
          <a:p>
            <a:pPr algn="ctr"/>
            <a:endParaRPr lang="en-GB" b="1" dirty="0">
              <a:solidFill>
                <a:prstClr val="black"/>
              </a:solidFill>
              <a:latin typeface="Levenim MT" pitchFamily="2" charset="-79"/>
              <a:cs typeface="Levenim MT" pitchFamily="2" charset="-79"/>
            </a:endParaRPr>
          </a:p>
          <a:p>
            <a:pPr algn="ctr"/>
            <a:endParaRPr lang="en-GB" b="1" dirty="0">
              <a:solidFill>
                <a:prstClr val="black"/>
              </a:solidFill>
              <a:latin typeface="Levenim MT" pitchFamily="2" charset="-79"/>
              <a:cs typeface="Levenim MT" pitchFamily="2" charset="-79"/>
            </a:endParaRPr>
          </a:p>
          <a:p>
            <a:pPr algn="ctr"/>
            <a:endParaRPr lang="en-GB" b="1" dirty="0">
              <a:solidFill>
                <a:prstClr val="black"/>
              </a:solidFill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551BCE-E7EE-8E4D-BB82-4F905A13873A}"/>
              </a:ext>
            </a:extLst>
          </p:cNvPr>
          <p:cNvSpPr txBox="1"/>
          <p:nvPr/>
        </p:nvSpPr>
        <p:spPr>
          <a:xfrm>
            <a:off x="382779" y="2205202"/>
            <a:ext cx="482963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1DD4FB7-033F-9348-ABBC-BB9F644D9D85}"/>
              </a:ext>
            </a:extLst>
          </p:cNvPr>
          <p:cNvSpPr/>
          <p:nvPr/>
        </p:nvSpPr>
        <p:spPr>
          <a:xfrm>
            <a:off x="4788026" y="1640773"/>
            <a:ext cx="3960438" cy="400509"/>
          </a:xfrm>
          <a:prstGeom prst="roundRect">
            <a:avLst/>
          </a:prstGeom>
          <a:solidFill>
            <a:srgbClr val="FFFF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Clue: </a:t>
            </a:r>
            <a:r>
              <a:rPr lang="en-GB" sz="1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All the words link to Contraception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A0B34BD5-F682-2D43-9E68-9A263B9025C5}"/>
              </a:ext>
            </a:extLst>
          </p:cNvPr>
          <p:cNvSpPr/>
          <p:nvPr/>
        </p:nvSpPr>
        <p:spPr>
          <a:xfrm>
            <a:off x="2459428" y="980728"/>
            <a:ext cx="6289036" cy="576064"/>
          </a:xfrm>
          <a:prstGeom prst="roundRect">
            <a:avLst/>
          </a:prstGeom>
          <a:solidFill>
            <a:srgbClr val="FFFF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72D5D76-C553-7144-AC17-B81FDD416FDC}"/>
              </a:ext>
            </a:extLst>
          </p:cNvPr>
          <p:cNvSpPr/>
          <p:nvPr/>
        </p:nvSpPr>
        <p:spPr>
          <a:xfrm>
            <a:off x="2374998" y="1040861"/>
            <a:ext cx="64702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rgbClr val="FF0000">
                      <a:alpha val="60000"/>
                    </a:srgb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ANAGRAMS –UNSCRAMBLE THE WORDS</a:t>
            </a:r>
            <a:endParaRPr lang="en-GB" sz="2400" dirty="0">
              <a:ln w="12700">
                <a:solidFill>
                  <a:schemeClr val="bg1"/>
                </a:solidFill>
              </a:ln>
              <a:effectLst>
                <a:glow rad="228600">
                  <a:srgbClr val="FF0000">
                    <a:alpha val="60000"/>
                  </a:srgb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553C550A-3641-F54A-B84C-491FD02A58F3}"/>
              </a:ext>
            </a:extLst>
          </p:cNvPr>
          <p:cNvSpPr/>
          <p:nvPr/>
        </p:nvSpPr>
        <p:spPr>
          <a:xfrm>
            <a:off x="395536" y="980728"/>
            <a:ext cx="1908212" cy="576064"/>
          </a:xfrm>
          <a:prstGeom prst="roundRect">
            <a:avLst/>
          </a:prstGeom>
          <a:solidFill>
            <a:srgbClr val="FFFF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7FDCA9A-F981-194F-A95C-25B7EAA8C80D}"/>
              </a:ext>
            </a:extLst>
          </p:cNvPr>
          <p:cNvSpPr/>
          <p:nvPr/>
        </p:nvSpPr>
        <p:spPr>
          <a:xfrm>
            <a:off x="467544" y="1043211"/>
            <a:ext cx="15712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6">
                      <a:satMod val="175000"/>
                      <a:alpha val="6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ROUND 6</a:t>
            </a:r>
            <a:endParaRPr lang="en-GB" sz="2400" dirty="0">
              <a:ln w="12700">
                <a:solidFill>
                  <a:schemeClr val="bg1"/>
                </a:solidFill>
              </a:ln>
              <a:effectLst>
                <a:glow rad="228600">
                  <a:schemeClr val="accent6">
                    <a:satMod val="175000"/>
                    <a:alpha val="6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318E20B-2E4F-5D45-BA4E-9AF9D57A4326}"/>
              </a:ext>
            </a:extLst>
          </p:cNvPr>
          <p:cNvSpPr txBox="1"/>
          <p:nvPr/>
        </p:nvSpPr>
        <p:spPr>
          <a:xfrm>
            <a:off x="382779" y="2315951"/>
            <a:ext cx="8340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Goudy Old Style" panose="02020502050305020303" pitchFamily="18" charset="0"/>
                <a:cs typeface="Levenim MT" pitchFamily="2" charset="-79"/>
              </a:rPr>
              <a:t>N A G V I A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74FB992-16ED-E846-BE14-8C86A58A93D0}"/>
              </a:ext>
            </a:extLst>
          </p:cNvPr>
          <p:cNvSpPr txBox="1"/>
          <p:nvPr/>
        </p:nvSpPr>
        <p:spPr>
          <a:xfrm>
            <a:off x="382779" y="3338260"/>
            <a:ext cx="8352926" cy="9233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b">
            <a:spAutoFit/>
          </a:bodyPr>
          <a:lstStyle/>
          <a:p>
            <a:pPr algn="ctr"/>
            <a:endParaRPr lang="en-GB" b="1" dirty="0">
              <a:solidFill>
                <a:prstClr val="black"/>
              </a:solidFill>
              <a:latin typeface="Levenim MT" pitchFamily="2" charset="-79"/>
              <a:cs typeface="Levenim MT" pitchFamily="2" charset="-79"/>
            </a:endParaRPr>
          </a:p>
          <a:p>
            <a:pPr algn="ctr"/>
            <a:endParaRPr lang="en-GB" b="1" dirty="0">
              <a:solidFill>
                <a:prstClr val="black"/>
              </a:solidFill>
              <a:latin typeface="Levenim MT" pitchFamily="2" charset="-79"/>
              <a:cs typeface="Levenim MT" pitchFamily="2" charset="-79"/>
            </a:endParaRPr>
          </a:p>
          <a:p>
            <a:pPr algn="ctr"/>
            <a:endParaRPr lang="en-GB" b="1" dirty="0">
              <a:solidFill>
                <a:prstClr val="black"/>
              </a:solidFill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6BF476D-7184-A246-A84A-C1E3D41C8FEA}"/>
              </a:ext>
            </a:extLst>
          </p:cNvPr>
          <p:cNvSpPr txBox="1"/>
          <p:nvPr/>
        </p:nvSpPr>
        <p:spPr>
          <a:xfrm>
            <a:off x="382779" y="3468872"/>
            <a:ext cx="8340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S T E A L I N G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76ACC70-2193-974D-8237-094CB4F9DCCB}"/>
              </a:ext>
            </a:extLst>
          </p:cNvPr>
          <p:cNvSpPr txBox="1"/>
          <p:nvPr/>
        </p:nvSpPr>
        <p:spPr>
          <a:xfrm>
            <a:off x="382779" y="4471318"/>
            <a:ext cx="8352926" cy="923330"/>
          </a:xfrm>
          <a:prstGeom prst="rect">
            <a:avLst/>
          </a:prstGeom>
          <a:solidFill>
            <a:srgbClr val="FFFF99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b">
            <a:spAutoFit/>
          </a:bodyPr>
          <a:lstStyle/>
          <a:p>
            <a:pPr algn="ctr"/>
            <a:endParaRPr lang="en-GB" b="1" dirty="0">
              <a:solidFill>
                <a:prstClr val="black"/>
              </a:solidFill>
              <a:latin typeface="Levenim MT" pitchFamily="2" charset="-79"/>
              <a:cs typeface="Levenim MT" pitchFamily="2" charset="-79"/>
            </a:endParaRPr>
          </a:p>
          <a:p>
            <a:pPr algn="ctr"/>
            <a:endParaRPr lang="en-GB" b="1" dirty="0">
              <a:solidFill>
                <a:prstClr val="black"/>
              </a:solidFill>
              <a:latin typeface="Levenim MT" pitchFamily="2" charset="-79"/>
              <a:cs typeface="Levenim MT" pitchFamily="2" charset="-79"/>
            </a:endParaRPr>
          </a:p>
          <a:p>
            <a:pPr algn="ctr"/>
            <a:endParaRPr lang="en-GB" b="1" dirty="0">
              <a:solidFill>
                <a:prstClr val="black"/>
              </a:solidFill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A9A54D5-38D3-DD44-8B4F-50CCB43303CE}"/>
              </a:ext>
            </a:extLst>
          </p:cNvPr>
          <p:cNvSpPr txBox="1"/>
          <p:nvPr/>
        </p:nvSpPr>
        <p:spPr>
          <a:xfrm>
            <a:off x="382779" y="4613145"/>
            <a:ext cx="8340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M O D C O N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550FC76C-39E3-3C4C-8E4F-81D482306EC9}"/>
              </a:ext>
            </a:extLst>
          </p:cNvPr>
          <p:cNvSpPr txBox="1"/>
          <p:nvPr/>
        </p:nvSpPr>
        <p:spPr>
          <a:xfrm>
            <a:off x="382779" y="5644687"/>
            <a:ext cx="8352926" cy="9233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b">
            <a:spAutoFit/>
          </a:bodyPr>
          <a:lstStyle/>
          <a:p>
            <a:pPr algn="ctr"/>
            <a:endParaRPr lang="en-GB" b="1" dirty="0">
              <a:solidFill>
                <a:prstClr val="black"/>
              </a:solidFill>
              <a:latin typeface="Levenim MT" pitchFamily="2" charset="-79"/>
              <a:cs typeface="Levenim MT" pitchFamily="2" charset="-79"/>
            </a:endParaRPr>
          </a:p>
          <a:p>
            <a:pPr algn="ctr"/>
            <a:endParaRPr lang="en-GB" b="1" dirty="0">
              <a:solidFill>
                <a:prstClr val="black"/>
              </a:solidFill>
              <a:latin typeface="Levenim MT" pitchFamily="2" charset="-79"/>
              <a:cs typeface="Levenim MT" pitchFamily="2" charset="-79"/>
            </a:endParaRPr>
          </a:p>
          <a:p>
            <a:pPr algn="ctr"/>
            <a:endParaRPr lang="en-GB" b="1" dirty="0">
              <a:solidFill>
                <a:prstClr val="black"/>
              </a:solidFill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A6A761E-0648-384B-9D1A-3906DF18F21B}"/>
              </a:ext>
            </a:extLst>
          </p:cNvPr>
          <p:cNvSpPr txBox="1"/>
          <p:nvPr/>
        </p:nvSpPr>
        <p:spPr>
          <a:xfrm>
            <a:off x="382779" y="5803061"/>
            <a:ext cx="8340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C A R T O N N P E C T I O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D600E55-8C47-C04B-B6A3-65AB27EE97B8}"/>
              </a:ext>
            </a:extLst>
          </p:cNvPr>
          <p:cNvSpPr txBox="1"/>
          <p:nvPr/>
        </p:nvSpPr>
        <p:spPr>
          <a:xfrm>
            <a:off x="382779" y="4466308"/>
            <a:ext cx="482963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8B40790-C8A7-A943-8159-DEE5BC1B541B}"/>
              </a:ext>
            </a:extLst>
          </p:cNvPr>
          <p:cNvSpPr txBox="1"/>
          <p:nvPr/>
        </p:nvSpPr>
        <p:spPr>
          <a:xfrm>
            <a:off x="382779" y="3335755"/>
            <a:ext cx="482963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0E5367B-18C3-184C-A6A7-F3FAF41C735D}"/>
              </a:ext>
            </a:extLst>
          </p:cNvPr>
          <p:cNvSpPr txBox="1"/>
          <p:nvPr/>
        </p:nvSpPr>
        <p:spPr>
          <a:xfrm>
            <a:off x="382779" y="5637174"/>
            <a:ext cx="482963" cy="461665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155465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A6E7CCE1-E894-E045-9264-1C4A2AF8FF6F}"/>
              </a:ext>
            </a:extLst>
          </p:cNvPr>
          <p:cNvSpPr/>
          <p:nvPr/>
        </p:nvSpPr>
        <p:spPr>
          <a:xfrm>
            <a:off x="2459428" y="960572"/>
            <a:ext cx="6289036" cy="576064"/>
          </a:xfrm>
          <a:prstGeom prst="roundRect">
            <a:avLst/>
          </a:prstGeom>
          <a:solidFill>
            <a:srgbClr val="FFFF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06A4C05D-0ED4-9E40-85E9-CA682EE29AB7}"/>
              </a:ext>
            </a:extLst>
          </p:cNvPr>
          <p:cNvSpPr/>
          <p:nvPr/>
        </p:nvSpPr>
        <p:spPr>
          <a:xfrm>
            <a:off x="395536" y="960572"/>
            <a:ext cx="1908212" cy="576064"/>
          </a:xfrm>
          <a:prstGeom prst="roundRect">
            <a:avLst/>
          </a:prstGeom>
          <a:solidFill>
            <a:srgbClr val="FFFFFF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24637EF-A2C4-6244-965C-803A2A11908C}"/>
              </a:ext>
            </a:extLst>
          </p:cNvPr>
          <p:cNvSpPr/>
          <p:nvPr/>
        </p:nvSpPr>
        <p:spPr>
          <a:xfrm>
            <a:off x="467544" y="1023055"/>
            <a:ext cx="15712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6">
                      <a:satMod val="175000"/>
                      <a:alpha val="6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ROUND 7</a:t>
            </a:r>
            <a:endParaRPr lang="en-GB" sz="2400" dirty="0">
              <a:ln w="12700">
                <a:solidFill>
                  <a:schemeClr val="bg1"/>
                </a:solidFill>
              </a:ln>
              <a:effectLst>
                <a:glow rad="228600">
                  <a:schemeClr val="accent6">
                    <a:satMod val="175000"/>
                    <a:alpha val="6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B4E1D08-CFA2-7D44-910B-DCFE11046887}"/>
              </a:ext>
            </a:extLst>
          </p:cNvPr>
          <p:cNvSpPr/>
          <p:nvPr/>
        </p:nvSpPr>
        <p:spPr>
          <a:xfrm>
            <a:off x="2469096" y="1037566"/>
            <a:ext cx="62781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baseline="0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5">
                      <a:alpha val="6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MULTIPLE CHOICE </a:t>
            </a:r>
            <a:r>
              <a:rPr lang="mr-IN" sz="2400" b="1" baseline="0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5">
                      <a:alpha val="6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haroni" pitchFamily="2" charset="-79"/>
              </a:rPr>
              <a:t>–</a:t>
            </a:r>
            <a:r>
              <a:rPr lang="en-GB" sz="2400" b="1" baseline="0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5">
                      <a:alpha val="6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 GUESS CORRECT</a:t>
            </a:r>
            <a:endParaRPr lang="en-GB" sz="2400" dirty="0">
              <a:ln w="12700">
                <a:solidFill>
                  <a:schemeClr val="bg1"/>
                </a:solidFill>
              </a:ln>
              <a:effectLst>
                <a:glow rad="228600">
                  <a:schemeClr val="accent5">
                    <a:alpha val="6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5202B0D-1BE9-F14C-97EE-F94F7FBC18E8}"/>
              </a:ext>
            </a:extLst>
          </p:cNvPr>
          <p:cNvSpPr txBox="1"/>
          <p:nvPr/>
        </p:nvSpPr>
        <p:spPr>
          <a:xfrm>
            <a:off x="395536" y="5437537"/>
            <a:ext cx="8352926" cy="1116000"/>
          </a:xfrm>
          <a:prstGeom prst="rect">
            <a:avLst/>
          </a:prstGeom>
          <a:solidFill>
            <a:srgbClr val="FFFF99"/>
          </a:solidFill>
          <a:ln w="57150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20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Which hormone is the male sex hormone?</a:t>
            </a:r>
          </a:p>
          <a:p>
            <a:pPr algn="ctr"/>
            <a:endParaRPr lang="en-GB" sz="2000" b="1" dirty="0">
              <a:solidFill>
                <a:prstClr val="black"/>
              </a:solidFill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EE617C7-2B87-C749-BB55-4F340545F753}"/>
              </a:ext>
            </a:extLst>
          </p:cNvPr>
          <p:cNvSpPr txBox="1"/>
          <p:nvPr/>
        </p:nvSpPr>
        <p:spPr>
          <a:xfrm>
            <a:off x="395536" y="5437537"/>
            <a:ext cx="482963" cy="461665"/>
          </a:xfrm>
          <a:prstGeom prst="rect">
            <a:avLst/>
          </a:prstGeom>
          <a:solidFill>
            <a:srgbClr val="FFFF00"/>
          </a:solidFill>
          <a:ln w="57150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Goudy Old Style" panose="02020502050305020303" pitchFamily="18" charset="0"/>
                <a:cs typeface="Arial" pitchFamily="34" charset="0"/>
              </a:rPr>
              <a:t>D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DA4393C-81CA-4F43-B064-DDB493FF2D60}"/>
              </a:ext>
            </a:extLst>
          </p:cNvPr>
          <p:cNvSpPr txBox="1"/>
          <p:nvPr/>
        </p:nvSpPr>
        <p:spPr>
          <a:xfrm>
            <a:off x="395536" y="1629600"/>
            <a:ext cx="8352926" cy="1116000"/>
          </a:xfrm>
          <a:prstGeom prst="rect">
            <a:avLst/>
          </a:prstGeom>
          <a:solidFill>
            <a:srgbClr val="FFFF99"/>
          </a:solidFill>
          <a:ln w="57150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20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Which of these is a barrier method of contraception?</a:t>
            </a:r>
          </a:p>
          <a:p>
            <a:pPr algn="ctr"/>
            <a:endParaRPr lang="en-GB" sz="2000" b="1" dirty="0">
              <a:solidFill>
                <a:prstClr val="black"/>
              </a:solidFill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3FB1E2B-5657-234C-A8E9-EFDBAF9F4721}"/>
              </a:ext>
            </a:extLst>
          </p:cNvPr>
          <p:cNvSpPr txBox="1"/>
          <p:nvPr/>
        </p:nvSpPr>
        <p:spPr>
          <a:xfrm>
            <a:off x="395536" y="1629600"/>
            <a:ext cx="482963" cy="461665"/>
          </a:xfrm>
          <a:prstGeom prst="rect">
            <a:avLst/>
          </a:prstGeom>
          <a:solidFill>
            <a:srgbClr val="FFFF00"/>
          </a:solidFill>
          <a:ln w="57150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Goudy Old Style" panose="02020502050305020303" pitchFamily="18" charset="0"/>
                <a:cs typeface="Arial" pitchFamily="34" charset="0"/>
              </a:rPr>
              <a:t>A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A6802D0-4D2B-FE44-993D-8BED5A42DC4B}"/>
              </a:ext>
            </a:extLst>
          </p:cNvPr>
          <p:cNvSpPr txBox="1"/>
          <p:nvPr/>
        </p:nvSpPr>
        <p:spPr>
          <a:xfrm>
            <a:off x="395536" y="2898912"/>
            <a:ext cx="8352926" cy="1116000"/>
          </a:xfrm>
          <a:prstGeom prst="rect">
            <a:avLst/>
          </a:prstGeom>
          <a:solidFill>
            <a:srgbClr val="FFFF99"/>
          </a:solidFill>
          <a:ln w="57150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sz="20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Which of these is a long acting reversible (LARC) form of contraception? </a:t>
            </a:r>
          </a:p>
          <a:p>
            <a:pPr algn="ctr"/>
            <a:endParaRPr lang="en-GB" sz="2000" b="1" dirty="0">
              <a:solidFill>
                <a:prstClr val="black"/>
              </a:solidFill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9E63743-B4F7-3F45-9E95-C7BD0E462CCA}"/>
              </a:ext>
            </a:extLst>
          </p:cNvPr>
          <p:cNvSpPr txBox="1"/>
          <p:nvPr/>
        </p:nvSpPr>
        <p:spPr>
          <a:xfrm>
            <a:off x="395536" y="2898912"/>
            <a:ext cx="482963" cy="461665"/>
          </a:xfrm>
          <a:prstGeom prst="rect">
            <a:avLst/>
          </a:prstGeom>
          <a:solidFill>
            <a:srgbClr val="FFFF00"/>
          </a:solidFill>
          <a:ln w="57150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Goudy Old Style" panose="02020502050305020303" pitchFamily="18" charset="0"/>
                <a:cs typeface="Arial" pitchFamily="34" charset="0"/>
              </a:rPr>
              <a:t>B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95BAC68-D814-274F-B33D-D315F76F5DAF}"/>
              </a:ext>
            </a:extLst>
          </p:cNvPr>
          <p:cNvSpPr txBox="1"/>
          <p:nvPr/>
        </p:nvSpPr>
        <p:spPr>
          <a:xfrm>
            <a:off x="395536" y="4168224"/>
            <a:ext cx="8352926" cy="1116000"/>
          </a:xfrm>
          <a:prstGeom prst="rect">
            <a:avLst/>
          </a:prstGeom>
          <a:solidFill>
            <a:srgbClr val="FFFF99"/>
          </a:solidFill>
          <a:ln w="57150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sz="20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 Which of these forms of contraception can be </a:t>
            </a:r>
          </a:p>
          <a:p>
            <a:pPr algn="ctr"/>
            <a:r>
              <a:rPr lang="en-GB" sz="20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used by males?</a:t>
            </a:r>
          </a:p>
          <a:p>
            <a:pPr algn="ctr"/>
            <a:endParaRPr lang="en-GB" sz="2000" b="1" dirty="0">
              <a:solidFill>
                <a:prstClr val="black"/>
              </a:solidFill>
              <a:latin typeface="Goudy Old Style" panose="02020502050305020303" pitchFamily="18" charset="0"/>
              <a:cs typeface="Levenim MT" pitchFamily="2" charset="-79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C812F3B-4C18-C64D-8FF0-023E1AA9849E}"/>
              </a:ext>
            </a:extLst>
          </p:cNvPr>
          <p:cNvSpPr txBox="1"/>
          <p:nvPr/>
        </p:nvSpPr>
        <p:spPr>
          <a:xfrm>
            <a:off x="395536" y="4168224"/>
            <a:ext cx="482963" cy="461665"/>
          </a:xfrm>
          <a:prstGeom prst="rect">
            <a:avLst/>
          </a:prstGeom>
          <a:solidFill>
            <a:srgbClr val="FFFF00"/>
          </a:solidFill>
          <a:ln w="57150" cmpd="sng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Goudy Old Style" panose="02020502050305020303" pitchFamily="18" charset="0"/>
                <a:cs typeface="Arial" pitchFamily="34" charset="0"/>
              </a:rPr>
              <a:t>C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B0F0788-92A4-1341-9882-53BD779381C7}"/>
              </a:ext>
            </a:extLst>
          </p:cNvPr>
          <p:cNvSpPr txBox="1"/>
          <p:nvPr/>
        </p:nvSpPr>
        <p:spPr>
          <a:xfrm>
            <a:off x="416178" y="2313600"/>
            <a:ext cx="2102403" cy="432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rgbClr val="0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6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Condom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39BA5E7-395D-A54A-BCB9-2BDDD4EF355C}"/>
              </a:ext>
            </a:extLst>
          </p:cNvPr>
          <p:cNvSpPr txBox="1"/>
          <p:nvPr/>
        </p:nvSpPr>
        <p:spPr>
          <a:xfrm>
            <a:off x="2506706" y="2313600"/>
            <a:ext cx="2102403" cy="432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rgbClr val="0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6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Patch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B5C1348-3207-884E-BC62-CF8B9C7BFE11}"/>
              </a:ext>
            </a:extLst>
          </p:cNvPr>
          <p:cNvSpPr txBox="1"/>
          <p:nvPr/>
        </p:nvSpPr>
        <p:spPr>
          <a:xfrm>
            <a:off x="4576549" y="2313600"/>
            <a:ext cx="2102403" cy="432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rgbClr val="0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6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Contraceptive Ring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4E5332C-7886-FE40-8EC4-A97A12D08754}"/>
              </a:ext>
            </a:extLst>
          </p:cNvPr>
          <p:cNvSpPr txBox="1"/>
          <p:nvPr/>
        </p:nvSpPr>
        <p:spPr>
          <a:xfrm>
            <a:off x="6650219" y="2313600"/>
            <a:ext cx="2102403" cy="432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rgbClr val="0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6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The Pill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2914174-3EDC-254E-9E34-BBA56B96B94C}"/>
              </a:ext>
            </a:extLst>
          </p:cNvPr>
          <p:cNvSpPr txBox="1"/>
          <p:nvPr/>
        </p:nvSpPr>
        <p:spPr>
          <a:xfrm>
            <a:off x="416178" y="3582912"/>
            <a:ext cx="2102403" cy="432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rgbClr val="0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6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Implant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FEBCC747-AE47-F147-9BAB-D1B133655BE8}"/>
              </a:ext>
            </a:extLst>
          </p:cNvPr>
          <p:cNvSpPr txBox="1"/>
          <p:nvPr/>
        </p:nvSpPr>
        <p:spPr>
          <a:xfrm>
            <a:off x="2506706" y="3582912"/>
            <a:ext cx="2102403" cy="432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rgbClr val="0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6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Condom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AB9967D-77E3-7148-B417-396300E92561}"/>
              </a:ext>
            </a:extLst>
          </p:cNvPr>
          <p:cNvSpPr txBox="1"/>
          <p:nvPr/>
        </p:nvSpPr>
        <p:spPr>
          <a:xfrm>
            <a:off x="4576549" y="3582912"/>
            <a:ext cx="2102403" cy="432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rgbClr val="0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6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Injection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E6641A3-D526-3548-9932-09F368D8F158}"/>
              </a:ext>
            </a:extLst>
          </p:cNvPr>
          <p:cNvSpPr txBox="1"/>
          <p:nvPr/>
        </p:nvSpPr>
        <p:spPr>
          <a:xfrm>
            <a:off x="6650219" y="3582912"/>
            <a:ext cx="2102403" cy="432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rgbClr val="0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6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The Pill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27A6D86-8BB6-A340-8C3B-4C2A32A84A31}"/>
              </a:ext>
            </a:extLst>
          </p:cNvPr>
          <p:cNvSpPr txBox="1"/>
          <p:nvPr/>
        </p:nvSpPr>
        <p:spPr>
          <a:xfrm>
            <a:off x="416178" y="4852224"/>
            <a:ext cx="2102403" cy="432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rgbClr val="0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6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Femidom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9AEA3DB-DC66-7343-A6C7-935DE5A5DEED}"/>
              </a:ext>
            </a:extLst>
          </p:cNvPr>
          <p:cNvSpPr txBox="1"/>
          <p:nvPr/>
        </p:nvSpPr>
        <p:spPr>
          <a:xfrm>
            <a:off x="2497939" y="4852224"/>
            <a:ext cx="2102403" cy="432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rgbClr val="0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6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The Pill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D689885-4EF7-814D-B9CD-62874B2589B1}"/>
              </a:ext>
            </a:extLst>
          </p:cNvPr>
          <p:cNvSpPr txBox="1"/>
          <p:nvPr/>
        </p:nvSpPr>
        <p:spPr>
          <a:xfrm>
            <a:off x="4567782" y="4852224"/>
            <a:ext cx="2102403" cy="432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rgbClr val="0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6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Injection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E3ECCD0-C8C8-6B4D-A2BD-AA9CCDF4ECA1}"/>
              </a:ext>
            </a:extLst>
          </p:cNvPr>
          <p:cNvSpPr txBox="1"/>
          <p:nvPr/>
        </p:nvSpPr>
        <p:spPr>
          <a:xfrm>
            <a:off x="6641452" y="4852224"/>
            <a:ext cx="2102403" cy="432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rgbClr val="0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6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Condom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29B42A4-CA1F-7C48-A9C0-898A74ACEE72}"/>
              </a:ext>
            </a:extLst>
          </p:cNvPr>
          <p:cNvSpPr txBox="1"/>
          <p:nvPr/>
        </p:nvSpPr>
        <p:spPr>
          <a:xfrm>
            <a:off x="416178" y="6121537"/>
            <a:ext cx="2102403" cy="432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rgbClr val="0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6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Oestrogen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BA401E8-15D8-2749-82C6-E3C929C132ED}"/>
              </a:ext>
            </a:extLst>
          </p:cNvPr>
          <p:cNvSpPr txBox="1"/>
          <p:nvPr/>
        </p:nvSpPr>
        <p:spPr>
          <a:xfrm>
            <a:off x="2506706" y="6121537"/>
            <a:ext cx="2102403" cy="432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rgbClr val="0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6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Haemoglobin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188A704E-8433-A642-9DD5-7AE01994567A}"/>
              </a:ext>
            </a:extLst>
          </p:cNvPr>
          <p:cNvSpPr txBox="1"/>
          <p:nvPr/>
        </p:nvSpPr>
        <p:spPr>
          <a:xfrm>
            <a:off x="4576549" y="6121537"/>
            <a:ext cx="2102403" cy="432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rgbClr val="0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6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Progesterone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4CA49903-61B7-4E4B-8823-18C9E5788379}"/>
              </a:ext>
            </a:extLst>
          </p:cNvPr>
          <p:cNvSpPr txBox="1"/>
          <p:nvPr/>
        </p:nvSpPr>
        <p:spPr>
          <a:xfrm>
            <a:off x="6650219" y="6121537"/>
            <a:ext cx="2102403" cy="432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 cmpd="sng">
            <a:solidFill>
              <a:srgbClr val="0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sz="1600" b="1" dirty="0">
                <a:solidFill>
                  <a:prstClr val="black"/>
                </a:solidFill>
                <a:latin typeface="Goudy Old Style" panose="02020502050305020303" pitchFamily="18" charset="0"/>
                <a:cs typeface="Levenim MT" pitchFamily="2" charset="-79"/>
              </a:rPr>
              <a:t>Testosterone</a:t>
            </a:r>
          </a:p>
        </p:txBody>
      </p:sp>
    </p:spTree>
    <p:extLst>
      <p:ext uri="{BB962C8B-B14F-4D97-AF65-F5344CB8AC3E}">
        <p14:creationId xmlns:p14="http://schemas.microsoft.com/office/powerpoint/2010/main" val="1856253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SOCIAL SARAH WITH LEGS.png">
            <a:extLst>
              <a:ext uri="{FF2B5EF4-FFF2-40B4-BE49-F238E27FC236}">
                <a16:creationId xmlns:a16="http://schemas.microsoft.com/office/drawing/2014/main" id="{79B15D6D-1DEA-0949-BE41-87C417ED74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3521" y="1139889"/>
            <a:ext cx="1548426" cy="5554720"/>
          </a:xfrm>
          <a:prstGeom prst="rect">
            <a:avLst/>
          </a:prstGeom>
        </p:spPr>
      </p:pic>
      <p:sp>
        <p:nvSpPr>
          <p:cNvPr id="31" name="Rectangular Callout 30">
            <a:extLst>
              <a:ext uri="{FF2B5EF4-FFF2-40B4-BE49-F238E27FC236}">
                <a16:creationId xmlns:a16="http://schemas.microsoft.com/office/drawing/2014/main" id="{BCC0C440-EA69-EB43-AAA0-09335BA35193}"/>
              </a:ext>
            </a:extLst>
          </p:cNvPr>
          <p:cNvSpPr/>
          <p:nvPr/>
        </p:nvSpPr>
        <p:spPr>
          <a:xfrm>
            <a:off x="1740530" y="1199306"/>
            <a:ext cx="4452460" cy="2859487"/>
          </a:xfrm>
          <a:prstGeom prst="wedgeRectCallout">
            <a:avLst>
              <a:gd name="adj1" fmla="val -69482"/>
              <a:gd name="adj2" fmla="val -13618"/>
            </a:avLst>
          </a:prstGeom>
          <a:solidFill>
            <a:srgbClr val="8BFFE3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0EF40643-9FF8-1C4F-8CFE-B5DD0B25F3F8}"/>
              </a:ext>
            </a:extLst>
          </p:cNvPr>
          <p:cNvSpPr/>
          <p:nvPr/>
        </p:nvSpPr>
        <p:spPr>
          <a:xfrm>
            <a:off x="1740530" y="1441324"/>
            <a:ext cx="44052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212529"/>
                </a:solidFill>
                <a:latin typeface="open sans"/>
              </a:rPr>
              <a:t>“All contraception should be free of charge for everyone”</a:t>
            </a:r>
            <a:endParaRPr lang="en-US" sz="3600" b="1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8B34B4D-622C-AB4D-9ED0-3034DB2E06AF}"/>
              </a:ext>
            </a:extLst>
          </p:cNvPr>
          <p:cNvSpPr/>
          <p:nvPr/>
        </p:nvSpPr>
        <p:spPr>
          <a:xfrm>
            <a:off x="203615" y="4817353"/>
            <a:ext cx="8751275" cy="1839411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 anchor="ctr">
            <a:noAutofit/>
          </a:bodyPr>
          <a:lstStyle/>
          <a:p>
            <a:pPr algn="ctr"/>
            <a:endParaRPr lang="en-GB" sz="3600" b="1" dirty="0">
              <a:ln w="10541" cmpd="sng">
                <a:solidFill>
                  <a:schemeClr val="tx1"/>
                </a:solidFill>
                <a:prstDash val="solid"/>
              </a:ln>
              <a:solidFill>
                <a:srgbClr val="7F0757"/>
              </a:solidFill>
            </a:endParaRPr>
          </a:p>
        </p:txBody>
      </p:sp>
      <p:pic>
        <p:nvPicPr>
          <p:cNvPr id="3" name="Graphic 2" descr="Add">
            <a:extLst>
              <a:ext uri="{FF2B5EF4-FFF2-40B4-BE49-F238E27FC236}">
                <a16:creationId xmlns:a16="http://schemas.microsoft.com/office/drawing/2014/main" id="{4AF381FB-8EE3-F247-AEF9-A50D409F22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241804" y="5074369"/>
            <a:ext cx="844414" cy="84441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3F983B1-7CBA-4740-81D4-143185BE633E}"/>
              </a:ext>
            </a:extLst>
          </p:cNvPr>
          <p:cNvSpPr txBox="1"/>
          <p:nvPr/>
        </p:nvSpPr>
        <p:spPr>
          <a:xfrm>
            <a:off x="6102642" y="4817353"/>
            <a:ext cx="5403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558760-F185-984C-99AE-8C06BA255FFF}"/>
              </a:ext>
            </a:extLst>
          </p:cNvPr>
          <p:cNvSpPr txBox="1"/>
          <p:nvPr/>
        </p:nvSpPr>
        <p:spPr>
          <a:xfrm>
            <a:off x="2089649" y="6005761"/>
            <a:ext cx="1548425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00" dirty="0"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Disagree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F7E85B7-56F1-FD4D-B3A3-642537F57636}"/>
              </a:ext>
            </a:extLst>
          </p:cNvPr>
          <p:cNvSpPr txBox="1"/>
          <p:nvPr/>
        </p:nvSpPr>
        <p:spPr>
          <a:xfrm>
            <a:off x="3889799" y="6080432"/>
            <a:ext cx="1548425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00" dirty="0"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Develop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D63B18-FA59-954C-AEF3-A23661DE4197}"/>
              </a:ext>
            </a:extLst>
          </p:cNvPr>
          <p:cNvSpPr txBox="1"/>
          <p:nvPr/>
        </p:nvSpPr>
        <p:spPr>
          <a:xfrm>
            <a:off x="5598593" y="6046944"/>
            <a:ext cx="1548425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00" dirty="0"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Challenge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CAEFC0D-15D8-494E-8F7C-56DCC2021C68}"/>
              </a:ext>
            </a:extLst>
          </p:cNvPr>
          <p:cNvSpPr txBox="1"/>
          <p:nvPr/>
        </p:nvSpPr>
        <p:spPr>
          <a:xfrm>
            <a:off x="7041013" y="5976791"/>
            <a:ext cx="1828800" cy="5741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1760"/>
              </a:lnSpc>
            </a:pPr>
            <a:r>
              <a:rPr lang="en-GB" sz="2300" dirty="0"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Alternative</a:t>
            </a:r>
          </a:p>
          <a:p>
            <a:pPr algn="ctr">
              <a:lnSpc>
                <a:spcPts val="1760"/>
              </a:lnSpc>
            </a:pPr>
            <a:r>
              <a:rPr lang="en-GB" sz="2300" dirty="0">
                <a:latin typeface="Lato Heavy" panose="020F0502020204030203" pitchFamily="34" charset="0"/>
                <a:ea typeface="Lato Heavy" panose="020F0502020204030203" pitchFamily="34" charset="0"/>
                <a:cs typeface="Lato Heavy" panose="020F0502020204030203" pitchFamily="34" charset="0"/>
              </a:rPr>
              <a:t>Idea/option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4F886F3-2802-7F4A-8E0E-D5F9D920636A}"/>
              </a:ext>
            </a:extLst>
          </p:cNvPr>
          <p:cNvGrpSpPr/>
          <p:nvPr/>
        </p:nvGrpSpPr>
        <p:grpSpPr>
          <a:xfrm>
            <a:off x="439153" y="5008793"/>
            <a:ext cx="1440000" cy="1440000"/>
            <a:chOff x="-1925593" y="1809416"/>
            <a:chExt cx="1440000" cy="1440000"/>
          </a:xfrm>
        </p:grpSpPr>
        <p:pic>
          <p:nvPicPr>
            <p:cNvPr id="13" name="Picture 21" descr="C:\Users\Optic Group111\Desktop\Agree.png">
              <a:extLst>
                <a:ext uri="{FF2B5EF4-FFF2-40B4-BE49-F238E27FC236}">
                  <a16:creationId xmlns:a16="http://schemas.microsoft.com/office/drawing/2014/main" id="{A376776C-7EDC-8640-9F75-5B171BAE2B0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925593" y="1809416"/>
              <a:ext cx="1440000" cy="144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4C3DEE4A-DCE9-2D4B-9CDB-489F5251927B}"/>
                </a:ext>
              </a:extLst>
            </p:cNvPr>
            <p:cNvSpPr txBox="1"/>
            <p:nvPr/>
          </p:nvSpPr>
          <p:spPr>
            <a:xfrm>
              <a:off x="-1908720" y="1896289"/>
              <a:ext cx="833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AGREE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D4DB5E0-97F1-054E-A9A0-EF56F7BD915D}"/>
              </a:ext>
            </a:extLst>
          </p:cNvPr>
          <p:cNvGrpSpPr/>
          <p:nvPr/>
        </p:nvGrpSpPr>
        <p:grpSpPr>
          <a:xfrm>
            <a:off x="2039522" y="5008793"/>
            <a:ext cx="1570746" cy="1440000"/>
            <a:chOff x="-2039466" y="184750"/>
            <a:chExt cx="1570746" cy="1440000"/>
          </a:xfrm>
        </p:grpSpPr>
        <p:pic>
          <p:nvPicPr>
            <p:cNvPr id="11" name="Picture 2" descr="C:\Users\Optic Group111\Desktop\Disagree.png">
              <a:extLst>
                <a:ext uri="{FF2B5EF4-FFF2-40B4-BE49-F238E27FC236}">
                  <a16:creationId xmlns:a16="http://schemas.microsoft.com/office/drawing/2014/main" id="{20AC9639-BC7B-D749-B93F-79BCD422AF0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908720" y="184750"/>
              <a:ext cx="1440000" cy="144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12FCDA1-9C0F-7B48-A1F5-F96B54903B9E}"/>
                </a:ext>
              </a:extLst>
            </p:cNvPr>
            <p:cNvSpPr txBox="1"/>
            <p:nvPr/>
          </p:nvSpPr>
          <p:spPr>
            <a:xfrm>
              <a:off x="-2039466" y="1253461"/>
              <a:ext cx="15179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DISAGREE</a:t>
              </a:r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91D9BB00-4540-E94B-BDA8-02B6A9A46F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22784" y="4990267"/>
            <a:ext cx="1655787" cy="155941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AC22484-5240-E64E-A6F3-597BA70D2CC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45921" y="4990267"/>
            <a:ext cx="1655787" cy="155941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9E157B5-FBF7-4E44-A5FE-CC852179D3C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80522" y="4967290"/>
            <a:ext cx="1655787" cy="1559418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80A9523F-2D19-A349-9E90-BA7DC62A9C11}"/>
              </a:ext>
            </a:extLst>
          </p:cNvPr>
          <p:cNvSpPr txBox="1"/>
          <p:nvPr/>
        </p:nvSpPr>
        <p:spPr>
          <a:xfrm>
            <a:off x="4248091" y="5294406"/>
            <a:ext cx="1138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DEVELOP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5E4A75A-15D0-204F-A1CB-3EBF28C58682}"/>
              </a:ext>
            </a:extLst>
          </p:cNvPr>
          <p:cNvSpPr txBox="1"/>
          <p:nvPr/>
        </p:nvSpPr>
        <p:spPr>
          <a:xfrm>
            <a:off x="5576677" y="6062707"/>
            <a:ext cx="138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CHALLENGE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51318A3-5968-E643-A8C0-28287E9B2FC2}"/>
              </a:ext>
            </a:extLst>
          </p:cNvPr>
          <p:cNvSpPr txBox="1"/>
          <p:nvPr/>
        </p:nvSpPr>
        <p:spPr>
          <a:xfrm>
            <a:off x="7314415" y="5074369"/>
            <a:ext cx="138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ALTERNATE IDEA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AA1F2FFA-BEC4-8C4A-A7F9-ADD462FE67C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4919" y="5406873"/>
            <a:ext cx="1124248" cy="99442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62A1DE5E-5810-7343-B151-A19D800996AC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31075" y="5179187"/>
            <a:ext cx="907386" cy="90221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86716A21-D368-5044-8E36-E8095BE10D44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2040" y="5162405"/>
            <a:ext cx="1059791" cy="1269633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484EBACB-B9E9-9446-96B6-4E37B86E8BEE}"/>
              </a:ext>
            </a:extLst>
          </p:cNvPr>
          <p:cNvSpPr/>
          <p:nvPr/>
        </p:nvSpPr>
        <p:spPr>
          <a:xfrm>
            <a:off x="187110" y="213709"/>
            <a:ext cx="7953914" cy="786414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28575">
            <a:solidFill>
              <a:schemeClr val="tx1"/>
            </a:solidFill>
          </a:ln>
        </p:spPr>
        <p:txBody>
          <a:bodyPr wrap="square" lIns="91440" tIns="45720" rIns="91440" bIns="45720" anchor="ctr">
            <a:noAutofit/>
          </a:bodyPr>
          <a:lstStyle/>
          <a:p>
            <a:pPr algn="ctr"/>
            <a:r>
              <a:rPr lang="en-GB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</a:rPr>
              <a:t>    WHAT DO YOU THINK?</a:t>
            </a:r>
            <a:endParaRPr lang="en-GB" sz="3600" b="1" dirty="0">
              <a:ln w="10541" cmpd="sng">
                <a:solidFill>
                  <a:schemeClr val="tx1"/>
                </a:solidFill>
                <a:prstDash val="solid"/>
              </a:ln>
              <a:solidFill>
                <a:srgbClr val="7F0757"/>
              </a:solidFill>
            </a:endParaRPr>
          </a:p>
        </p:txBody>
      </p:sp>
      <p:pic>
        <p:nvPicPr>
          <p:cNvPr id="34" name="Picture 8">
            <a:extLst>
              <a:ext uri="{FF2B5EF4-FFF2-40B4-BE49-F238E27FC236}">
                <a16:creationId xmlns:a16="http://schemas.microsoft.com/office/drawing/2014/main" id="{2EB6AA15-3477-1940-9553-98CABBFE4D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317" y="326086"/>
            <a:ext cx="1706268" cy="516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1AA44CAE-D121-8344-AE93-E78171AB48B8}"/>
              </a:ext>
            </a:extLst>
          </p:cNvPr>
          <p:cNvSpPr/>
          <p:nvPr/>
        </p:nvSpPr>
        <p:spPr>
          <a:xfrm>
            <a:off x="6424895" y="1089907"/>
            <a:ext cx="2475822" cy="351890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CB0A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Talking points</a:t>
            </a:r>
          </a:p>
          <a:p>
            <a:r>
              <a:rPr lang="en-US" sz="1400" dirty="0">
                <a:solidFill>
                  <a:schemeClr val="tx1"/>
                </a:solidFill>
              </a:rPr>
              <a:t>I think that …</a:t>
            </a:r>
          </a:p>
          <a:p>
            <a:r>
              <a:rPr lang="en-US" sz="1400" dirty="0">
                <a:solidFill>
                  <a:schemeClr val="tx1"/>
                </a:solidFill>
              </a:rPr>
              <a:t>I don’t think… is right because…</a:t>
            </a:r>
          </a:p>
          <a:p>
            <a:r>
              <a:rPr lang="en-US" sz="1400" dirty="0">
                <a:solidFill>
                  <a:schemeClr val="tx1"/>
                </a:solidFill>
              </a:rPr>
              <a:t>My opinion is…</a:t>
            </a:r>
          </a:p>
          <a:p>
            <a:r>
              <a:rPr lang="en-US" sz="1400" dirty="0">
                <a:solidFill>
                  <a:schemeClr val="tx1"/>
                </a:solidFill>
              </a:rPr>
              <a:t>I would argue the same because…</a:t>
            </a:r>
          </a:p>
          <a:p>
            <a:r>
              <a:rPr lang="en-US" sz="1400" dirty="0">
                <a:solidFill>
                  <a:schemeClr val="tx1"/>
                </a:solidFill>
              </a:rPr>
              <a:t>I disagree with… because</a:t>
            </a:r>
          </a:p>
          <a:p>
            <a:r>
              <a:rPr lang="en-US" sz="1400" dirty="0">
                <a:solidFill>
                  <a:schemeClr val="tx1"/>
                </a:solidFill>
              </a:rPr>
              <a:t>Building on what ….</a:t>
            </a:r>
          </a:p>
          <a:p>
            <a:r>
              <a:rPr lang="en-US" sz="1400" dirty="0">
                <a:solidFill>
                  <a:schemeClr val="tx1"/>
                </a:solidFill>
              </a:rPr>
              <a:t>An alternate way of looking at this is…</a:t>
            </a:r>
          </a:p>
          <a:p>
            <a:r>
              <a:rPr lang="en-US" sz="1400" dirty="0">
                <a:solidFill>
                  <a:schemeClr val="tx1"/>
                </a:solidFill>
              </a:rPr>
              <a:t>I sort of agree, however….</a:t>
            </a:r>
          </a:p>
          <a:p>
            <a:r>
              <a:rPr lang="en-US" sz="1400" dirty="0">
                <a:solidFill>
                  <a:schemeClr val="tx1"/>
                </a:solidFill>
              </a:rPr>
              <a:t>In my view…</a:t>
            </a:r>
          </a:p>
          <a:p>
            <a:r>
              <a:rPr lang="en-US" sz="1400" dirty="0">
                <a:solidFill>
                  <a:schemeClr val="tx1"/>
                </a:solidFill>
              </a:rPr>
              <a:t>I would challenge what… said because …</a:t>
            </a:r>
          </a:p>
        </p:txBody>
      </p:sp>
      <p:pic>
        <p:nvPicPr>
          <p:cNvPr id="27" name="Picture 2" descr="C:\Users\Optic Group111\Desktop\CORE THEME 3.png">
            <a:extLst>
              <a:ext uri="{FF2B5EF4-FFF2-40B4-BE49-F238E27FC236}">
                <a16:creationId xmlns:a16="http://schemas.microsoft.com/office/drawing/2014/main" id="{352D3128-DE9E-8E4D-8652-39A5B9C14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00658" y="220266"/>
            <a:ext cx="788423" cy="788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4349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Optic Group111\Desktop\Play Video.png">
            <a:hlinkClick r:id="rId3"/>
            <a:extLst>
              <a:ext uri="{FF2B5EF4-FFF2-40B4-BE49-F238E27FC236}">
                <a16:creationId xmlns:a16="http://schemas.microsoft.com/office/drawing/2014/main" id="{D55E8F5B-F492-D448-A4AA-10D071D0F3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5683" y="889302"/>
            <a:ext cx="1822767" cy="1822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3" descr="C:\Users\Optic Group111\Desktop\Play Video.png">
            <a:hlinkClick r:id="rId5"/>
            <a:extLst>
              <a:ext uri="{FF2B5EF4-FFF2-40B4-BE49-F238E27FC236}">
                <a16:creationId xmlns:a16="http://schemas.microsoft.com/office/drawing/2014/main" id="{88B03C21-B3C1-AD47-95B7-BF2E000348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6939" y="961943"/>
            <a:ext cx="1822767" cy="1822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3" descr="C:\Users\Optic Group111\Desktop\Play Video.png">
            <a:hlinkClick r:id="rId6"/>
            <a:extLst>
              <a:ext uri="{FF2B5EF4-FFF2-40B4-BE49-F238E27FC236}">
                <a16:creationId xmlns:a16="http://schemas.microsoft.com/office/drawing/2014/main" id="{A0AEA185-C4B5-874C-9B8A-F925313A99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52917" y="4146662"/>
            <a:ext cx="1822767" cy="1822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Optic Group111\Desktop\Play Video.png">
            <a:hlinkClick r:id="rId7"/>
            <a:extLst>
              <a:ext uri="{FF2B5EF4-FFF2-40B4-BE49-F238E27FC236}">
                <a16:creationId xmlns:a16="http://schemas.microsoft.com/office/drawing/2014/main" id="{A91D34B8-C5CD-6B4E-9B3E-36CF6F089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4427" y="889302"/>
            <a:ext cx="1822767" cy="1822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3" descr="C:\Users\Optic Group111\Desktop\Play Video.png">
            <a:hlinkClick r:id="rId8"/>
            <a:extLst>
              <a:ext uri="{FF2B5EF4-FFF2-40B4-BE49-F238E27FC236}">
                <a16:creationId xmlns:a16="http://schemas.microsoft.com/office/drawing/2014/main" id="{F4E15418-FA3D-3E41-8A2A-3000442136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60616" y="4157246"/>
            <a:ext cx="1822767" cy="1822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C:\Users\Optic Group111\Desktop\Play Video.png">
            <a:hlinkClick r:id="rId9"/>
            <a:extLst>
              <a:ext uri="{FF2B5EF4-FFF2-40B4-BE49-F238E27FC236}">
                <a16:creationId xmlns:a16="http://schemas.microsoft.com/office/drawing/2014/main" id="{E492A7D6-0058-FF49-9BEE-0034D0328A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428" y="4146661"/>
            <a:ext cx="1822767" cy="1822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7">
            <a:extLst>
              <a:ext uri="{FF2B5EF4-FFF2-40B4-BE49-F238E27FC236}">
                <a16:creationId xmlns:a16="http://schemas.microsoft.com/office/drawing/2014/main" id="{3256F725-46B1-1B42-878C-5AEE7667C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4774" y="3396461"/>
            <a:ext cx="797217" cy="959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A62846E0-14A4-6F46-83A1-FD428F347C9B}"/>
              </a:ext>
            </a:extLst>
          </p:cNvPr>
          <p:cNvSpPr/>
          <p:nvPr/>
        </p:nvSpPr>
        <p:spPr>
          <a:xfrm>
            <a:off x="4197065" y="4075521"/>
            <a:ext cx="1307119" cy="364990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902030302020204" pitchFamily="66" charset="0"/>
              </a:rPr>
              <a:t>2 Minutes</a:t>
            </a:r>
          </a:p>
        </p:txBody>
      </p:sp>
      <p:pic>
        <p:nvPicPr>
          <p:cNvPr id="10" name="Picture 17">
            <a:extLst>
              <a:ext uri="{FF2B5EF4-FFF2-40B4-BE49-F238E27FC236}">
                <a16:creationId xmlns:a16="http://schemas.microsoft.com/office/drawing/2014/main" id="{8D50869A-261D-B441-BCF8-1F37DF125A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9866" y="3382464"/>
            <a:ext cx="797217" cy="959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5E88743-10F5-C74F-AFA5-EFB17125AC0A}"/>
              </a:ext>
            </a:extLst>
          </p:cNvPr>
          <p:cNvSpPr/>
          <p:nvPr/>
        </p:nvSpPr>
        <p:spPr>
          <a:xfrm>
            <a:off x="1082157" y="4061524"/>
            <a:ext cx="1307119" cy="364990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902030302020204" pitchFamily="66" charset="0"/>
              </a:rPr>
              <a:t>3 Minutes</a:t>
            </a:r>
          </a:p>
        </p:txBody>
      </p:sp>
      <p:pic>
        <p:nvPicPr>
          <p:cNvPr id="12" name="Picture 17">
            <a:extLst>
              <a:ext uri="{FF2B5EF4-FFF2-40B4-BE49-F238E27FC236}">
                <a16:creationId xmlns:a16="http://schemas.microsoft.com/office/drawing/2014/main" id="{47A41636-058E-C743-BDAF-7C9AB4CBE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77075" y="3382464"/>
            <a:ext cx="797217" cy="959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1E05C7BE-A8FD-5149-9A7A-2A895EB99DA5}"/>
              </a:ext>
            </a:extLst>
          </p:cNvPr>
          <p:cNvSpPr/>
          <p:nvPr/>
        </p:nvSpPr>
        <p:spPr>
          <a:xfrm>
            <a:off x="7289366" y="4061524"/>
            <a:ext cx="1307119" cy="364990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902030302020204" pitchFamily="66" charset="0"/>
              </a:rPr>
              <a:t>3 Minutes</a:t>
            </a:r>
          </a:p>
        </p:txBody>
      </p:sp>
      <p:pic>
        <p:nvPicPr>
          <p:cNvPr id="14" name="Picture 17">
            <a:extLst>
              <a:ext uri="{FF2B5EF4-FFF2-40B4-BE49-F238E27FC236}">
                <a16:creationId xmlns:a16="http://schemas.microsoft.com/office/drawing/2014/main" id="{D726CFC2-2DF0-1C4B-8B12-EF41C52AF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17085" y="157065"/>
            <a:ext cx="797217" cy="959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10A780DA-3B61-8443-900A-59F15778DE5D}"/>
              </a:ext>
            </a:extLst>
          </p:cNvPr>
          <p:cNvSpPr/>
          <p:nvPr/>
        </p:nvSpPr>
        <p:spPr>
          <a:xfrm>
            <a:off x="4129376" y="836125"/>
            <a:ext cx="1307119" cy="364990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902030302020204" pitchFamily="66" charset="0"/>
              </a:rPr>
              <a:t>7 Minutes</a:t>
            </a:r>
          </a:p>
        </p:txBody>
      </p:sp>
      <p:pic>
        <p:nvPicPr>
          <p:cNvPr id="16" name="Picture 17">
            <a:extLst>
              <a:ext uri="{FF2B5EF4-FFF2-40B4-BE49-F238E27FC236}">
                <a16:creationId xmlns:a16="http://schemas.microsoft.com/office/drawing/2014/main" id="{B78F7446-80BD-2C4C-9E2B-4C205B3AD3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2177" y="143068"/>
            <a:ext cx="797217" cy="959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1D591F12-01FD-1247-9A65-A45718988B2E}"/>
              </a:ext>
            </a:extLst>
          </p:cNvPr>
          <p:cNvSpPr/>
          <p:nvPr/>
        </p:nvSpPr>
        <p:spPr>
          <a:xfrm>
            <a:off x="1014468" y="822128"/>
            <a:ext cx="1307119" cy="364990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902030302020204" pitchFamily="66" charset="0"/>
              </a:rPr>
              <a:t>3 Minutes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468CD47-B16A-CF4A-94A1-B20479386A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9386" y="143068"/>
            <a:ext cx="797217" cy="959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6730DEE8-CC71-034F-889F-3906D80D3CA2}"/>
              </a:ext>
            </a:extLst>
          </p:cNvPr>
          <p:cNvSpPr/>
          <p:nvPr/>
        </p:nvSpPr>
        <p:spPr>
          <a:xfrm>
            <a:off x="7221677" y="822128"/>
            <a:ext cx="1307119" cy="364990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902030302020204" pitchFamily="66" charset="0"/>
              </a:rPr>
              <a:t>6 Minutes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B564DB3-5E62-F641-9370-CDBD19509DF3}"/>
              </a:ext>
            </a:extLst>
          </p:cNvPr>
          <p:cNvSpPr txBox="1"/>
          <p:nvPr/>
        </p:nvSpPr>
        <p:spPr>
          <a:xfrm>
            <a:off x="560806" y="2404292"/>
            <a:ext cx="15179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Play video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3DA8DB5-8A3A-9849-9A76-EFCD5756B9EB}"/>
              </a:ext>
            </a:extLst>
          </p:cNvPr>
          <p:cNvSpPr txBox="1"/>
          <p:nvPr/>
        </p:nvSpPr>
        <p:spPr>
          <a:xfrm>
            <a:off x="3724546" y="2325784"/>
            <a:ext cx="15179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Play video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3C283DC-728F-584D-B1CB-E0FB63CBDDF4}"/>
              </a:ext>
            </a:extLst>
          </p:cNvPr>
          <p:cNvSpPr txBox="1"/>
          <p:nvPr/>
        </p:nvSpPr>
        <p:spPr>
          <a:xfrm>
            <a:off x="6888288" y="2345295"/>
            <a:ext cx="15179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Play video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D0FD899-31A9-764C-BB7F-10BCDB693C76}"/>
              </a:ext>
            </a:extLst>
          </p:cNvPr>
          <p:cNvSpPr txBox="1"/>
          <p:nvPr/>
        </p:nvSpPr>
        <p:spPr>
          <a:xfrm>
            <a:off x="649296" y="5636010"/>
            <a:ext cx="15179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Play video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8FC2EEE-6DD6-8545-9A00-9FF6DFAF274A}"/>
              </a:ext>
            </a:extLst>
          </p:cNvPr>
          <p:cNvSpPr txBox="1"/>
          <p:nvPr/>
        </p:nvSpPr>
        <p:spPr>
          <a:xfrm>
            <a:off x="3813036" y="5557502"/>
            <a:ext cx="15179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Play video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118C01C-C5EA-1840-988D-06E73BFE0A25}"/>
              </a:ext>
            </a:extLst>
          </p:cNvPr>
          <p:cNvSpPr txBox="1"/>
          <p:nvPr/>
        </p:nvSpPr>
        <p:spPr>
          <a:xfrm>
            <a:off x="6976778" y="5577013"/>
            <a:ext cx="15179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Play video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1A22DCA-24DC-D74D-B88F-6FF43DAFD6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255" y="2810856"/>
            <a:ext cx="1675934" cy="572498"/>
          </a:xfrm>
          <a:prstGeom prst="rect">
            <a:avLst/>
          </a:prstGeo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 w="38100">
            <a:solidFill>
              <a:srgbClr val="7F0757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dk1"/>
                </a:solidFill>
                <a:latin typeface="+mj-lt"/>
                <a:ea typeface="+mn-ea"/>
                <a:cs typeface="+mn-cs"/>
              </a:rPr>
              <a:t>Femidoms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E92A62E-5384-6741-9E3F-5FBECBEE8B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2491" y="6046818"/>
            <a:ext cx="1675934" cy="592881"/>
          </a:xfrm>
          <a:prstGeom prst="rect">
            <a:avLst/>
          </a:prstGeo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 w="38100">
            <a:solidFill>
              <a:srgbClr val="7F0757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dk1"/>
                </a:solidFill>
                <a:latin typeface="+mj-lt"/>
                <a:ea typeface="+mn-ea"/>
                <a:cs typeface="+mn-cs"/>
              </a:rPr>
              <a:t>LARC Methods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201F540-293D-D54B-9C09-8D574EF6DD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4537" y="2750860"/>
            <a:ext cx="1675934" cy="572499"/>
          </a:xfrm>
          <a:prstGeom prst="rect">
            <a:avLst/>
          </a:prstGeo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 w="38100">
            <a:solidFill>
              <a:srgbClr val="7F0757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dk1"/>
                </a:solidFill>
                <a:latin typeface="+mj-lt"/>
              </a:rPr>
              <a:t>Contraceptive Pill</a:t>
            </a:r>
            <a:endParaRPr lang="en-GB" b="1" dirty="0">
              <a:solidFill>
                <a:schemeClr val="dk1"/>
              </a:solidFill>
              <a:latin typeface="+mj-lt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AABCFB9-67C8-3444-88EA-CBDB5DC0C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4033" y="6024097"/>
            <a:ext cx="1675934" cy="617407"/>
          </a:xfrm>
          <a:prstGeom prst="rect">
            <a:avLst/>
          </a:prstGeo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 w="38100">
            <a:solidFill>
              <a:srgbClr val="7F0757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dk1"/>
                </a:solidFill>
                <a:latin typeface="+mj-lt"/>
                <a:ea typeface="+mn-ea"/>
                <a:cs typeface="+mn-cs"/>
              </a:rPr>
              <a:t>Barrier Methods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3091C2F-6E8A-C84C-A472-97BA3784C9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9011" y="2771063"/>
            <a:ext cx="1675934" cy="558241"/>
          </a:xfrm>
          <a:prstGeom prst="rect">
            <a:avLst/>
          </a:prstGeo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 w="38100">
            <a:solidFill>
              <a:srgbClr val="7F0757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dk1"/>
                </a:solidFill>
                <a:latin typeface="+mj-lt"/>
                <a:ea typeface="+mn-ea"/>
                <a:cs typeface="+mn-cs"/>
              </a:rPr>
              <a:t>Contraception 101 Video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904BFB0-6DFC-9448-8568-A4841C3111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8507" y="6054567"/>
            <a:ext cx="1675934" cy="592881"/>
          </a:xfrm>
          <a:prstGeom prst="rect">
            <a:avLst/>
          </a:prstGeo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 w="38100">
            <a:solidFill>
              <a:srgbClr val="7F0757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GB" sz="1400" b="1" dirty="0">
                <a:solidFill>
                  <a:schemeClr val="dk1"/>
                </a:solidFill>
                <a:latin typeface="+mj-lt"/>
                <a:ea typeface="+mn-ea"/>
                <a:cs typeface="+mn-cs"/>
              </a:rPr>
              <a:t>Contraceptive methods for males </a:t>
            </a:r>
          </a:p>
        </p:txBody>
      </p:sp>
    </p:spTree>
    <p:extLst>
      <p:ext uri="{BB962C8B-B14F-4D97-AF65-F5344CB8AC3E}">
        <p14:creationId xmlns:p14="http://schemas.microsoft.com/office/powerpoint/2010/main" val="294932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hevron 2"/>
          <p:cNvSpPr/>
          <p:nvPr/>
        </p:nvSpPr>
        <p:spPr>
          <a:xfrm>
            <a:off x="1330447" y="1915067"/>
            <a:ext cx="707366" cy="836762"/>
          </a:xfrm>
          <a:prstGeom prst="chevron">
            <a:avLst/>
          </a:prstGeom>
          <a:solidFill>
            <a:srgbClr val="FCB0A3"/>
          </a:solidFill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Chevron 19"/>
          <p:cNvSpPr/>
          <p:nvPr/>
        </p:nvSpPr>
        <p:spPr>
          <a:xfrm>
            <a:off x="775481" y="1933759"/>
            <a:ext cx="707366" cy="836762"/>
          </a:xfrm>
          <a:prstGeom prst="chevron">
            <a:avLst/>
          </a:prstGeom>
          <a:solidFill>
            <a:srgbClr val="FCB0A3"/>
          </a:solidFill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Chevron 22"/>
          <p:cNvSpPr/>
          <p:nvPr/>
        </p:nvSpPr>
        <p:spPr>
          <a:xfrm>
            <a:off x="220515" y="1936637"/>
            <a:ext cx="707366" cy="836762"/>
          </a:xfrm>
          <a:prstGeom prst="chevron">
            <a:avLst/>
          </a:prstGeom>
          <a:solidFill>
            <a:srgbClr val="FCB0A3"/>
          </a:solidFill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Chevron 12">
            <a:extLst>
              <a:ext uri="{FF2B5EF4-FFF2-40B4-BE49-F238E27FC236}">
                <a16:creationId xmlns:a16="http://schemas.microsoft.com/office/drawing/2014/main" id="{1721DC49-BA5C-AA4C-8BB7-ADFB44ABDBF5}"/>
              </a:ext>
            </a:extLst>
          </p:cNvPr>
          <p:cNvSpPr/>
          <p:nvPr/>
        </p:nvSpPr>
        <p:spPr>
          <a:xfrm>
            <a:off x="1330447" y="3161976"/>
            <a:ext cx="707366" cy="836762"/>
          </a:xfrm>
          <a:prstGeom prst="chevron">
            <a:avLst/>
          </a:prstGeom>
          <a:solidFill>
            <a:srgbClr val="FCB0A3"/>
          </a:solidFill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Chevron 14">
            <a:extLst>
              <a:ext uri="{FF2B5EF4-FFF2-40B4-BE49-F238E27FC236}">
                <a16:creationId xmlns:a16="http://schemas.microsoft.com/office/drawing/2014/main" id="{28434556-985D-1D48-9BD5-DC74C71D59C4}"/>
              </a:ext>
            </a:extLst>
          </p:cNvPr>
          <p:cNvSpPr/>
          <p:nvPr/>
        </p:nvSpPr>
        <p:spPr>
          <a:xfrm>
            <a:off x="775481" y="3180668"/>
            <a:ext cx="707366" cy="836762"/>
          </a:xfrm>
          <a:prstGeom prst="chevron">
            <a:avLst/>
          </a:prstGeom>
          <a:solidFill>
            <a:srgbClr val="FCB0A3"/>
          </a:solidFill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Chevron 15">
            <a:extLst>
              <a:ext uri="{FF2B5EF4-FFF2-40B4-BE49-F238E27FC236}">
                <a16:creationId xmlns:a16="http://schemas.microsoft.com/office/drawing/2014/main" id="{E026A799-35F7-B94A-AE99-9C0A16A906C7}"/>
              </a:ext>
            </a:extLst>
          </p:cNvPr>
          <p:cNvSpPr/>
          <p:nvPr/>
        </p:nvSpPr>
        <p:spPr>
          <a:xfrm>
            <a:off x="220515" y="3183546"/>
            <a:ext cx="707366" cy="836762"/>
          </a:xfrm>
          <a:prstGeom prst="chevron">
            <a:avLst/>
          </a:prstGeom>
          <a:solidFill>
            <a:srgbClr val="FCB0A3"/>
          </a:solidFill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F5B9D4BD-E233-BD4B-8911-0C53CF71A1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535994"/>
              </p:ext>
            </p:extLst>
          </p:nvPr>
        </p:nvGraphicFramePr>
        <p:xfrm>
          <a:off x="4326" y="1878771"/>
          <a:ext cx="9139674" cy="31614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1390">
                  <a:extLst>
                    <a:ext uri="{9D8B030D-6E8A-4147-A177-3AD203B41FA5}">
                      <a16:colId xmlns:a16="http://schemas.microsoft.com/office/drawing/2014/main" val="2469962901"/>
                    </a:ext>
                  </a:extLst>
                </a:gridCol>
                <a:gridCol w="672778">
                  <a:extLst>
                    <a:ext uri="{9D8B030D-6E8A-4147-A177-3AD203B41FA5}">
                      <a16:colId xmlns:a16="http://schemas.microsoft.com/office/drawing/2014/main" val="302987413"/>
                    </a:ext>
                  </a:extLst>
                </a:gridCol>
                <a:gridCol w="652834">
                  <a:extLst>
                    <a:ext uri="{9D8B030D-6E8A-4147-A177-3AD203B41FA5}">
                      <a16:colId xmlns:a16="http://schemas.microsoft.com/office/drawing/2014/main" val="3629241431"/>
                    </a:ext>
                  </a:extLst>
                </a:gridCol>
                <a:gridCol w="652834">
                  <a:extLst>
                    <a:ext uri="{9D8B030D-6E8A-4147-A177-3AD203B41FA5}">
                      <a16:colId xmlns:a16="http://schemas.microsoft.com/office/drawing/2014/main" val="2725264235"/>
                    </a:ext>
                  </a:extLst>
                </a:gridCol>
                <a:gridCol w="652834">
                  <a:extLst>
                    <a:ext uri="{9D8B030D-6E8A-4147-A177-3AD203B41FA5}">
                      <a16:colId xmlns:a16="http://schemas.microsoft.com/office/drawing/2014/main" val="3690037511"/>
                    </a:ext>
                  </a:extLst>
                </a:gridCol>
                <a:gridCol w="652834">
                  <a:extLst>
                    <a:ext uri="{9D8B030D-6E8A-4147-A177-3AD203B41FA5}">
                      <a16:colId xmlns:a16="http://schemas.microsoft.com/office/drawing/2014/main" val="2101932133"/>
                    </a:ext>
                  </a:extLst>
                </a:gridCol>
                <a:gridCol w="652834">
                  <a:extLst>
                    <a:ext uri="{9D8B030D-6E8A-4147-A177-3AD203B41FA5}">
                      <a16:colId xmlns:a16="http://schemas.microsoft.com/office/drawing/2014/main" val="1982562568"/>
                    </a:ext>
                  </a:extLst>
                </a:gridCol>
                <a:gridCol w="652834">
                  <a:extLst>
                    <a:ext uri="{9D8B030D-6E8A-4147-A177-3AD203B41FA5}">
                      <a16:colId xmlns:a16="http://schemas.microsoft.com/office/drawing/2014/main" val="722453729"/>
                    </a:ext>
                  </a:extLst>
                </a:gridCol>
                <a:gridCol w="652834">
                  <a:extLst>
                    <a:ext uri="{9D8B030D-6E8A-4147-A177-3AD203B41FA5}">
                      <a16:colId xmlns:a16="http://schemas.microsoft.com/office/drawing/2014/main" val="2933027247"/>
                    </a:ext>
                  </a:extLst>
                </a:gridCol>
                <a:gridCol w="652834">
                  <a:extLst>
                    <a:ext uri="{9D8B030D-6E8A-4147-A177-3AD203B41FA5}">
                      <a16:colId xmlns:a16="http://schemas.microsoft.com/office/drawing/2014/main" val="1512976713"/>
                    </a:ext>
                  </a:extLst>
                </a:gridCol>
                <a:gridCol w="652834">
                  <a:extLst>
                    <a:ext uri="{9D8B030D-6E8A-4147-A177-3AD203B41FA5}">
                      <a16:colId xmlns:a16="http://schemas.microsoft.com/office/drawing/2014/main" val="2900132583"/>
                    </a:ext>
                  </a:extLst>
                </a:gridCol>
              </a:tblGrid>
              <a:tr h="442889">
                <a:tc gridSpan="11"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tx1"/>
                          </a:solidFill>
                        </a:rPr>
                        <a:t>Confidence Checker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9970905"/>
                  </a:ext>
                </a:extLst>
              </a:tr>
              <a:tr h="737328">
                <a:tc>
                  <a:txBody>
                    <a:bodyPr/>
                    <a:lstStyle/>
                    <a:p>
                      <a:pPr marL="0" marR="0" lvl="0" indent="0" algn="l" defTabSz="6399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smtClean="0">
                          <a:solidFill>
                            <a:schemeClr val="tx1"/>
                          </a:solidFill>
                        </a:rPr>
                        <a:t>AFTER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THE LEARNING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1136491"/>
                  </a:ext>
                </a:extLst>
              </a:tr>
              <a:tr h="433849"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I can name a wide range of contraceptive methods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189329"/>
                  </a:ext>
                </a:extLst>
              </a:tr>
              <a:tr h="557639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I understand how at least five different types of contraceptives work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6292860"/>
                  </a:ext>
                </a:extLst>
              </a:tr>
              <a:tr h="433849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I know where I can access further reliable information on this topic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0484043"/>
                  </a:ext>
                </a:extLst>
              </a:tr>
            </a:tbl>
          </a:graphicData>
        </a:graphic>
      </p:graphicFrame>
      <p:pic>
        <p:nvPicPr>
          <p:cNvPr id="22" name="Picture 10">
            <a:extLst>
              <a:ext uri="{FF2B5EF4-FFF2-40B4-BE49-F238E27FC236}">
                <a16:creationId xmlns:a16="http://schemas.microsoft.com/office/drawing/2014/main" id="{012B0609-7DCD-294A-BC82-24174D209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8981" y="2567423"/>
            <a:ext cx="1445832" cy="440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11">
            <a:extLst>
              <a:ext uri="{FF2B5EF4-FFF2-40B4-BE49-F238E27FC236}">
                <a16:creationId xmlns:a16="http://schemas.microsoft.com/office/drawing/2014/main" id="{86CDB9BF-C342-0245-9541-5951E9D6EE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55836" y="2564157"/>
            <a:ext cx="1445832" cy="441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12">
            <a:extLst>
              <a:ext uri="{FF2B5EF4-FFF2-40B4-BE49-F238E27FC236}">
                <a16:creationId xmlns:a16="http://schemas.microsoft.com/office/drawing/2014/main" id="{EB247A3C-C1CE-984C-AA5F-0CE7278943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03573" y="2567423"/>
            <a:ext cx="1445832" cy="438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4">
            <a:extLst>
              <a:ext uri="{FF2B5EF4-FFF2-40B4-BE49-F238E27FC236}">
                <a16:creationId xmlns:a16="http://schemas.microsoft.com/office/drawing/2014/main" id="{79E5FA0E-E21F-AB42-9EE5-3E81D59EEB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47" y="1878771"/>
            <a:ext cx="1470944" cy="444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EF1EB5C-5C65-674D-8FEA-CA13F698B3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663276" y="1922827"/>
            <a:ext cx="442412" cy="325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315946B-B4D8-5D4B-AB22-046C004FAD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179005" y="1936076"/>
            <a:ext cx="442412" cy="325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Chevron 16">
            <a:extLst>
              <a:ext uri="{FF2B5EF4-FFF2-40B4-BE49-F238E27FC236}">
                <a16:creationId xmlns:a16="http://schemas.microsoft.com/office/drawing/2014/main" id="{073BDF6F-D49C-2444-A173-81B063E04B3C}"/>
              </a:ext>
            </a:extLst>
          </p:cNvPr>
          <p:cNvSpPr/>
          <p:nvPr/>
        </p:nvSpPr>
        <p:spPr>
          <a:xfrm>
            <a:off x="8179005" y="349555"/>
            <a:ext cx="633593" cy="483030"/>
          </a:xfrm>
          <a:prstGeom prst="chevron">
            <a:avLst/>
          </a:prstGeom>
          <a:solidFill>
            <a:srgbClr val="FCB0A3"/>
          </a:solidFill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Chevron 17">
            <a:extLst>
              <a:ext uri="{FF2B5EF4-FFF2-40B4-BE49-F238E27FC236}">
                <a16:creationId xmlns:a16="http://schemas.microsoft.com/office/drawing/2014/main" id="{CD51B096-DC18-4F4F-9A61-69FD561C064D}"/>
              </a:ext>
            </a:extLst>
          </p:cNvPr>
          <p:cNvSpPr/>
          <p:nvPr/>
        </p:nvSpPr>
        <p:spPr>
          <a:xfrm>
            <a:off x="7624039" y="368247"/>
            <a:ext cx="633593" cy="483030"/>
          </a:xfrm>
          <a:prstGeom prst="chevron">
            <a:avLst/>
          </a:prstGeom>
          <a:solidFill>
            <a:srgbClr val="FCB0A3"/>
          </a:solidFill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Chevron 18">
            <a:extLst>
              <a:ext uri="{FF2B5EF4-FFF2-40B4-BE49-F238E27FC236}">
                <a16:creationId xmlns:a16="http://schemas.microsoft.com/office/drawing/2014/main" id="{EA1B3BC0-3B47-B54E-8C36-30AF70CB2875}"/>
              </a:ext>
            </a:extLst>
          </p:cNvPr>
          <p:cNvSpPr/>
          <p:nvPr/>
        </p:nvSpPr>
        <p:spPr>
          <a:xfrm>
            <a:off x="7069073" y="371125"/>
            <a:ext cx="633593" cy="483030"/>
          </a:xfrm>
          <a:prstGeom prst="chevron">
            <a:avLst/>
          </a:prstGeom>
          <a:solidFill>
            <a:srgbClr val="FCB0A3"/>
          </a:solidFill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D0C74B5A-6ECD-C248-95EA-908C7FAF93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485064" y="5034216"/>
            <a:ext cx="854463" cy="628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FBD244F5-CA6D-F642-82C0-0EB5C3283914}"/>
              </a:ext>
            </a:extLst>
          </p:cNvPr>
          <p:cNvSpPr/>
          <p:nvPr/>
        </p:nvSpPr>
        <p:spPr>
          <a:xfrm>
            <a:off x="927881" y="5034216"/>
            <a:ext cx="5472919" cy="628081"/>
          </a:xfrm>
          <a:prstGeom prst="roundRect">
            <a:avLst/>
          </a:prstGeom>
          <a:solidFill>
            <a:srgbClr val="FFFF00"/>
          </a:solidFill>
          <a:ln w="38100">
            <a:solidFill>
              <a:srgbClr val="FCB0A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Complete the confidence checker of where you think you are at for this lesson </a:t>
            </a:r>
            <a:r>
              <a:rPr lang="en-US" sz="1200" dirty="0">
                <a:solidFill>
                  <a:schemeClr val="tx1"/>
                </a:solidFill>
              </a:rPr>
              <a:t>(Discussion or complete sheet)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3" name="Picture 18" descr="C:\Users\Optic Group111\Desktop\Task.png">
            <a:extLst>
              <a:ext uri="{FF2B5EF4-FFF2-40B4-BE49-F238E27FC236}">
                <a16:creationId xmlns:a16="http://schemas.microsoft.com/office/drawing/2014/main" id="{3CF579CE-68B2-A14A-929C-8C2CDBC53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0515" y="5010906"/>
            <a:ext cx="623102" cy="623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7">
            <a:extLst>
              <a:ext uri="{FF2B5EF4-FFF2-40B4-BE49-F238E27FC236}">
                <a16:creationId xmlns:a16="http://schemas.microsoft.com/office/drawing/2014/main" id="{82234F0E-0BE4-7043-BD14-49EAC4903B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77857" y="4320811"/>
            <a:ext cx="1035888" cy="1246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E665EEC5-24FF-834B-A760-A5B84645884B}"/>
              </a:ext>
            </a:extLst>
          </p:cNvPr>
          <p:cNvSpPr/>
          <p:nvPr/>
        </p:nvSpPr>
        <p:spPr>
          <a:xfrm>
            <a:off x="7356157" y="5202598"/>
            <a:ext cx="1307119" cy="364990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902030302020204" pitchFamily="66" charset="0"/>
              </a:rPr>
              <a:t>3 Minutes</a:t>
            </a:r>
          </a:p>
        </p:txBody>
      </p:sp>
      <p:pic>
        <p:nvPicPr>
          <p:cNvPr id="36" name="Picture 2" descr="C:\Users\Optic Group111\Desktop\CORE THEME 3.png">
            <a:extLst>
              <a:ext uri="{FF2B5EF4-FFF2-40B4-BE49-F238E27FC236}">
                <a16:creationId xmlns:a16="http://schemas.microsoft.com/office/drawing/2014/main" id="{C512E622-3A1D-F94F-AB6A-986A0ACE01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9233" y="267796"/>
            <a:ext cx="686303" cy="686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638BDEB-CBBF-5C40-96E3-5EC25455DB90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3109774" y="2860240"/>
            <a:ext cx="354018" cy="39543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F4A3576-10F4-7A46-A50D-0242D29D1722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90693" y="2891811"/>
            <a:ext cx="361331" cy="33174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AFA3C8A6-618E-9747-8B81-7390B2EBF902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25912" y="2898837"/>
            <a:ext cx="320574" cy="33174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BC64CDD-D7AE-3144-B585-22196F1A41A6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7790" y="2899686"/>
            <a:ext cx="327785" cy="32618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7334BF50-1A78-084B-96C9-9B5AEEEB3C7B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0300" y="2992380"/>
            <a:ext cx="360212" cy="225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190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Q1j31PFz_400x400.jpg">
            <a:extLst>
              <a:ext uri="{FF2B5EF4-FFF2-40B4-BE49-F238E27FC236}">
                <a16:creationId xmlns:a16="http://schemas.microsoft.com/office/drawing/2014/main" id="{2101FF0C-0487-2C4F-8E9D-867365E0DE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" b="90000" l="10000" r="90000">
                        <a14:foregroundMark x1="51000" y1="73250" x2="51000" y2="73250"/>
                        <a14:backgroundMark x1="42500" y1="20750" x2="42500" y2="20750"/>
                        <a14:backgroundMark x1="40500" y1="29750" x2="40500" y2="29750"/>
                        <a14:backgroundMark x1="48250" y1="74500" x2="48250" y2="74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25672" r="22881" b="25495"/>
          <a:stretch/>
        </p:blipFill>
        <p:spPr>
          <a:xfrm>
            <a:off x="8003507" y="1245313"/>
            <a:ext cx="1023804" cy="1482663"/>
          </a:xfrm>
          <a:prstGeom prst="rect">
            <a:avLst/>
          </a:prstGeom>
        </p:spPr>
      </p:pic>
      <p:pic>
        <p:nvPicPr>
          <p:cNvPr id="6" name="Picture 5" descr="large-TWITTER ROUND SARAH LGBT.png">
            <a:extLst>
              <a:ext uri="{FF2B5EF4-FFF2-40B4-BE49-F238E27FC236}">
                <a16:creationId xmlns:a16="http://schemas.microsoft.com/office/drawing/2014/main" id="{983A4FF6-0423-A747-8112-20E8CA77D46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011" b="100000" l="0" r="100000">
                        <a14:foregroundMark x1="55125" y1="85695" x2="55125" y2="85695"/>
                        <a14:backgroundMark x1="38781" y1="37567" x2="38781" y2="375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8289" y="1227068"/>
            <a:ext cx="714503" cy="148266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8FC9AD3-BB1D-E24F-BF0D-C0FB42FE7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71" y="1659483"/>
            <a:ext cx="8583989" cy="4090154"/>
          </a:xfrm>
          <a:custGeom>
            <a:avLst/>
            <a:gdLst>
              <a:gd name="connsiteX0" fmla="*/ 0 w 8569475"/>
              <a:gd name="connsiteY0" fmla="*/ 826522 h 4959031"/>
              <a:gd name="connsiteX1" fmla="*/ 826522 w 8569475"/>
              <a:gd name="connsiteY1" fmla="*/ 0 h 4959031"/>
              <a:gd name="connsiteX2" fmla="*/ 7742953 w 8569475"/>
              <a:gd name="connsiteY2" fmla="*/ 0 h 4959031"/>
              <a:gd name="connsiteX3" fmla="*/ 8569475 w 8569475"/>
              <a:gd name="connsiteY3" fmla="*/ 826522 h 4959031"/>
              <a:gd name="connsiteX4" fmla="*/ 8569475 w 8569475"/>
              <a:gd name="connsiteY4" fmla="*/ 4132509 h 4959031"/>
              <a:gd name="connsiteX5" fmla="*/ 7742953 w 8569475"/>
              <a:gd name="connsiteY5" fmla="*/ 4959031 h 4959031"/>
              <a:gd name="connsiteX6" fmla="*/ 826522 w 8569475"/>
              <a:gd name="connsiteY6" fmla="*/ 4959031 h 4959031"/>
              <a:gd name="connsiteX7" fmla="*/ 0 w 8569475"/>
              <a:gd name="connsiteY7" fmla="*/ 4132509 h 4959031"/>
              <a:gd name="connsiteX8" fmla="*/ 0 w 8569475"/>
              <a:gd name="connsiteY8" fmla="*/ 826522 h 4959031"/>
              <a:gd name="connsiteX0" fmla="*/ 0 w 8583989"/>
              <a:gd name="connsiteY0" fmla="*/ 1218408 h 4959031"/>
              <a:gd name="connsiteX1" fmla="*/ 841036 w 8583989"/>
              <a:gd name="connsiteY1" fmla="*/ 0 h 4959031"/>
              <a:gd name="connsiteX2" fmla="*/ 7757467 w 8583989"/>
              <a:gd name="connsiteY2" fmla="*/ 0 h 4959031"/>
              <a:gd name="connsiteX3" fmla="*/ 8583989 w 8583989"/>
              <a:gd name="connsiteY3" fmla="*/ 826522 h 4959031"/>
              <a:gd name="connsiteX4" fmla="*/ 8583989 w 8583989"/>
              <a:gd name="connsiteY4" fmla="*/ 4132509 h 4959031"/>
              <a:gd name="connsiteX5" fmla="*/ 7757467 w 8583989"/>
              <a:gd name="connsiteY5" fmla="*/ 4959031 h 4959031"/>
              <a:gd name="connsiteX6" fmla="*/ 841036 w 8583989"/>
              <a:gd name="connsiteY6" fmla="*/ 4959031 h 4959031"/>
              <a:gd name="connsiteX7" fmla="*/ 14514 w 8583989"/>
              <a:gd name="connsiteY7" fmla="*/ 4132509 h 4959031"/>
              <a:gd name="connsiteX8" fmla="*/ 0 w 8583989"/>
              <a:gd name="connsiteY8" fmla="*/ 1218408 h 4959031"/>
              <a:gd name="connsiteX0" fmla="*/ 0 w 8583989"/>
              <a:gd name="connsiteY0" fmla="*/ 1218408 h 4959031"/>
              <a:gd name="connsiteX1" fmla="*/ 1132829 w 8583989"/>
              <a:gd name="connsiteY1" fmla="*/ 996632 h 4959031"/>
              <a:gd name="connsiteX2" fmla="*/ 841036 w 8583989"/>
              <a:gd name="connsiteY2" fmla="*/ 0 h 4959031"/>
              <a:gd name="connsiteX3" fmla="*/ 7757467 w 8583989"/>
              <a:gd name="connsiteY3" fmla="*/ 0 h 4959031"/>
              <a:gd name="connsiteX4" fmla="*/ 8583989 w 8583989"/>
              <a:gd name="connsiteY4" fmla="*/ 826522 h 4959031"/>
              <a:gd name="connsiteX5" fmla="*/ 8583989 w 8583989"/>
              <a:gd name="connsiteY5" fmla="*/ 4132509 h 4959031"/>
              <a:gd name="connsiteX6" fmla="*/ 7757467 w 8583989"/>
              <a:gd name="connsiteY6" fmla="*/ 4959031 h 4959031"/>
              <a:gd name="connsiteX7" fmla="*/ 841036 w 8583989"/>
              <a:gd name="connsiteY7" fmla="*/ 4959031 h 4959031"/>
              <a:gd name="connsiteX8" fmla="*/ 14514 w 8583989"/>
              <a:gd name="connsiteY8" fmla="*/ 4132509 h 4959031"/>
              <a:gd name="connsiteX9" fmla="*/ 0 w 8583989"/>
              <a:gd name="connsiteY9" fmla="*/ 1218408 h 4959031"/>
              <a:gd name="connsiteX0" fmla="*/ 0 w 8583989"/>
              <a:gd name="connsiteY0" fmla="*/ 1218408 h 4959031"/>
              <a:gd name="connsiteX1" fmla="*/ 1132829 w 8583989"/>
              <a:gd name="connsiteY1" fmla="*/ 996632 h 4959031"/>
              <a:gd name="connsiteX2" fmla="*/ 841036 w 8583989"/>
              <a:gd name="connsiteY2" fmla="*/ 0 h 4959031"/>
              <a:gd name="connsiteX3" fmla="*/ 7757467 w 8583989"/>
              <a:gd name="connsiteY3" fmla="*/ 0 h 4959031"/>
              <a:gd name="connsiteX4" fmla="*/ 8583989 w 8583989"/>
              <a:gd name="connsiteY4" fmla="*/ 1116808 h 4959031"/>
              <a:gd name="connsiteX5" fmla="*/ 8583989 w 8583989"/>
              <a:gd name="connsiteY5" fmla="*/ 4132509 h 4959031"/>
              <a:gd name="connsiteX6" fmla="*/ 7757467 w 8583989"/>
              <a:gd name="connsiteY6" fmla="*/ 4959031 h 4959031"/>
              <a:gd name="connsiteX7" fmla="*/ 841036 w 8583989"/>
              <a:gd name="connsiteY7" fmla="*/ 4959031 h 4959031"/>
              <a:gd name="connsiteX8" fmla="*/ 14514 w 8583989"/>
              <a:gd name="connsiteY8" fmla="*/ 4132509 h 4959031"/>
              <a:gd name="connsiteX9" fmla="*/ 0 w 8583989"/>
              <a:gd name="connsiteY9" fmla="*/ 1218408 h 4959031"/>
              <a:gd name="connsiteX0" fmla="*/ 0 w 8583989"/>
              <a:gd name="connsiteY0" fmla="*/ 1218408 h 4959031"/>
              <a:gd name="connsiteX1" fmla="*/ 1132829 w 8583989"/>
              <a:gd name="connsiteY1" fmla="*/ 996632 h 4959031"/>
              <a:gd name="connsiteX2" fmla="*/ 841036 w 8583989"/>
              <a:gd name="connsiteY2" fmla="*/ 0 h 4959031"/>
              <a:gd name="connsiteX3" fmla="*/ 7757467 w 8583989"/>
              <a:gd name="connsiteY3" fmla="*/ 0 h 4959031"/>
              <a:gd name="connsiteX4" fmla="*/ 8583989 w 8583989"/>
              <a:gd name="connsiteY4" fmla="*/ 1116808 h 4959031"/>
              <a:gd name="connsiteX5" fmla="*/ 8583989 w 8583989"/>
              <a:gd name="connsiteY5" fmla="*/ 4132509 h 4959031"/>
              <a:gd name="connsiteX6" fmla="*/ 7757467 w 8583989"/>
              <a:gd name="connsiteY6" fmla="*/ 4959031 h 4959031"/>
              <a:gd name="connsiteX7" fmla="*/ 841036 w 8583989"/>
              <a:gd name="connsiteY7" fmla="*/ 4959031 h 4959031"/>
              <a:gd name="connsiteX8" fmla="*/ 14514 w 8583989"/>
              <a:gd name="connsiteY8" fmla="*/ 4132509 h 4959031"/>
              <a:gd name="connsiteX9" fmla="*/ 0 w 8583989"/>
              <a:gd name="connsiteY9" fmla="*/ 1218408 h 4959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583989" h="4959031">
                <a:moveTo>
                  <a:pt x="0" y="1218408"/>
                </a:moveTo>
                <a:cubicBezTo>
                  <a:pt x="38824" y="589324"/>
                  <a:pt x="992656" y="1199700"/>
                  <a:pt x="1132829" y="996632"/>
                </a:cubicBezTo>
                <a:cubicBezTo>
                  <a:pt x="1273002" y="793564"/>
                  <a:pt x="-410632" y="59667"/>
                  <a:pt x="841036" y="0"/>
                </a:cubicBezTo>
                <a:lnTo>
                  <a:pt x="7757467" y="0"/>
                </a:lnTo>
                <a:cubicBezTo>
                  <a:pt x="8213942" y="0"/>
                  <a:pt x="6392332" y="1342504"/>
                  <a:pt x="8583989" y="1116808"/>
                </a:cubicBezTo>
                <a:lnTo>
                  <a:pt x="8583989" y="4132509"/>
                </a:lnTo>
                <a:cubicBezTo>
                  <a:pt x="8583989" y="4588984"/>
                  <a:pt x="8213942" y="4959031"/>
                  <a:pt x="7757467" y="4959031"/>
                </a:cubicBezTo>
                <a:lnTo>
                  <a:pt x="841036" y="4959031"/>
                </a:lnTo>
                <a:cubicBezTo>
                  <a:pt x="384561" y="4959031"/>
                  <a:pt x="14514" y="4588984"/>
                  <a:pt x="14514" y="4132509"/>
                </a:cubicBezTo>
                <a:cubicBezTo>
                  <a:pt x="14514" y="3030513"/>
                  <a:pt x="0" y="2320404"/>
                  <a:pt x="0" y="1218408"/>
                </a:cubicBezTo>
                <a:close/>
              </a:path>
            </a:pathLst>
          </a:cu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n-US" sz="1200" b="1" dirty="0"/>
              <a:t>                   </a:t>
            </a:r>
            <a:br>
              <a:rPr lang="en-US" sz="1200" b="1" dirty="0"/>
            </a:br>
            <a:r>
              <a:rPr lang="en-US" sz="1200" b="1" dirty="0">
                <a:latin typeface="Comic Sans MS" panose="030F0902030302020204" pitchFamily="66" charset="0"/>
              </a:rPr>
              <a:t>FOR MORE INFORMATION ABOUT THE TOPICS COVERED IN THIS UNIT </a:t>
            </a:r>
            <a:br>
              <a:rPr lang="en-US" sz="1200" b="1" dirty="0">
                <a:latin typeface="Comic Sans MS" panose="030F0902030302020204" pitchFamily="66" charset="0"/>
              </a:rPr>
            </a:br>
            <a:r>
              <a:rPr lang="en-US" sz="1200" b="1" dirty="0">
                <a:latin typeface="Comic Sans MS" panose="030F0902030302020204" pitchFamily="66" charset="0"/>
              </a:rPr>
              <a:t>WE WOULD ADVISE ONE OF THE BELOW:</a:t>
            </a:r>
            <a:br>
              <a:rPr lang="en-US" sz="1200" b="1" dirty="0">
                <a:latin typeface="Comic Sans MS" panose="030F0902030302020204" pitchFamily="66" charset="0"/>
              </a:rPr>
            </a:br>
            <a:r>
              <a:rPr lang="en-US" sz="1200" b="1" dirty="0">
                <a:latin typeface="Comic Sans MS" panose="030F0902030302020204" pitchFamily="66" charset="0"/>
              </a:rPr>
              <a:t/>
            </a:r>
            <a:br>
              <a:rPr lang="en-US" sz="1200" b="1" dirty="0">
                <a:latin typeface="Comic Sans MS" panose="030F0902030302020204" pitchFamily="66" charset="0"/>
              </a:rPr>
            </a:br>
            <a:r>
              <a:rPr lang="en-US" sz="1200" b="1" dirty="0">
                <a:latin typeface="Comic Sans MS" panose="030F0902030302020204" pitchFamily="66" charset="0"/>
              </a:rPr>
              <a:t>                 SPEAK TO YOUR PARENTS/GUARDIANS OR HEAD OF YEAR,</a:t>
            </a:r>
            <a:br>
              <a:rPr lang="en-US" sz="1200" b="1" dirty="0">
                <a:latin typeface="Comic Sans MS" panose="030F0902030302020204" pitchFamily="66" charset="0"/>
              </a:rPr>
            </a:br>
            <a:r>
              <a:rPr lang="en-US" sz="1200" b="1" dirty="0">
                <a:latin typeface="Comic Sans MS" panose="030F0902030302020204" pitchFamily="66" charset="0"/>
              </a:rPr>
              <a:t>TRUSTED ADULT </a:t>
            </a:r>
            <a:r>
              <a:rPr lang="en-US" sz="1000" dirty="0">
                <a:latin typeface="Comic Sans MS" panose="030F0902030302020204" pitchFamily="66" charset="0"/>
              </a:rPr>
              <a:t>OR FRIEND </a:t>
            </a:r>
            <a:r>
              <a:rPr lang="en-US" sz="1200" b="1" dirty="0">
                <a:latin typeface="Comic Sans MS" panose="030F0902030302020204" pitchFamily="66" charset="0"/>
              </a:rPr>
              <a:t>IF YOU HAVE ANY CONCERNS ABOUT </a:t>
            </a:r>
            <a:br>
              <a:rPr lang="en-US" sz="1200" b="1" dirty="0">
                <a:latin typeface="Comic Sans MS" panose="030F0902030302020204" pitchFamily="66" charset="0"/>
              </a:rPr>
            </a:br>
            <a:r>
              <a:rPr lang="en-US" sz="1200" b="1" dirty="0">
                <a:latin typeface="Comic Sans MS" panose="030F0902030302020204" pitchFamily="66" charset="0"/>
              </a:rPr>
              <a:t>YOURSELF OR SOMEONE YOU KNOW – IT IS ALWAYS IMPORTANT TO TELL SOMEONE!</a:t>
            </a:r>
            <a:br>
              <a:rPr lang="en-US" sz="1200" b="1" dirty="0">
                <a:latin typeface="Comic Sans MS" panose="030F0902030302020204" pitchFamily="66" charset="0"/>
              </a:rPr>
            </a:br>
            <a:r>
              <a:rPr lang="en-US" sz="1200" dirty="0">
                <a:latin typeface="Comic Sans MS" panose="030F0902030302020204" pitchFamily="66" charset="0"/>
              </a:rPr>
              <a:t/>
            </a:r>
            <a:br>
              <a:rPr lang="en-US" sz="1200" dirty="0">
                <a:latin typeface="Comic Sans MS" panose="030F0902030302020204" pitchFamily="66" charset="0"/>
              </a:rPr>
            </a:br>
            <a:r>
              <a:rPr lang="en-US" sz="1200" b="1" dirty="0">
                <a:latin typeface="Comic Sans MS" panose="030F0902030302020204" pitchFamily="66" charset="0"/>
              </a:rPr>
              <a:t>VISIT THE BROOKE WEBSITE  </a:t>
            </a:r>
            <a:r>
              <a:rPr lang="en-US" sz="1200" u="sng" dirty="0">
                <a:latin typeface="Comic Sans MS" panose="030F0902030302020204" pitchFamily="66" charset="0"/>
                <a:hlinkClick r:id="rId7"/>
              </a:rPr>
              <a:t>https://www.brook.org.uk/</a:t>
            </a:r>
            <a:r>
              <a:rPr lang="en-US" sz="1200" dirty="0">
                <a:latin typeface="Comic Sans MS" panose="030F0902030302020204" pitchFamily="66" charset="0"/>
              </a:rPr>
              <a:t> </a:t>
            </a:r>
            <a:r>
              <a:rPr lang="en-US" sz="1200" b="1" dirty="0">
                <a:latin typeface="Comic Sans MS" panose="030F0902030302020204" pitchFamily="66" charset="0"/>
              </a:rPr>
              <a:t>FOR ADDITIONAL SUPPORT ON SEXUAL HEALTH AND WELLBEING FOR UNDER 25s </a:t>
            </a:r>
            <a:r>
              <a:rPr lang="en-US" sz="1200" dirty="0">
                <a:latin typeface="Comic Sans MS" panose="030F0902030302020204" pitchFamily="66" charset="0"/>
              </a:rPr>
              <a:t/>
            </a:r>
            <a:br>
              <a:rPr lang="en-US" sz="1200" dirty="0">
                <a:latin typeface="Comic Sans MS" panose="030F0902030302020204" pitchFamily="66" charset="0"/>
              </a:rPr>
            </a:br>
            <a:r>
              <a:rPr lang="en-US" sz="1200" b="1" dirty="0"/>
              <a:t/>
            </a:r>
            <a:br>
              <a:rPr lang="en-US" sz="1200" b="1" dirty="0"/>
            </a:br>
            <a:r>
              <a:rPr lang="en-US" sz="1000" dirty="0"/>
              <a:t/>
            </a:r>
            <a:br>
              <a:rPr lang="en-US" sz="1000" dirty="0"/>
            </a:br>
            <a:r>
              <a:rPr lang="en-US" sz="1000" dirty="0"/>
              <a:t/>
            </a:r>
            <a:br>
              <a:rPr lang="en-US" sz="1000" dirty="0"/>
            </a:br>
            <a:endParaRPr lang="en-US" sz="1000" dirty="0"/>
          </a:p>
        </p:txBody>
      </p:sp>
      <p:pic>
        <p:nvPicPr>
          <p:cNvPr id="4" name="Picture 3" descr="note-42883_960_720.png">
            <a:extLst>
              <a:ext uri="{FF2B5EF4-FFF2-40B4-BE49-F238E27FC236}">
                <a16:creationId xmlns:a16="http://schemas.microsoft.com/office/drawing/2014/main" id="{5B2A3549-9382-D743-BF48-5E1C117D3C9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48" y="29152"/>
            <a:ext cx="1293919" cy="1370032"/>
          </a:xfrm>
          <a:prstGeom prst="rect">
            <a:avLst/>
          </a:prstGeom>
        </p:spPr>
      </p:pic>
      <p:pic>
        <p:nvPicPr>
          <p:cNvPr id="5" name="Picture 4" descr="IMPORTANT INFORMATION.jpg">
            <a:extLst>
              <a:ext uri="{FF2B5EF4-FFF2-40B4-BE49-F238E27FC236}">
                <a16:creationId xmlns:a16="http://schemas.microsoft.com/office/drawing/2014/main" id="{DFAFD1F2-4CC7-DD4F-A544-015E6D58272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36372">
            <a:off x="331053" y="753176"/>
            <a:ext cx="1207180" cy="3657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 descr="note-42883_960_720.png">
            <a:extLst>
              <a:ext uri="{FF2B5EF4-FFF2-40B4-BE49-F238E27FC236}">
                <a16:creationId xmlns:a16="http://schemas.microsoft.com/office/drawing/2014/main" id="{29B8378C-FCB5-B34F-9056-22F0ED5EF52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9641" y="76256"/>
            <a:ext cx="1293919" cy="1370032"/>
          </a:xfrm>
          <a:prstGeom prst="rect">
            <a:avLst/>
          </a:prstGeom>
        </p:spPr>
      </p:pic>
      <p:pic>
        <p:nvPicPr>
          <p:cNvPr id="8" name="Picture 7" descr="IMPORTANT INFORMATION.jpg">
            <a:extLst>
              <a:ext uri="{FF2B5EF4-FFF2-40B4-BE49-F238E27FC236}">
                <a16:creationId xmlns:a16="http://schemas.microsoft.com/office/drawing/2014/main" id="{F5422CB5-462F-0E4D-92C8-1940E81A662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36372">
            <a:off x="7793623" y="616862"/>
            <a:ext cx="1207180" cy="36570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4C394B5-6F60-464E-9934-F00E9B43405C}"/>
              </a:ext>
            </a:extLst>
          </p:cNvPr>
          <p:cNvSpPr txBox="1"/>
          <p:nvPr/>
        </p:nvSpPr>
        <p:spPr>
          <a:xfrm>
            <a:off x="4998951" y="264825"/>
            <a:ext cx="2519114" cy="95410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Enjoy the lesson, Challenge your perceptions and </a:t>
            </a:r>
            <a:r>
              <a:rPr lang="en-GB" sz="1400" b="1" dirty="0"/>
              <a:t>understand how to seek further advice and support </a:t>
            </a:r>
          </a:p>
        </p:txBody>
      </p:sp>
      <p:pic>
        <p:nvPicPr>
          <p:cNvPr id="11" name="Picture 9">
            <a:extLst>
              <a:ext uri="{FF2B5EF4-FFF2-40B4-BE49-F238E27FC236}">
                <a16:creationId xmlns:a16="http://schemas.microsoft.com/office/drawing/2014/main" id="{77F6DEEE-A9A9-754D-ACD5-7D460D9A1B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50996" y="237114"/>
            <a:ext cx="3249984" cy="989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7">
            <a:extLst>
              <a:ext uri="{FF2B5EF4-FFF2-40B4-BE49-F238E27FC236}">
                <a16:creationId xmlns:a16="http://schemas.microsoft.com/office/drawing/2014/main" id="{1D35A694-FB52-CC43-9DA4-9C1261042C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200" y="5887961"/>
            <a:ext cx="2520000" cy="769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8">
            <a:extLst>
              <a:ext uri="{FF2B5EF4-FFF2-40B4-BE49-F238E27FC236}">
                <a16:creationId xmlns:a16="http://schemas.microsoft.com/office/drawing/2014/main" id="{373877CA-206E-EA40-8589-484FFC15CF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5834" y="5890070"/>
            <a:ext cx="2520000" cy="767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9">
            <a:extLst>
              <a:ext uri="{FF2B5EF4-FFF2-40B4-BE49-F238E27FC236}">
                <a16:creationId xmlns:a16="http://schemas.microsoft.com/office/drawing/2014/main" id="{46BB2EB3-8674-3C44-A94A-8BD444A70B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45468" y="5887961"/>
            <a:ext cx="2520000" cy="762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DB5E7B18-A51E-5149-8941-39BED131F158}"/>
              </a:ext>
            </a:extLst>
          </p:cNvPr>
          <p:cNvSpPr/>
          <p:nvPr/>
        </p:nvSpPr>
        <p:spPr>
          <a:xfrm>
            <a:off x="495540" y="3607724"/>
            <a:ext cx="6259317" cy="20232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CB0A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tx1"/>
                </a:solidFill>
                <a:latin typeface="Comic Sans MS" panose="030F0902030302020204" pitchFamily="66" charset="0"/>
              </a:rPr>
              <a:t>SPECIFIC FURTHER INFORMATION ON THIS TOPIC CAN BE FOUND HERE: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en-US" sz="1200" b="1" dirty="0">
                <a:solidFill>
                  <a:schemeClr val="tx1"/>
                </a:solidFill>
                <a:latin typeface="Comic Sans MS" panose="030F0902030302020204" pitchFamily="66" charset="0"/>
              </a:rPr>
              <a:t>some pharmacies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en-US" sz="1200" b="1" dirty="0">
                <a:solidFill>
                  <a:schemeClr val="tx1"/>
                </a:solidFill>
                <a:latin typeface="Comic Sans MS" panose="030F0902030302020204" pitchFamily="66" charset="0"/>
              </a:rPr>
              <a:t>a sexual health clinic (GUM clinic)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en-US" sz="1200" b="1" dirty="0">
                <a:solidFill>
                  <a:schemeClr val="tx1"/>
                </a:solidFill>
                <a:latin typeface="Comic Sans MS" panose="030F0902030302020204" pitchFamily="66" charset="0"/>
              </a:rPr>
              <a:t>a contraception clinic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en-US" sz="1200" b="1" dirty="0">
                <a:solidFill>
                  <a:schemeClr val="tx1"/>
                </a:solidFill>
                <a:latin typeface="Comic Sans MS" panose="030F0902030302020204" pitchFamily="66" charset="0"/>
              </a:rPr>
              <a:t>some young people's services – call the national sexual health helpline on 0300 123 7123 for details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en-US" sz="1200" b="1" dirty="0">
                <a:solidFill>
                  <a:schemeClr val="tx1"/>
                </a:solidFill>
                <a:latin typeface="Comic Sans MS" panose="030F0902030302020204" pitchFamily="66" charset="0"/>
              </a:rPr>
              <a:t>Brook </a:t>
            </a:r>
            <a:r>
              <a:rPr lang="en-US" sz="1200" b="1" dirty="0" smtClean="0">
                <a:solidFill>
                  <a:schemeClr val="tx1"/>
                </a:solidFill>
                <a:latin typeface="Comic Sans MS" panose="030F0902030302020204" pitchFamily="66" charset="0"/>
              </a:rPr>
              <a:t>centers </a:t>
            </a:r>
            <a:r>
              <a:rPr lang="en-US" sz="1200" b="1" dirty="0">
                <a:solidFill>
                  <a:schemeClr val="tx1"/>
                </a:solidFill>
                <a:latin typeface="Comic Sans MS" panose="030F0902030302020204" pitchFamily="66" charset="0"/>
              </a:rPr>
              <a:t>– for under-25s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en-US" sz="1200" b="1" dirty="0">
                <a:solidFill>
                  <a:schemeClr val="tx1"/>
                </a:solidFill>
                <a:latin typeface="Comic Sans MS" panose="030F0902030302020204" pitchFamily="66" charset="0"/>
              </a:rPr>
              <a:t>GP surgeries 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en-US" sz="1200" b="1" dirty="0">
                <a:solidFill>
                  <a:schemeClr val="tx1"/>
                </a:solidFill>
                <a:latin typeface="Comic Sans MS" panose="030F0902030302020204" pitchFamily="66" charset="0"/>
              </a:rPr>
              <a:t>NHS Website </a:t>
            </a:r>
            <a:r>
              <a:rPr lang="en-US" sz="1200" b="1" dirty="0">
                <a:solidFill>
                  <a:schemeClr val="tx1"/>
                </a:solidFill>
                <a:latin typeface="Comic Sans MS" panose="030F0902030302020204" pitchFamily="66" charset="0"/>
                <a:hlinkClick r:id="rId14"/>
              </a:rPr>
              <a:t>https://www.nhs.uk/live-well/sexual-health/</a:t>
            </a:r>
            <a:r>
              <a:rPr lang="en-US" sz="1200" b="1" dirty="0">
                <a:solidFill>
                  <a:schemeClr val="tx1"/>
                </a:solidFill>
                <a:latin typeface="Comic Sans MS" panose="030F0902030302020204" pitchFamily="66" charset="0"/>
              </a:rPr>
              <a:t> </a:t>
            </a:r>
          </a:p>
        </p:txBody>
      </p:sp>
      <p:pic>
        <p:nvPicPr>
          <p:cNvPr id="17" name="Picture 17">
            <a:extLst>
              <a:ext uri="{FF2B5EF4-FFF2-40B4-BE49-F238E27FC236}">
                <a16:creationId xmlns:a16="http://schemas.microsoft.com/office/drawing/2014/main" id="{D0C9FBE8-03DF-0F4A-BC49-E55EC08EC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9279" y="5386547"/>
            <a:ext cx="1035888" cy="1246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6E2443F5-3BB8-4B4A-8A67-FC5512E6BB1E}"/>
              </a:ext>
            </a:extLst>
          </p:cNvPr>
          <p:cNvSpPr/>
          <p:nvPr/>
        </p:nvSpPr>
        <p:spPr>
          <a:xfrm>
            <a:off x="7265860" y="5384647"/>
            <a:ext cx="1307119" cy="364990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902030302020204" pitchFamily="66" charset="0"/>
              </a:rPr>
              <a:t>2 Minutes</a:t>
            </a:r>
          </a:p>
        </p:txBody>
      </p:sp>
      <p:pic>
        <p:nvPicPr>
          <p:cNvPr id="19" name="Picture 2" descr="C:\Users\Optic Group111\Desktop\CORE THEME 3.png">
            <a:extLst>
              <a:ext uri="{FF2B5EF4-FFF2-40B4-BE49-F238E27FC236}">
                <a16:creationId xmlns:a16="http://schemas.microsoft.com/office/drawing/2014/main" id="{87648154-7C8D-8245-BB65-75D96BB8F3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03139" y="3846281"/>
            <a:ext cx="1307118" cy="1307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>
            <a:extLst>
              <a:ext uri="{FF2B5EF4-FFF2-40B4-BE49-F238E27FC236}">
                <a16:creationId xmlns:a16="http://schemas.microsoft.com/office/drawing/2014/main" id="{7D7743BE-7696-D749-8FE6-61B8D78F4A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879964">
            <a:off x="7116448" y="4702562"/>
            <a:ext cx="1605940" cy="4853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7025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AutoShape 3"/>
          <p:cNvSpPr>
            <a:spLocks noChangeArrowheads="1"/>
          </p:cNvSpPr>
          <p:nvPr/>
        </p:nvSpPr>
        <p:spPr bwMode="auto">
          <a:xfrm>
            <a:off x="3383327" y="333375"/>
            <a:ext cx="2736851" cy="1008063"/>
          </a:xfrm>
          <a:prstGeom prst="roundRect">
            <a:avLst>
              <a:gd name="adj" fmla="val 16667"/>
            </a:avLst>
          </a:prstGeom>
          <a:solidFill>
            <a:srgbClr val="94FF3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GB" dirty="0">
                <a:solidFill>
                  <a:srgbClr val="FF0000"/>
                </a:solidFill>
                <a:cs typeface="Arial" charset="0"/>
              </a:rPr>
              <a:t>I know if I need further </a:t>
            </a:r>
          </a:p>
          <a:p>
            <a:pPr algn="ctr" eaLnBrk="1" hangingPunct="1"/>
            <a:r>
              <a:rPr lang="en-GB" dirty="0">
                <a:solidFill>
                  <a:srgbClr val="FF0000"/>
                </a:solidFill>
                <a:cs typeface="Arial" charset="0"/>
              </a:rPr>
              <a:t>support or help I could </a:t>
            </a:r>
          </a:p>
          <a:p>
            <a:pPr algn="ctr" eaLnBrk="1" hangingPunct="1"/>
            <a:r>
              <a:rPr lang="en-GB" dirty="0">
                <a:solidFill>
                  <a:srgbClr val="FF0000"/>
                </a:solidFill>
                <a:cs typeface="Arial" charset="0"/>
              </a:rPr>
              <a:t>speak to…. or contact…</a:t>
            </a:r>
          </a:p>
        </p:txBody>
      </p:sp>
      <p:sp>
        <p:nvSpPr>
          <p:cNvPr id="49154" name="AutoShape 4"/>
          <p:cNvSpPr>
            <a:spLocks noChangeArrowheads="1"/>
          </p:cNvSpPr>
          <p:nvPr/>
        </p:nvSpPr>
        <p:spPr bwMode="auto">
          <a:xfrm>
            <a:off x="3150655" y="1557338"/>
            <a:ext cx="2376488" cy="720725"/>
          </a:xfrm>
          <a:prstGeom prst="roundRect">
            <a:avLst>
              <a:gd name="adj" fmla="val 16667"/>
            </a:avLst>
          </a:prstGeom>
          <a:solidFill>
            <a:srgbClr val="E6CD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GB" dirty="0">
                <a:solidFill>
                  <a:srgbClr val="0070C0"/>
                </a:solidFill>
                <a:cs typeface="Arial" charset="0"/>
              </a:rPr>
              <a:t>I supported others by…</a:t>
            </a:r>
          </a:p>
        </p:txBody>
      </p:sp>
      <p:sp>
        <p:nvSpPr>
          <p:cNvPr id="49155" name="AutoShape 5"/>
          <p:cNvSpPr>
            <a:spLocks noChangeArrowheads="1"/>
          </p:cNvSpPr>
          <p:nvPr/>
        </p:nvSpPr>
        <p:spPr bwMode="auto">
          <a:xfrm>
            <a:off x="6207974" y="260350"/>
            <a:ext cx="2665095" cy="1152525"/>
          </a:xfrm>
          <a:prstGeom prst="roundRect">
            <a:avLst>
              <a:gd name="adj" fmla="val 16667"/>
            </a:avLst>
          </a:prstGeom>
          <a:solidFill>
            <a:srgbClr val="4FD1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dirty="0">
                <a:cs typeface="Arial" charset="0"/>
              </a:rPr>
              <a:t>Before I could/would say </a:t>
            </a:r>
          </a:p>
          <a:p>
            <a:pPr algn="ctr"/>
            <a:r>
              <a:rPr lang="en-GB" dirty="0">
                <a:cs typeface="Arial" charset="0"/>
              </a:rPr>
              <a:t>and do ... but now I feel I </a:t>
            </a:r>
          </a:p>
          <a:p>
            <a:pPr algn="ctr"/>
            <a:r>
              <a:rPr lang="en-GB" dirty="0">
                <a:cs typeface="Arial" charset="0"/>
              </a:rPr>
              <a:t>am able to say</a:t>
            </a:r>
          </a:p>
        </p:txBody>
      </p:sp>
      <p:sp>
        <p:nvSpPr>
          <p:cNvPr id="49156" name="AutoShape 6"/>
          <p:cNvSpPr>
            <a:spLocks noChangeArrowheads="1"/>
          </p:cNvSpPr>
          <p:nvPr/>
        </p:nvSpPr>
        <p:spPr bwMode="auto">
          <a:xfrm>
            <a:off x="5527143" y="2492375"/>
            <a:ext cx="3276600" cy="1152525"/>
          </a:xfrm>
          <a:prstGeom prst="roundRect">
            <a:avLst>
              <a:gd name="adj" fmla="val 16667"/>
            </a:avLst>
          </a:prstGeom>
          <a:solidFill>
            <a:srgbClr val="94FF3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GB" dirty="0">
                <a:solidFill>
                  <a:srgbClr val="FF0000"/>
                </a:solidFill>
                <a:cs typeface="Arial" charset="0"/>
              </a:rPr>
              <a:t>The most important thing I </a:t>
            </a:r>
          </a:p>
          <a:p>
            <a:pPr algn="ctr" eaLnBrk="1" hangingPunct="1"/>
            <a:r>
              <a:rPr lang="en-GB" dirty="0">
                <a:solidFill>
                  <a:srgbClr val="FF0000"/>
                </a:solidFill>
                <a:cs typeface="Arial" charset="0"/>
              </a:rPr>
              <a:t>have learnt today is…</a:t>
            </a:r>
          </a:p>
        </p:txBody>
      </p:sp>
      <p:sp>
        <p:nvSpPr>
          <p:cNvPr id="49157" name="AutoShape 7"/>
          <p:cNvSpPr>
            <a:spLocks noChangeArrowheads="1"/>
          </p:cNvSpPr>
          <p:nvPr/>
        </p:nvSpPr>
        <p:spPr bwMode="auto">
          <a:xfrm>
            <a:off x="4606049" y="4022657"/>
            <a:ext cx="2305051" cy="1046808"/>
          </a:xfrm>
          <a:prstGeom prst="roundRect">
            <a:avLst>
              <a:gd name="adj" fmla="val 16667"/>
            </a:avLst>
          </a:prstGeom>
          <a:solidFill>
            <a:srgbClr val="4FD1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dirty="0">
                <a:cs typeface="Arial" charset="0"/>
              </a:rPr>
              <a:t>Before I thought that ...</a:t>
            </a:r>
          </a:p>
          <a:p>
            <a:pPr algn="ctr"/>
            <a:r>
              <a:rPr lang="en-GB" dirty="0">
                <a:cs typeface="Arial" charset="0"/>
              </a:rPr>
              <a:t> but now I realise..</a:t>
            </a:r>
          </a:p>
        </p:txBody>
      </p:sp>
      <p:sp>
        <p:nvSpPr>
          <p:cNvPr id="49158" name="AutoShape 8"/>
          <p:cNvSpPr>
            <a:spLocks noChangeArrowheads="1"/>
          </p:cNvSpPr>
          <p:nvPr/>
        </p:nvSpPr>
        <p:spPr bwMode="auto">
          <a:xfrm>
            <a:off x="229512" y="4521429"/>
            <a:ext cx="2376488" cy="454979"/>
          </a:xfrm>
          <a:prstGeom prst="roundRect">
            <a:avLst>
              <a:gd name="adj" fmla="val 16667"/>
            </a:avLst>
          </a:prstGeom>
          <a:solidFill>
            <a:srgbClr val="E6CD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GB" dirty="0">
                <a:solidFill>
                  <a:schemeClr val="tx2">
                    <a:lumMod val="75000"/>
                  </a:schemeClr>
                </a:solidFill>
                <a:cs typeface="Arial" charset="0"/>
              </a:rPr>
              <a:t>Today I have tried to…</a:t>
            </a:r>
          </a:p>
        </p:txBody>
      </p:sp>
      <p:sp>
        <p:nvSpPr>
          <p:cNvPr id="49159" name="AutoShape 9"/>
          <p:cNvSpPr>
            <a:spLocks noChangeArrowheads="1"/>
          </p:cNvSpPr>
          <p:nvPr/>
        </p:nvSpPr>
        <p:spPr bwMode="auto">
          <a:xfrm>
            <a:off x="5798428" y="1557338"/>
            <a:ext cx="3113265" cy="719137"/>
          </a:xfrm>
          <a:prstGeom prst="roundRect">
            <a:avLst>
              <a:gd name="adj" fmla="val 16667"/>
            </a:avLst>
          </a:prstGeom>
          <a:solidFill>
            <a:srgbClr val="FFF2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GB" dirty="0">
                <a:cs typeface="Arial" charset="0"/>
              </a:rPr>
              <a:t>One thing I didn’t </a:t>
            </a:r>
          </a:p>
          <a:p>
            <a:pPr algn="ctr" eaLnBrk="1" hangingPunct="1"/>
            <a:r>
              <a:rPr lang="en-GB" dirty="0">
                <a:cs typeface="Arial" charset="0"/>
              </a:rPr>
              <a:t>realise was… now I know that…</a:t>
            </a:r>
          </a:p>
        </p:txBody>
      </p:sp>
      <p:sp>
        <p:nvSpPr>
          <p:cNvPr id="49160" name="AutoShape 10"/>
          <p:cNvSpPr>
            <a:spLocks noChangeArrowheads="1"/>
          </p:cNvSpPr>
          <p:nvPr/>
        </p:nvSpPr>
        <p:spPr bwMode="auto">
          <a:xfrm>
            <a:off x="2683931" y="3309851"/>
            <a:ext cx="2735262" cy="574675"/>
          </a:xfrm>
          <a:prstGeom prst="roundRect">
            <a:avLst>
              <a:gd name="adj" fmla="val 16667"/>
            </a:avLst>
          </a:prstGeom>
          <a:solidFill>
            <a:srgbClr val="FDC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dirty="0">
                <a:cs typeface="Arial" charset="0"/>
              </a:rPr>
              <a:t>I used to feel ... </a:t>
            </a:r>
          </a:p>
          <a:p>
            <a:pPr algn="ctr"/>
            <a:r>
              <a:rPr lang="en-GB" dirty="0">
                <a:cs typeface="Arial" charset="0"/>
              </a:rPr>
              <a:t>but I now feel ..</a:t>
            </a:r>
          </a:p>
        </p:txBody>
      </p:sp>
      <p:sp>
        <p:nvSpPr>
          <p:cNvPr id="49161" name="AutoShape 11"/>
          <p:cNvSpPr>
            <a:spLocks noChangeArrowheads="1"/>
          </p:cNvSpPr>
          <p:nvPr/>
        </p:nvSpPr>
        <p:spPr bwMode="auto">
          <a:xfrm>
            <a:off x="3493378" y="5158661"/>
            <a:ext cx="2735262" cy="647700"/>
          </a:xfrm>
          <a:prstGeom prst="roundRect">
            <a:avLst>
              <a:gd name="adj" fmla="val 16667"/>
            </a:avLst>
          </a:prstGeom>
          <a:solidFill>
            <a:srgbClr val="FFF2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GB" dirty="0">
                <a:cs typeface="Arial" charset="0"/>
              </a:rPr>
              <a:t>Before I would have done…</a:t>
            </a:r>
          </a:p>
          <a:p>
            <a:pPr algn="ctr" eaLnBrk="1" hangingPunct="1"/>
            <a:r>
              <a:rPr lang="en-GB" dirty="0">
                <a:cs typeface="Arial" charset="0"/>
              </a:rPr>
              <a:t>Now I will …</a:t>
            </a:r>
          </a:p>
        </p:txBody>
      </p:sp>
      <p:sp>
        <p:nvSpPr>
          <p:cNvPr id="49162" name="AutoShape 12"/>
          <p:cNvSpPr>
            <a:spLocks noChangeArrowheads="1"/>
          </p:cNvSpPr>
          <p:nvPr/>
        </p:nvSpPr>
        <p:spPr bwMode="auto">
          <a:xfrm>
            <a:off x="2406118" y="2420938"/>
            <a:ext cx="2976562" cy="720725"/>
          </a:xfrm>
          <a:prstGeom prst="roundRect">
            <a:avLst>
              <a:gd name="adj" fmla="val 16667"/>
            </a:avLst>
          </a:prstGeom>
          <a:solidFill>
            <a:srgbClr val="FCB0A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dirty="0">
                <a:cs typeface="Arial" charset="0"/>
              </a:rPr>
              <a:t>I always knew ... but now</a:t>
            </a:r>
          </a:p>
          <a:p>
            <a:pPr algn="ctr"/>
            <a:r>
              <a:rPr lang="en-GB" dirty="0">
                <a:cs typeface="Arial" charset="0"/>
              </a:rPr>
              <a:t> I can see how it connects to… </a:t>
            </a:r>
          </a:p>
        </p:txBody>
      </p:sp>
      <p:sp>
        <p:nvSpPr>
          <p:cNvPr id="49163" name="AutoShape 13"/>
          <p:cNvSpPr>
            <a:spLocks noChangeArrowheads="1"/>
          </p:cNvSpPr>
          <p:nvPr/>
        </p:nvSpPr>
        <p:spPr bwMode="auto">
          <a:xfrm>
            <a:off x="7040574" y="3793801"/>
            <a:ext cx="1869007" cy="1293423"/>
          </a:xfrm>
          <a:prstGeom prst="roundRect">
            <a:avLst>
              <a:gd name="adj" fmla="val 16667"/>
            </a:avLst>
          </a:prstGeom>
          <a:solidFill>
            <a:srgbClr val="FCB0A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GB" dirty="0">
                <a:cs typeface="Arial" charset="0"/>
              </a:rPr>
              <a:t>One assumption of </a:t>
            </a:r>
          </a:p>
          <a:p>
            <a:pPr algn="ctr" eaLnBrk="1" hangingPunct="1"/>
            <a:r>
              <a:rPr lang="en-GB" dirty="0">
                <a:cs typeface="Arial" charset="0"/>
              </a:rPr>
              <a:t>mine that was </a:t>
            </a:r>
          </a:p>
          <a:p>
            <a:pPr algn="ctr" eaLnBrk="1" hangingPunct="1"/>
            <a:r>
              <a:rPr lang="en-GB" dirty="0">
                <a:cs typeface="Arial" charset="0"/>
              </a:rPr>
              <a:t>challenged was…</a:t>
            </a:r>
          </a:p>
        </p:txBody>
      </p:sp>
      <p:sp>
        <p:nvSpPr>
          <p:cNvPr id="49164" name="AutoShape 14"/>
          <p:cNvSpPr>
            <a:spLocks noChangeArrowheads="1"/>
          </p:cNvSpPr>
          <p:nvPr/>
        </p:nvSpPr>
        <p:spPr bwMode="auto">
          <a:xfrm>
            <a:off x="229513" y="1412875"/>
            <a:ext cx="2735262" cy="719138"/>
          </a:xfrm>
          <a:prstGeom prst="roundRect">
            <a:avLst>
              <a:gd name="adj" fmla="val 16667"/>
            </a:avLst>
          </a:prstGeom>
          <a:solidFill>
            <a:srgbClr val="4FD1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dirty="0">
                <a:cs typeface="Arial" charset="0"/>
              </a:rPr>
              <a:t>Before I only knew ... </a:t>
            </a:r>
          </a:p>
          <a:p>
            <a:pPr algn="ctr"/>
            <a:r>
              <a:rPr lang="en-GB" dirty="0">
                <a:cs typeface="Arial" charset="0"/>
              </a:rPr>
              <a:t>now I also know ... </a:t>
            </a:r>
          </a:p>
        </p:txBody>
      </p:sp>
      <p:sp>
        <p:nvSpPr>
          <p:cNvPr id="49165" name="AutoShape 15"/>
          <p:cNvSpPr>
            <a:spLocks noChangeArrowheads="1"/>
          </p:cNvSpPr>
          <p:nvPr/>
        </p:nvSpPr>
        <p:spPr bwMode="auto">
          <a:xfrm>
            <a:off x="234418" y="4052714"/>
            <a:ext cx="2305050" cy="357899"/>
          </a:xfrm>
          <a:prstGeom prst="roundRect">
            <a:avLst>
              <a:gd name="adj" fmla="val 16667"/>
            </a:avLst>
          </a:prstGeom>
          <a:solidFill>
            <a:srgbClr val="94FF3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GB" dirty="0">
                <a:solidFill>
                  <a:srgbClr val="FF0000"/>
                </a:solidFill>
                <a:cs typeface="Arial" charset="0"/>
              </a:rPr>
              <a:t>I would like to learn…</a:t>
            </a:r>
          </a:p>
        </p:txBody>
      </p:sp>
      <p:sp>
        <p:nvSpPr>
          <p:cNvPr id="49166" name="AutoShape 16"/>
          <p:cNvSpPr>
            <a:spLocks noChangeArrowheads="1"/>
          </p:cNvSpPr>
          <p:nvPr/>
        </p:nvSpPr>
        <p:spPr bwMode="auto">
          <a:xfrm>
            <a:off x="388072" y="5087224"/>
            <a:ext cx="2817967" cy="647700"/>
          </a:xfrm>
          <a:prstGeom prst="roundRect">
            <a:avLst>
              <a:gd name="adj" fmla="val 16667"/>
            </a:avLst>
          </a:prstGeom>
          <a:solidFill>
            <a:srgbClr val="FCB0A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GB" dirty="0">
                <a:cs typeface="Arial" charset="0"/>
              </a:rPr>
              <a:t>Next lesson I would like to..</a:t>
            </a:r>
          </a:p>
        </p:txBody>
      </p:sp>
      <p:sp>
        <p:nvSpPr>
          <p:cNvPr id="49167" name="AutoShape 17"/>
          <p:cNvSpPr>
            <a:spLocks noChangeArrowheads="1"/>
          </p:cNvSpPr>
          <p:nvPr/>
        </p:nvSpPr>
        <p:spPr bwMode="auto">
          <a:xfrm>
            <a:off x="174093" y="5950824"/>
            <a:ext cx="2887485" cy="649287"/>
          </a:xfrm>
          <a:prstGeom prst="roundRect">
            <a:avLst>
              <a:gd name="adj" fmla="val 16667"/>
            </a:avLst>
          </a:prstGeom>
          <a:solidFill>
            <a:srgbClr val="FFF2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 dirty="0">
                <a:cs typeface="Arial" charset="0"/>
              </a:rPr>
              <a:t>Before I would have </a:t>
            </a:r>
          </a:p>
          <a:p>
            <a:pPr algn="ctr"/>
            <a:r>
              <a:rPr lang="en-GB" dirty="0">
                <a:cs typeface="Arial" charset="0"/>
              </a:rPr>
              <a:t>said ... but now I will say… </a:t>
            </a:r>
          </a:p>
        </p:txBody>
      </p:sp>
      <p:sp>
        <p:nvSpPr>
          <p:cNvPr id="49168" name="AutoShape 18"/>
          <p:cNvSpPr>
            <a:spLocks noChangeArrowheads="1"/>
          </p:cNvSpPr>
          <p:nvPr/>
        </p:nvSpPr>
        <p:spPr bwMode="auto">
          <a:xfrm>
            <a:off x="2691234" y="4077574"/>
            <a:ext cx="1800225" cy="914400"/>
          </a:xfrm>
          <a:prstGeom prst="roundRect">
            <a:avLst>
              <a:gd name="adj" fmla="val 16667"/>
            </a:avLst>
          </a:prstGeom>
          <a:solidFill>
            <a:srgbClr val="E6CD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GB" dirty="0">
                <a:solidFill>
                  <a:schemeClr val="tx2">
                    <a:lumMod val="75000"/>
                  </a:schemeClr>
                </a:solidFill>
                <a:cs typeface="Arial" charset="0"/>
              </a:rPr>
              <a:t>A question I </a:t>
            </a:r>
          </a:p>
          <a:p>
            <a:pPr algn="ctr" eaLnBrk="1" hangingPunct="1"/>
            <a:r>
              <a:rPr lang="en-GB" dirty="0">
                <a:solidFill>
                  <a:schemeClr val="tx2">
                    <a:lumMod val="75000"/>
                  </a:schemeClr>
                </a:solidFill>
                <a:cs typeface="Arial" charset="0"/>
              </a:rPr>
              <a:t>would like to</a:t>
            </a:r>
          </a:p>
          <a:p>
            <a:pPr algn="ctr" eaLnBrk="1" hangingPunct="1"/>
            <a:r>
              <a:rPr lang="en-GB" dirty="0">
                <a:solidFill>
                  <a:schemeClr val="tx2">
                    <a:lumMod val="75000"/>
                  </a:schemeClr>
                </a:solidFill>
                <a:cs typeface="Arial" charset="0"/>
              </a:rPr>
              <a:t>ask is…</a:t>
            </a:r>
          </a:p>
        </p:txBody>
      </p:sp>
      <p:sp>
        <p:nvSpPr>
          <p:cNvPr id="49169" name="AutoShape 19"/>
          <p:cNvSpPr>
            <a:spLocks noChangeArrowheads="1"/>
          </p:cNvSpPr>
          <p:nvPr/>
        </p:nvSpPr>
        <p:spPr bwMode="auto">
          <a:xfrm>
            <a:off x="3277478" y="6022261"/>
            <a:ext cx="2520950" cy="576263"/>
          </a:xfrm>
          <a:prstGeom prst="roundRect">
            <a:avLst>
              <a:gd name="adj" fmla="val 16667"/>
            </a:avLst>
          </a:prstGeom>
          <a:solidFill>
            <a:srgbClr val="E6CD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GB" dirty="0">
                <a:solidFill>
                  <a:schemeClr val="tx2">
                    <a:lumMod val="75000"/>
                  </a:schemeClr>
                </a:solidFill>
                <a:cs typeface="Arial" charset="0"/>
              </a:rPr>
              <a:t>A problem I overcame</a:t>
            </a:r>
          </a:p>
          <a:p>
            <a:pPr algn="ctr" eaLnBrk="1" hangingPunct="1"/>
            <a:r>
              <a:rPr lang="en-GB" dirty="0">
                <a:solidFill>
                  <a:schemeClr val="tx2">
                    <a:lumMod val="75000"/>
                  </a:schemeClr>
                </a:solidFill>
                <a:cs typeface="Arial" charset="0"/>
              </a:rPr>
              <a:t>today was…</a:t>
            </a:r>
          </a:p>
        </p:txBody>
      </p:sp>
      <p:sp>
        <p:nvSpPr>
          <p:cNvPr id="49170" name="AutoShape 20"/>
          <p:cNvSpPr>
            <a:spLocks noChangeArrowheads="1"/>
          </p:cNvSpPr>
          <p:nvPr/>
        </p:nvSpPr>
        <p:spPr bwMode="auto">
          <a:xfrm>
            <a:off x="405712" y="3213100"/>
            <a:ext cx="2133756" cy="720725"/>
          </a:xfrm>
          <a:prstGeom prst="roundRect">
            <a:avLst>
              <a:gd name="adj" fmla="val 16667"/>
            </a:avLst>
          </a:prstGeom>
          <a:solidFill>
            <a:srgbClr val="4FD1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GB" dirty="0">
                <a:cs typeface="Arial" charset="0"/>
              </a:rPr>
              <a:t>I’m really proud of the </a:t>
            </a:r>
          </a:p>
          <a:p>
            <a:pPr algn="ctr" eaLnBrk="1" hangingPunct="1"/>
            <a:r>
              <a:rPr lang="en-GB" dirty="0">
                <a:cs typeface="Arial" charset="0"/>
              </a:rPr>
              <a:t>way I have…</a:t>
            </a:r>
          </a:p>
        </p:txBody>
      </p:sp>
      <p:sp>
        <p:nvSpPr>
          <p:cNvPr id="49171" name="AutoShape 21"/>
          <p:cNvSpPr>
            <a:spLocks noChangeArrowheads="1"/>
          </p:cNvSpPr>
          <p:nvPr/>
        </p:nvSpPr>
        <p:spPr bwMode="auto">
          <a:xfrm>
            <a:off x="174094" y="2349500"/>
            <a:ext cx="2087562" cy="719138"/>
          </a:xfrm>
          <a:prstGeom prst="roundRect">
            <a:avLst>
              <a:gd name="adj" fmla="val 16667"/>
            </a:avLst>
          </a:prstGeom>
          <a:solidFill>
            <a:srgbClr val="FFF2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GB" dirty="0">
                <a:cs typeface="Arial" charset="0"/>
              </a:rPr>
              <a:t>The key words for</a:t>
            </a:r>
          </a:p>
          <a:p>
            <a:pPr algn="ctr" eaLnBrk="1" hangingPunct="1"/>
            <a:r>
              <a:rPr lang="en-GB" dirty="0">
                <a:cs typeface="Arial" charset="0"/>
              </a:rPr>
              <a:t>this lesson are…</a:t>
            </a:r>
          </a:p>
        </p:txBody>
      </p:sp>
      <p:pic>
        <p:nvPicPr>
          <p:cNvPr id="23" name="Picture 11">
            <a:extLst>
              <a:ext uri="{FF2B5EF4-FFF2-40B4-BE49-F238E27FC236}">
                <a16:creationId xmlns:a16="http://schemas.microsoft.com/office/drawing/2014/main" id="{F1FBDB76-236A-4746-996B-A802A00D83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512" y="208028"/>
            <a:ext cx="2987653" cy="915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17">
            <a:extLst>
              <a:ext uri="{FF2B5EF4-FFF2-40B4-BE49-F238E27FC236}">
                <a16:creationId xmlns:a16="http://schemas.microsoft.com/office/drawing/2014/main" id="{9BE5A342-0205-C14D-9E59-53DF047C54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11004" y="4776427"/>
            <a:ext cx="1592739" cy="1916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30F3AAC7-2CC6-784E-A9D3-72C86E93E7FC}"/>
              </a:ext>
            </a:extLst>
          </p:cNvPr>
          <p:cNvSpPr/>
          <p:nvPr/>
        </p:nvSpPr>
        <p:spPr>
          <a:xfrm>
            <a:off x="6557444" y="5814112"/>
            <a:ext cx="1307119" cy="649287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Comic Sans MS" panose="030F0902030302020204" pitchFamily="66" charset="0"/>
              </a:rPr>
              <a:t>2 Minutes</a:t>
            </a:r>
          </a:p>
        </p:txBody>
      </p:sp>
    </p:spTree>
    <p:extLst>
      <p:ext uri="{BB962C8B-B14F-4D97-AF65-F5344CB8AC3E}">
        <p14:creationId xmlns:p14="http://schemas.microsoft.com/office/powerpoint/2010/main" val="3171479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2247</TotalTime>
  <Words>2810</Words>
  <Application>Microsoft Office PowerPoint</Application>
  <PresentationFormat>On-screen Show (4:3)</PresentationFormat>
  <Paragraphs>515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9" baseType="lpstr">
      <vt:lpstr>ＭＳ Ｐゴシック</vt:lpstr>
      <vt:lpstr>ＭＳ Ｐゴシック</vt:lpstr>
      <vt:lpstr>Aharoni</vt:lpstr>
      <vt:lpstr>Arial</vt:lpstr>
      <vt:lpstr>Basic sans fc</vt:lpstr>
      <vt:lpstr>Calibri</vt:lpstr>
      <vt:lpstr>CenturyGothic</vt:lpstr>
      <vt:lpstr>Comic Sans MS</vt:lpstr>
      <vt:lpstr>Garamond</vt:lpstr>
      <vt:lpstr>Goudy Old Style</vt:lpstr>
      <vt:lpstr>Lato Heavy</vt:lpstr>
      <vt:lpstr>Levenim MT</vt:lpstr>
      <vt:lpstr>Mangal</vt:lpstr>
      <vt:lpstr>open sans</vt:lpstr>
      <vt:lpstr>Segoe UI Semibold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               FOR MORE INFORMATION ABOUT THE TOPICS COVERED IN THIS UNIT  WE WOULD ADVISE ONE OF THE BELOW:                   SPEAK TO YOUR PARENTS/GUARDIANS OR HEAD OF YEAR, TRUSTED ADULT OR FRIEND IF YOU HAVE ANY CONCERNS ABOUT  YOURSELF OR SOMEONE YOU KNOW – IT IS ALWAYS IMPORTANT TO TELL SOMEONE!  VISIT THE BROOKE WEBSITE  https://www.brook.org.uk/ FOR ADDITIONAL SUPPORT ON SEXUAL HEALTH AND WELLBEING FOR UNDER 25s   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Voting and political participation</dc:title>
  <dc:creator>admin</dc:creator>
  <cp:lastModifiedBy>Ms S Waissen</cp:lastModifiedBy>
  <cp:revision>205</cp:revision>
  <dcterms:created xsi:type="dcterms:W3CDTF">2018-05-07T08:18:36Z</dcterms:created>
  <dcterms:modified xsi:type="dcterms:W3CDTF">2021-02-09T10:57:40Z</dcterms:modified>
</cp:coreProperties>
</file>