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66" r:id="rId5"/>
    <p:sldId id="289" r:id="rId6"/>
    <p:sldId id="288" r:id="rId7"/>
    <p:sldId id="261" r:id="rId8"/>
    <p:sldId id="274" r:id="rId9"/>
    <p:sldId id="271" r:id="rId10"/>
    <p:sldId id="272" r:id="rId11"/>
    <p:sldId id="287" r:id="rId12"/>
    <p:sldId id="286" r:id="rId13"/>
    <p:sldId id="277" r:id="rId14"/>
    <p:sldId id="282" r:id="rId15"/>
    <p:sldId id="283" r:id="rId16"/>
    <p:sldId id="284" r:id="rId17"/>
    <p:sldId id="285" r:id="rId1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C6575A-4063-A9C3-97F7-02F8F79BBB3F}" v="87" dt="2025-09-29T07:55:43.061"/>
    <p1510:client id="{4BFC8EFF-DB1F-62A5-8BF8-8E4103FBBB00}" v="1" dt="2025-09-30T15:30:15.069"/>
    <p1510:client id="{DA37FB8A-DFF7-F1ED-2285-68023755EA15}" v="205" dt="2025-09-28T17:07:51.3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901" autoAdjust="0"/>
  </p:normalViewPr>
  <p:slideViewPr>
    <p:cSldViewPr snapToGrid="0">
      <p:cViewPr varScale="1">
        <p:scale>
          <a:sx n="99" d="100"/>
          <a:sy n="99" d="100"/>
        </p:scale>
        <p:origin x="9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A Smith" userId="S::ahealy@littleheath.org.uk::5e2eeaf9-ddeb-42ab-b82b-d2ae307fe7db" providerId="AD" clId="Web-{4BFC8EFF-DB1F-62A5-8BF8-8E4103FBBB00}"/>
    <pc:docChg chg="modSld">
      <pc:chgData name="Mrs A Smith" userId="S::ahealy@littleheath.org.uk::5e2eeaf9-ddeb-42ab-b82b-d2ae307fe7db" providerId="AD" clId="Web-{4BFC8EFF-DB1F-62A5-8BF8-8E4103FBBB00}" dt="2025-09-30T15:30:15.069" v="0"/>
      <pc:docMkLst>
        <pc:docMk/>
      </pc:docMkLst>
      <pc:sldChg chg="addAnim">
        <pc:chgData name="Mrs A Smith" userId="S::ahealy@littleheath.org.uk::5e2eeaf9-ddeb-42ab-b82b-d2ae307fe7db" providerId="AD" clId="Web-{4BFC8EFF-DB1F-62A5-8BF8-8E4103FBBB00}" dt="2025-09-30T15:30:15.069" v="0"/>
        <pc:sldMkLst>
          <pc:docMk/>
          <pc:sldMk cId="4236640907" sldId="266"/>
        </pc:sldMkLst>
      </pc:sldChg>
    </pc:docChg>
  </pc:docChgLst>
  <pc:docChgLst>
    <pc:chgData name="Mrs L Kemp" userId="S::lkemp@littleheath.org.uk::adddbe8c-1fb8-4565-9d04-38c21466555e" providerId="AD" clId="Web-{0EC6575A-4063-A9C3-97F7-02F8F79BBB3F}"/>
    <pc:docChg chg="modSld">
      <pc:chgData name="Mrs L Kemp" userId="S::lkemp@littleheath.org.uk::adddbe8c-1fb8-4565-9d04-38c21466555e" providerId="AD" clId="Web-{0EC6575A-4063-A9C3-97F7-02F8F79BBB3F}" dt="2025-09-29T07:55:43.061" v="51" actId="20577"/>
      <pc:docMkLst>
        <pc:docMk/>
      </pc:docMkLst>
      <pc:sldChg chg="addSp modSp">
        <pc:chgData name="Mrs L Kemp" userId="S::lkemp@littleheath.org.uk::adddbe8c-1fb8-4565-9d04-38c21466555e" providerId="AD" clId="Web-{0EC6575A-4063-A9C3-97F7-02F8F79BBB3F}" dt="2025-09-29T07:55:43.061" v="51" actId="20577"/>
        <pc:sldMkLst>
          <pc:docMk/>
          <pc:sldMk cId="641430007" sldId="261"/>
        </pc:sldMkLst>
        <pc:spChg chg="add mod">
          <ac:chgData name="Mrs L Kemp" userId="S::lkemp@littleheath.org.uk::adddbe8c-1fb8-4565-9d04-38c21466555e" providerId="AD" clId="Web-{0EC6575A-4063-A9C3-97F7-02F8F79BBB3F}" dt="2025-09-29T07:55:43.061" v="51" actId="20577"/>
          <ac:spMkLst>
            <pc:docMk/>
            <pc:sldMk cId="641430007" sldId="261"/>
            <ac:spMk id="5" creationId="{174564D3-71FF-48C5-D58F-EA5F879DE7C6}"/>
          </ac:spMkLst>
        </pc:spChg>
      </pc:sldChg>
      <pc:sldChg chg="modSp">
        <pc:chgData name="Mrs L Kemp" userId="S::lkemp@littleheath.org.uk::adddbe8c-1fb8-4565-9d04-38c21466555e" providerId="AD" clId="Web-{0EC6575A-4063-A9C3-97F7-02F8F79BBB3F}" dt="2025-09-29T07:54:05.046" v="0" actId="20577"/>
        <pc:sldMkLst>
          <pc:docMk/>
          <pc:sldMk cId="4094068035" sldId="282"/>
        </pc:sldMkLst>
        <pc:spChg chg="mod">
          <ac:chgData name="Mrs L Kemp" userId="S::lkemp@littleheath.org.uk::adddbe8c-1fb8-4565-9d04-38c21466555e" providerId="AD" clId="Web-{0EC6575A-4063-A9C3-97F7-02F8F79BBB3F}" dt="2025-09-29T07:54:05.046" v="0" actId="20577"/>
          <ac:spMkLst>
            <pc:docMk/>
            <pc:sldMk cId="4094068035" sldId="282"/>
            <ac:spMk id="3" creationId="{84276694-90AC-6595-F332-93C7DB26619D}"/>
          </ac:spMkLst>
        </pc:spChg>
      </pc:sldChg>
    </pc:docChg>
  </pc:docChgLst>
  <pc:docChgLst>
    <pc:chgData name="Mrs L Kemp" userId="S::lkemp@littleheath.org.uk::adddbe8c-1fb8-4565-9d04-38c21466555e" providerId="AD" clId="Web-{DA37FB8A-DFF7-F1ED-2285-68023755EA15}"/>
    <pc:docChg chg="addSld delSld modSld sldOrd">
      <pc:chgData name="Mrs L Kemp" userId="S::lkemp@littleheath.org.uk::adddbe8c-1fb8-4565-9d04-38c21466555e" providerId="AD" clId="Web-{DA37FB8A-DFF7-F1ED-2285-68023755EA15}" dt="2025-09-28T17:07:51.342" v="168" actId="20577"/>
      <pc:docMkLst>
        <pc:docMk/>
      </pc:docMkLst>
      <pc:sldChg chg="addSp delSp modSp">
        <pc:chgData name="Mrs L Kemp" userId="S::lkemp@littleheath.org.uk::adddbe8c-1fb8-4565-9d04-38c21466555e" providerId="AD" clId="Web-{DA37FB8A-DFF7-F1ED-2285-68023755EA15}" dt="2025-09-28T17:01:41.463" v="26" actId="1076"/>
        <pc:sldMkLst>
          <pc:docMk/>
          <pc:sldMk cId="641430007" sldId="261"/>
        </pc:sldMkLst>
        <pc:spChg chg="mod">
          <ac:chgData name="Mrs L Kemp" userId="S::lkemp@littleheath.org.uk::adddbe8c-1fb8-4565-9d04-38c21466555e" providerId="AD" clId="Web-{DA37FB8A-DFF7-F1ED-2285-68023755EA15}" dt="2025-09-28T17:01:41.463" v="26" actId="1076"/>
          <ac:spMkLst>
            <pc:docMk/>
            <pc:sldMk cId="641430007" sldId="261"/>
            <ac:spMk id="3" creationId="{DAE8C001-521E-842B-3B5B-4003B780A139}"/>
          </ac:spMkLst>
        </pc:spChg>
        <pc:picChg chg="add mod ord">
          <ac:chgData name="Mrs L Kemp" userId="S::lkemp@littleheath.org.uk::adddbe8c-1fb8-4565-9d04-38c21466555e" providerId="AD" clId="Web-{DA37FB8A-DFF7-F1ED-2285-68023755EA15}" dt="2025-09-28T17:01:00.057" v="10"/>
          <ac:picMkLst>
            <pc:docMk/>
            <pc:sldMk cId="641430007" sldId="261"/>
            <ac:picMk id="6" creationId="{ADC459CC-0E8A-7FE5-0F6A-A772AEED9340}"/>
          </ac:picMkLst>
        </pc:picChg>
      </pc:sldChg>
      <pc:sldChg chg="addSp">
        <pc:chgData name="Mrs L Kemp" userId="S::lkemp@littleheath.org.uk::adddbe8c-1fb8-4565-9d04-38c21466555e" providerId="AD" clId="Web-{DA37FB8A-DFF7-F1ED-2285-68023755EA15}" dt="2025-09-28T16:59:12.853" v="1"/>
        <pc:sldMkLst>
          <pc:docMk/>
          <pc:sldMk cId="4236640907" sldId="266"/>
        </pc:sldMkLst>
        <pc:spChg chg="add">
          <ac:chgData name="Mrs L Kemp" userId="S::lkemp@littleheath.org.uk::adddbe8c-1fb8-4565-9d04-38c21466555e" providerId="AD" clId="Web-{DA37FB8A-DFF7-F1ED-2285-68023755EA15}" dt="2025-09-28T16:59:03.275" v="0"/>
          <ac:spMkLst>
            <pc:docMk/>
            <pc:sldMk cId="4236640907" sldId="266"/>
            <ac:spMk id="3" creationId="{4E1DC032-F366-CE1A-5AF8-FAFE69DE5465}"/>
          </ac:spMkLst>
        </pc:spChg>
        <pc:spChg chg="add">
          <ac:chgData name="Mrs L Kemp" userId="S::lkemp@littleheath.org.uk::adddbe8c-1fb8-4565-9d04-38c21466555e" providerId="AD" clId="Web-{DA37FB8A-DFF7-F1ED-2285-68023755EA15}" dt="2025-09-28T16:59:12.853" v="1"/>
          <ac:spMkLst>
            <pc:docMk/>
            <pc:sldMk cId="4236640907" sldId="266"/>
            <ac:spMk id="5" creationId="{338AC3B7-C622-2A53-858B-40AC5E2C7E32}"/>
          </ac:spMkLst>
        </pc:spChg>
      </pc:sldChg>
      <pc:sldChg chg="modSp add ord">
        <pc:chgData name="Mrs L Kemp" userId="S::lkemp@littleheath.org.uk::adddbe8c-1fb8-4565-9d04-38c21466555e" providerId="AD" clId="Web-{DA37FB8A-DFF7-F1ED-2285-68023755EA15}" dt="2025-09-28T17:05:47.231" v="132"/>
        <pc:sldMkLst>
          <pc:docMk/>
          <pc:sldMk cId="225203099" sldId="271"/>
        </pc:sldMkLst>
        <pc:spChg chg="mod">
          <ac:chgData name="Mrs L Kemp" userId="S::lkemp@littleheath.org.uk::adddbe8c-1fb8-4565-9d04-38c21466555e" providerId="AD" clId="Web-{DA37FB8A-DFF7-F1ED-2285-68023755EA15}" dt="2025-09-28T17:05:06.668" v="120" actId="20577"/>
          <ac:spMkLst>
            <pc:docMk/>
            <pc:sldMk cId="225203099" sldId="271"/>
            <ac:spMk id="3" creationId="{7907A902-43D8-4DF3-B191-9B7980474297}"/>
          </ac:spMkLst>
        </pc:spChg>
      </pc:sldChg>
      <pc:sldChg chg="modSp ord">
        <pc:chgData name="Mrs L Kemp" userId="S::lkemp@littleheath.org.uk::adddbe8c-1fb8-4565-9d04-38c21466555e" providerId="AD" clId="Web-{DA37FB8A-DFF7-F1ED-2285-68023755EA15}" dt="2025-09-28T17:05:49.247" v="133"/>
        <pc:sldMkLst>
          <pc:docMk/>
          <pc:sldMk cId="3263443185" sldId="272"/>
        </pc:sldMkLst>
        <pc:spChg chg="mod">
          <ac:chgData name="Mrs L Kemp" userId="S::lkemp@littleheath.org.uk::adddbe8c-1fb8-4565-9d04-38c21466555e" providerId="AD" clId="Web-{DA37FB8A-DFF7-F1ED-2285-68023755EA15}" dt="2025-09-28T17:05:26.715" v="130" actId="20577"/>
          <ac:spMkLst>
            <pc:docMk/>
            <pc:sldMk cId="3263443185" sldId="272"/>
            <ac:spMk id="3" creationId="{7907A902-43D8-4DF3-B191-9B7980474297}"/>
          </ac:spMkLst>
        </pc:spChg>
        <pc:spChg chg="mod">
          <ac:chgData name="Mrs L Kemp" userId="S::lkemp@littleheath.org.uk::adddbe8c-1fb8-4565-9d04-38c21466555e" providerId="AD" clId="Web-{DA37FB8A-DFF7-F1ED-2285-68023755EA15}" dt="2025-09-28T17:05:28.653" v="131" actId="1076"/>
          <ac:spMkLst>
            <pc:docMk/>
            <pc:sldMk cId="3263443185" sldId="272"/>
            <ac:spMk id="11" creationId="{DD8A8E7A-691E-8617-EAC3-B0C79C116AA5}"/>
          </ac:spMkLst>
        </pc:spChg>
      </pc:sldChg>
      <pc:sldChg chg="addSp modSp">
        <pc:chgData name="Mrs L Kemp" userId="S::lkemp@littleheath.org.uk::adddbe8c-1fb8-4565-9d04-38c21466555e" providerId="AD" clId="Web-{DA37FB8A-DFF7-F1ED-2285-68023755EA15}" dt="2025-09-28T17:07:51.342" v="168" actId="20577"/>
        <pc:sldMkLst>
          <pc:docMk/>
          <pc:sldMk cId="4094068035" sldId="282"/>
        </pc:sldMkLst>
        <pc:spChg chg="add mod">
          <ac:chgData name="Mrs L Kemp" userId="S::lkemp@littleheath.org.uk::adddbe8c-1fb8-4565-9d04-38c21466555e" providerId="AD" clId="Web-{DA37FB8A-DFF7-F1ED-2285-68023755EA15}" dt="2025-09-28T17:07:51.342" v="168" actId="20577"/>
          <ac:spMkLst>
            <pc:docMk/>
            <pc:sldMk cId="4094068035" sldId="282"/>
            <ac:spMk id="3" creationId="{84276694-90AC-6595-F332-93C7DB26619D}"/>
          </ac:spMkLst>
        </pc:spChg>
      </pc:sldChg>
      <pc:sldChg chg="ord">
        <pc:chgData name="Mrs L Kemp" userId="S::lkemp@littleheath.org.uk::adddbe8c-1fb8-4565-9d04-38c21466555e" providerId="AD" clId="Web-{DA37FB8A-DFF7-F1ED-2285-68023755EA15}" dt="2025-09-28T17:05:59.153" v="134"/>
        <pc:sldMkLst>
          <pc:docMk/>
          <pc:sldMk cId="2007382145" sldId="287"/>
        </pc:sldMkLst>
      </pc:sldChg>
      <pc:sldChg chg="add">
        <pc:chgData name="Mrs L Kemp" userId="S::lkemp@littleheath.org.uk::adddbe8c-1fb8-4565-9d04-38c21466555e" providerId="AD" clId="Web-{DA37FB8A-DFF7-F1ED-2285-68023755EA15}" dt="2025-09-28T16:59:41.181" v="4"/>
        <pc:sldMkLst>
          <pc:docMk/>
          <pc:sldMk cId="3586552164" sldId="288"/>
        </pc:sldMkLst>
      </pc:sldChg>
      <pc:sldChg chg="add">
        <pc:chgData name="Mrs L Kemp" userId="S::lkemp@littleheath.org.uk::adddbe8c-1fb8-4565-9d04-38c21466555e" providerId="AD" clId="Web-{DA37FB8A-DFF7-F1ED-2285-68023755EA15}" dt="2025-09-28T16:59:29.822" v="2"/>
        <pc:sldMkLst>
          <pc:docMk/>
          <pc:sldMk cId="3592357569" sldId="28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5CC5-4EF8-41ED-B194-9AC05C0CD69A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2531D-1E43-45CB-830C-2E9C47F0F7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869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2531D-1E43-45CB-830C-2E9C47F0F73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726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2531D-1E43-45CB-830C-2E9C47F0F73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027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2531D-1E43-45CB-830C-2E9C47F0F73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667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2531D-1E43-45CB-830C-2E9C47F0F73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630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2531D-1E43-45CB-830C-2E9C47F0F73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287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2531D-1E43-45CB-830C-2E9C47F0F73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365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Show sample papers – explain amount that needs to be done in an hour for reading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 err="1">
                <a:ea typeface="Calibri"/>
                <a:cs typeface="Calibri"/>
              </a:rPr>
              <a:t>Emphasise</a:t>
            </a:r>
            <a:r>
              <a:rPr lang="en-US" dirty="0">
                <a:ea typeface="Calibri"/>
                <a:cs typeface="Calibri"/>
              </a:rPr>
              <a:t> that every question must be answered for 4 and above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2531D-1E43-45CB-830C-2E9C47F0F73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595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2531D-1E43-45CB-830C-2E9C47F0F73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350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Importance of knowing texts </a:t>
            </a:r>
          </a:p>
          <a:p>
            <a:pPr marL="171450" indent="-171450">
              <a:buFontTx/>
              <a:buChar char="-"/>
            </a:pPr>
            <a:r>
              <a:rPr lang="en-US" dirty="0"/>
              <a:t>re-read/listen to</a:t>
            </a:r>
          </a:p>
          <a:p>
            <a:pPr marL="171450" indent="-171450">
              <a:buFontTx/>
              <a:buChar char="-"/>
            </a:pPr>
            <a:r>
              <a:rPr lang="en-US" dirty="0"/>
              <a:t>Film adaptations/theatre trips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Range of revision tasks/revision packs to be provided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Revision work room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2531D-1E43-45CB-830C-2E9C47F0F73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778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2531D-1E43-45CB-830C-2E9C47F0F73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706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Range of texts available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Build vocabulary – highlight/explore unknown words and revisit</a:t>
            </a:r>
          </a:p>
          <a:p>
            <a:r>
              <a:rPr lang="en-US" dirty="0">
                <a:ea typeface="Calibri"/>
                <a:cs typeface="Calibri"/>
              </a:rPr>
              <a:t>Could have a notebook of new vocabulary (use in writing)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2531D-1E43-45CB-830C-2E9C47F0F73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089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Reading/discussing articles from multiple sources – start comparing viewpoints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2531D-1E43-45CB-830C-2E9C47F0F73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824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2531D-1E43-45CB-830C-2E9C47F0F73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370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2531D-1E43-45CB-830C-2E9C47F0F73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077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985B-C198-449C-9E09-90A303A5EAA7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916E7E8E-752B-4547-847F-A1DEF2616B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881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985B-C198-449C-9E09-90A303A5EAA7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7E8E-752B-4547-847F-A1DEF2616B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419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985B-C198-449C-9E09-90A303A5EAA7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7E8E-752B-4547-847F-A1DEF2616B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159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985B-C198-449C-9E09-90A303A5EAA7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7E8E-752B-4547-847F-A1DEF2616B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241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E9E985B-C198-449C-9E09-90A303A5EAA7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916E7E8E-752B-4547-847F-A1DEF2616B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63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985B-C198-449C-9E09-90A303A5EAA7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7E8E-752B-4547-847F-A1DEF2616B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09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985B-C198-449C-9E09-90A303A5EAA7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7E8E-752B-4547-847F-A1DEF2616B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83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985B-C198-449C-9E09-90A303A5EAA7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7E8E-752B-4547-847F-A1DEF2616B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245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985B-C198-449C-9E09-90A303A5EAA7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7E8E-752B-4547-847F-A1DEF2616B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688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985B-C198-449C-9E09-90A303A5EAA7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7E8E-752B-4547-847F-A1DEF2616B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722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985B-C198-449C-9E09-90A303A5EAA7}" type="datetimeFigureOut">
              <a:rPr lang="en-GB" smtClean="0"/>
              <a:t>30/09/2025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7E8E-752B-4547-847F-A1DEF2616B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879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E9E985B-C198-449C-9E09-90A303A5EAA7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916E7E8E-752B-4547-847F-A1DEF2616B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65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lhsenglishdepartment/hom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hakespearesglobe.com/learn/secondary-schools/playing-shakespeare-with-deutsche-bank/macbeth-playing-shakespeare/language/macbeth-extracts/#act-v-scene-1" TargetMode="External"/><Relationship Id="rId4" Type="http://schemas.openxmlformats.org/officeDocument/2006/relationships/hyperlink" Target="https://www.dramaonlinelibrary.com/video?docid=do-9781350932906&amp;tocid=do-9781350932906_6263819128001&amp;st=macbeth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uglaswise.co.uk/wp-content/uploads/2020/08/Non-Fiction-Anthology-Views-from-the-Verge.pdf" TargetMode="External"/><Relationship Id="rId7" Type="http://schemas.openxmlformats.org/officeDocument/2006/relationships/hyperlink" Target="https://www.ocr.org.uk/Images/373395-unseen-20th-and-21st-century-literary-texts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ew.officeapps.live.com/op/view.aspx?src=https%3A%2F%2Fwww.douglaswise.co.uk%2Fwp-content%2Fuploads%2F2020%2F02%2FNarrative-Writing-Anthology.docx&amp;wdOrigin=BROWSELINK" TargetMode="External"/><Relationship Id="rId5" Type="http://schemas.openxmlformats.org/officeDocument/2006/relationships/hyperlink" Target="https://www.douglaswise.co.uk/wp-content/uploads/2019/08/Literary-Snapshots-PDF-.pdf" TargetMode="External"/><Relationship Id="rId4" Type="http://schemas.openxmlformats.org/officeDocument/2006/relationships/hyperlink" Target="https://www.douglaswise.co.uk/wp-content/uploads/2020/08/Fear-Anthology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theguardian/journal/opinion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hyperlink" Target="https://www.dailymail.co.uk/news/columnist-1002343/Daily-Mail-Comment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6AD8D-AA03-4CE0-B199-681E797CEA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/>
              <a:t>English at LHS – Y11</a:t>
            </a:r>
            <a:endParaRPr lang="en-GB" cap="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149E8B-17BC-4A98-8588-1CF25F510E7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33996">
            <a:off x="9732736" y="4244006"/>
            <a:ext cx="971889" cy="6987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1DC032-F366-CE1A-5AF8-FAFE69DE5465}"/>
              </a:ext>
            </a:extLst>
          </p:cNvPr>
          <p:cNvSpPr txBox="1"/>
          <p:nvPr/>
        </p:nvSpPr>
        <p:spPr>
          <a:xfrm>
            <a:off x="3503" y="5047828"/>
            <a:ext cx="12191394" cy="1754326"/>
          </a:xfrm>
          <a:prstGeom prst="rect">
            <a:avLst/>
          </a:prstGeom>
          <a:solidFill>
            <a:srgbClr val="FFFF00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Think: What is the average reading age of a GCSE exam paper?</a:t>
            </a:r>
            <a:endParaRPr lang="en-US" dirty="0"/>
          </a:p>
          <a:p>
            <a:endParaRPr lang="en-US" sz="3600" b="1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8AC3B7-C622-2A53-858B-40AC5E2C7E32}"/>
              </a:ext>
            </a:extLst>
          </p:cNvPr>
          <p:cNvSpPr txBox="1"/>
          <p:nvPr/>
        </p:nvSpPr>
        <p:spPr>
          <a:xfrm>
            <a:off x="3050005" y="5767137"/>
            <a:ext cx="4928936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i="1"/>
              <a:t>15 years, 8 months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4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AA547-4C5C-251F-ABA4-D855B2B99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Revision websites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2FE06-262F-DCB5-8B98-C0AA6EE4B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9E3611"/>
              </a:buClr>
            </a:pPr>
            <a:r>
              <a:rPr lang="en-US" dirty="0">
                <a:solidFill>
                  <a:srgbClr val="242424"/>
                </a:solidFill>
                <a:ea typeface="+mn-lt"/>
                <a:cs typeface="+mn-lt"/>
                <a:hlinkClick r:id="rId3"/>
              </a:rPr>
              <a:t>LHS English Department (google.com) </a:t>
            </a:r>
            <a:endParaRPr lang="en-US">
              <a:solidFill>
                <a:srgbClr val="242424"/>
              </a:solidFill>
              <a:latin typeface="Rockwell"/>
              <a:cs typeface="Segoe UI"/>
            </a:endParaRPr>
          </a:p>
          <a:p>
            <a:pPr lvl="1" indent="-457200">
              <a:buClr>
                <a:srgbClr val="9E3611"/>
              </a:buClr>
            </a:pPr>
            <a:r>
              <a:rPr lang="en-US" dirty="0">
                <a:solidFill>
                  <a:srgbClr val="242424"/>
                </a:solidFill>
                <a:latin typeface="Rockwell"/>
                <a:cs typeface="Segoe UI"/>
              </a:rPr>
              <a:t>Links to YouTube/other sites for each text studied </a:t>
            </a:r>
          </a:p>
          <a:p>
            <a:pPr lvl="1" indent="-457200">
              <a:buClr>
                <a:srgbClr val="9E3611"/>
              </a:buClr>
            </a:pPr>
            <a:r>
              <a:rPr lang="en-US" dirty="0">
                <a:solidFill>
                  <a:srgbClr val="242424"/>
                </a:solidFill>
                <a:latin typeface="Rockwell"/>
                <a:cs typeface="Segoe UI"/>
              </a:rPr>
              <a:t>Information about the structure of exams/papers</a:t>
            </a:r>
          </a:p>
          <a:p>
            <a:pPr lvl="1" indent="-457200">
              <a:buClr>
                <a:srgbClr val="9E3611"/>
              </a:buClr>
            </a:pPr>
            <a:r>
              <a:rPr lang="en-US" dirty="0">
                <a:solidFill>
                  <a:srgbClr val="242424"/>
                </a:solidFill>
                <a:latin typeface="Rockwell"/>
                <a:cs typeface="Segoe UI"/>
              </a:rPr>
              <a:t>Links to revision materials/sample papers</a:t>
            </a:r>
          </a:p>
          <a:p>
            <a:pPr>
              <a:buClr>
                <a:srgbClr val="9E3611"/>
              </a:buClr>
            </a:pPr>
            <a:r>
              <a:rPr lang="en-US" dirty="0">
                <a:solidFill>
                  <a:srgbClr val="000000"/>
                </a:solidFill>
                <a:latin typeface="Rockwell"/>
                <a:cs typeface="Segoe UI"/>
              </a:rPr>
              <a:t>Drama Online - </a:t>
            </a:r>
            <a:r>
              <a:rPr lang="en-US" sz="1600" dirty="0">
                <a:solidFill>
                  <a:srgbClr val="242424"/>
                </a:solidFill>
                <a:latin typeface="Rockwell"/>
                <a:cs typeface="Segoe UI"/>
              </a:rPr>
              <a:t>Username: 8Hm-2Gh/p9   Password: 1Rc90U5&amp;n# </a:t>
            </a:r>
          </a:p>
          <a:p>
            <a:pPr lvl="1" indent="-457200">
              <a:buClr>
                <a:srgbClr val="9E3611"/>
              </a:buClr>
            </a:pPr>
            <a:r>
              <a:rPr lang="en-US" sz="1600" dirty="0">
                <a:solidFill>
                  <a:srgbClr val="242424"/>
                </a:solidFill>
                <a:latin typeface="Rockwell"/>
                <a:cs typeface="Segoe UI"/>
                <a:hlinkClick r:id="rId4"/>
              </a:rPr>
              <a:t>Drama Online - Macbeth (dramaonlinelibrary.com) </a:t>
            </a:r>
            <a:endParaRPr lang="en-US" sz="14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buClr>
                <a:srgbClr val="9E3611"/>
              </a:buClr>
            </a:pPr>
            <a:r>
              <a:rPr lang="en-US" sz="1800" dirty="0">
                <a:solidFill>
                  <a:srgbClr val="242424"/>
                </a:solidFill>
                <a:latin typeface="Rockwell"/>
                <a:cs typeface="Segoe UI"/>
              </a:rPr>
              <a:t>GCSE Pod</a:t>
            </a:r>
          </a:p>
          <a:p>
            <a:pPr>
              <a:buClr>
                <a:srgbClr val="9E3611"/>
              </a:buClr>
            </a:pPr>
            <a:r>
              <a:rPr lang="en-US" sz="1800" dirty="0">
                <a:solidFill>
                  <a:srgbClr val="242424"/>
                </a:solidFill>
                <a:latin typeface="Rockwell"/>
                <a:cs typeface="Segoe UI"/>
              </a:rPr>
              <a:t>Seneca </a:t>
            </a:r>
          </a:p>
          <a:p>
            <a:pPr>
              <a:buClr>
                <a:srgbClr val="9E3611"/>
              </a:buClr>
            </a:pPr>
            <a:r>
              <a:rPr lang="en-US" sz="1800" dirty="0">
                <a:solidFill>
                  <a:srgbClr val="242424"/>
                </a:solidFill>
                <a:latin typeface="Rockwell"/>
                <a:cs typeface="Segoe UI"/>
                <a:hlinkClick r:id="rId5"/>
              </a:rPr>
              <a:t>Macbeth Extracts | Shakespeare's Globe (shakespearesglobe.com)</a:t>
            </a:r>
            <a:endParaRPr lang="en-US"/>
          </a:p>
          <a:p>
            <a:pPr>
              <a:buClr>
                <a:srgbClr val="9E3611"/>
              </a:buClr>
            </a:pPr>
            <a:endParaRPr lang="en-US" sz="1100" dirty="0">
              <a:solidFill>
                <a:srgbClr val="242424"/>
              </a:solidFill>
              <a:latin typeface="Rockwell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682230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C653A-1CFA-E703-D347-A3927A41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33" y="113401"/>
            <a:ext cx="10058400" cy="1609344"/>
          </a:xfrm>
        </p:spPr>
        <p:txBody>
          <a:bodyPr/>
          <a:lstStyle/>
          <a:p>
            <a:r>
              <a:rPr lang="en-US" dirty="0"/>
              <a:t>Flash cards</a:t>
            </a:r>
          </a:p>
        </p:txBody>
      </p:sp>
      <p:pic>
        <p:nvPicPr>
          <p:cNvPr id="4" name="Content Placeholder 3" descr="A group of white rectangular boxes with text&#10;&#10;Description automatically generated">
            <a:extLst>
              <a:ext uri="{FF2B5EF4-FFF2-40B4-BE49-F238E27FC236}">
                <a16:creationId xmlns:a16="http://schemas.microsoft.com/office/drawing/2014/main" id="{4F906DE4-4D64-3DED-AC1B-2388B11752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0330" y="1525486"/>
            <a:ext cx="5206051" cy="5105868"/>
          </a:xfrm>
        </p:spPr>
      </p:pic>
      <p:pic>
        <p:nvPicPr>
          <p:cNvPr id="5" name="Picture 4" descr="A group of white cards with black text&#10;&#10;Description automatically generated">
            <a:extLst>
              <a:ext uri="{FF2B5EF4-FFF2-40B4-BE49-F238E27FC236}">
                <a16:creationId xmlns:a16="http://schemas.microsoft.com/office/drawing/2014/main" id="{D577EF2D-AB72-4085-4685-E7BC47D0A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785" y="1574541"/>
            <a:ext cx="5371122" cy="48616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276694-90AC-6595-F332-93C7DB26619D}"/>
              </a:ext>
            </a:extLst>
          </p:cNvPr>
          <p:cNvSpPr txBox="1"/>
          <p:nvPr/>
        </p:nvSpPr>
        <p:spPr>
          <a:xfrm>
            <a:off x="3830052" y="491289"/>
            <a:ext cx="677778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Department homework strategy</a:t>
            </a:r>
          </a:p>
          <a:p>
            <a:r>
              <a:rPr lang="en-US" dirty="0"/>
              <a:t>This term: Creating </a:t>
            </a:r>
            <a:r>
              <a:rPr lang="en-US" i="1" dirty="0"/>
              <a:t>An Inspector Calls </a:t>
            </a:r>
            <a:r>
              <a:rPr lang="en-US" dirty="0"/>
              <a:t>Flash Cards</a:t>
            </a:r>
          </a:p>
        </p:txBody>
      </p:sp>
    </p:spTree>
    <p:extLst>
      <p:ext uri="{BB962C8B-B14F-4D97-AF65-F5344CB8AC3E}">
        <p14:creationId xmlns:p14="http://schemas.microsoft.com/office/powerpoint/2010/main" val="4094068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8B84D-4AF5-7185-8C11-9881B2C00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48" y="-3830"/>
            <a:ext cx="10058400" cy="1423729"/>
          </a:xfrm>
        </p:spPr>
        <p:txBody>
          <a:bodyPr/>
          <a:lstStyle/>
          <a:p>
            <a:r>
              <a:rPr lang="en-US" dirty="0"/>
              <a:t>Knowledge dump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F560AAA-1258-A5CA-2257-3776B275A9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78115" y="1085869"/>
            <a:ext cx="6470636" cy="5535715"/>
          </a:xfrm>
        </p:spPr>
      </p:pic>
    </p:spTree>
    <p:extLst>
      <p:ext uri="{BB962C8B-B14F-4D97-AF65-F5344CB8AC3E}">
        <p14:creationId xmlns:p14="http://schemas.microsoft.com/office/powerpoint/2010/main" val="1719304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8B84D-4AF5-7185-8C11-9881B2C00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48" y="-3830"/>
            <a:ext cx="10058400" cy="1423729"/>
          </a:xfrm>
        </p:spPr>
        <p:txBody>
          <a:bodyPr/>
          <a:lstStyle/>
          <a:p>
            <a:r>
              <a:rPr lang="en-US" dirty="0"/>
              <a:t>Mind map</a:t>
            </a:r>
          </a:p>
        </p:txBody>
      </p:sp>
      <p:pic>
        <p:nvPicPr>
          <p:cNvPr id="6" name="Content Placeholder 5" descr="A white paper with text on it&#10;&#10;Description automatically generated">
            <a:extLst>
              <a:ext uri="{FF2B5EF4-FFF2-40B4-BE49-F238E27FC236}">
                <a16:creationId xmlns:a16="http://schemas.microsoft.com/office/drawing/2014/main" id="{64A376B4-13D0-338C-E970-8A8B0E78CA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05082" y="333639"/>
            <a:ext cx="7924389" cy="5946022"/>
          </a:xfrm>
        </p:spPr>
      </p:pic>
    </p:spTree>
    <p:extLst>
      <p:ext uri="{BB962C8B-B14F-4D97-AF65-F5344CB8AC3E}">
        <p14:creationId xmlns:p14="http://schemas.microsoft.com/office/powerpoint/2010/main" val="2490480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F6B80-8808-F070-6B0C-7DF2847F1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002" y="279478"/>
            <a:ext cx="3806093" cy="1609344"/>
          </a:xfrm>
        </p:spPr>
        <p:txBody>
          <a:bodyPr/>
          <a:lstStyle/>
          <a:p>
            <a:r>
              <a:rPr lang="en-US" dirty="0"/>
              <a:t>Annotation</a:t>
            </a:r>
          </a:p>
        </p:txBody>
      </p:sp>
      <p:pic>
        <p:nvPicPr>
          <p:cNvPr id="4" name="Content Placeholder 3" descr="A close-up of a paper&#10;&#10;Description automatically generated">
            <a:extLst>
              <a:ext uri="{FF2B5EF4-FFF2-40B4-BE49-F238E27FC236}">
                <a16:creationId xmlns:a16="http://schemas.microsoft.com/office/drawing/2014/main" id="{BD55601D-B75D-D6DF-D482-62EAFE32AC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364" y="1935793"/>
            <a:ext cx="3145828" cy="405079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4C037C-FA51-2273-D712-9074ACBE39D4}"/>
              </a:ext>
            </a:extLst>
          </p:cNvPr>
          <p:cNvSpPr txBox="1"/>
          <p:nvPr/>
        </p:nvSpPr>
        <p:spPr>
          <a:xfrm>
            <a:off x="3659553" y="2252784"/>
            <a:ext cx="2743200" cy="37087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50">
                <a:latin typeface="Arial"/>
                <a:cs typeface="Arial"/>
              </a:rPr>
              <a:t>Print out two copies of a poem.</a:t>
            </a:r>
            <a:endParaRPr lang="en-US"/>
          </a:p>
          <a:p>
            <a:endParaRPr lang="en-GB"/>
          </a:p>
          <a:p>
            <a:r>
              <a:rPr lang="en-US" sz="1450" dirty="0">
                <a:latin typeface="Arial"/>
                <a:cs typeface="Arial"/>
              </a:rPr>
              <a:t>Annotate it once using notes and/or a revision guide. </a:t>
            </a:r>
          </a:p>
          <a:p>
            <a:endParaRPr lang="en-GB"/>
          </a:p>
          <a:p>
            <a:r>
              <a:rPr lang="en-US" sz="1450" dirty="0">
                <a:latin typeface="Arial"/>
                <a:cs typeface="Arial"/>
              </a:rPr>
              <a:t>Cover it over. </a:t>
            </a:r>
          </a:p>
          <a:p>
            <a:endParaRPr lang="en-GB"/>
          </a:p>
          <a:p>
            <a:r>
              <a:rPr lang="en-US" sz="1450" dirty="0">
                <a:latin typeface="Arial"/>
                <a:cs typeface="Arial"/>
              </a:rPr>
              <a:t>Annotate a fresh copy </a:t>
            </a:r>
            <a:r>
              <a:rPr lang="en-US" sz="1450" b="1" dirty="0">
                <a:latin typeface="Arial"/>
                <a:cs typeface="Arial"/>
              </a:rPr>
              <a:t>from memory</a:t>
            </a:r>
            <a:r>
              <a:rPr lang="en-US" sz="1450" dirty="0">
                <a:latin typeface="Arial"/>
                <a:cs typeface="Arial"/>
              </a:rPr>
              <a:t>.</a:t>
            </a:r>
          </a:p>
          <a:p>
            <a:endParaRPr lang="en-GB"/>
          </a:p>
          <a:p>
            <a:r>
              <a:rPr lang="en-US" sz="1450" dirty="0">
                <a:latin typeface="Arial"/>
                <a:cs typeface="Arial"/>
              </a:rPr>
              <a:t>Compare and add in anything you missed in a different </a:t>
            </a:r>
            <a:r>
              <a:rPr lang="en-US" sz="1450" dirty="0" err="1">
                <a:latin typeface="Arial"/>
                <a:cs typeface="Arial"/>
              </a:rPr>
              <a:t>colour</a:t>
            </a:r>
            <a:r>
              <a:rPr lang="en-US" sz="1450" dirty="0">
                <a:latin typeface="Arial"/>
                <a:cs typeface="Arial"/>
              </a:rPr>
              <a:t>. </a:t>
            </a:r>
          </a:p>
          <a:p>
            <a:endParaRPr lang="en-GB"/>
          </a:p>
          <a:p>
            <a:r>
              <a:rPr lang="en-US" sz="1450" dirty="0">
                <a:latin typeface="Arial"/>
                <a:cs typeface="Arial"/>
              </a:rPr>
              <a:t>Revisit after a few days/weeks.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167A21-8F14-A5D5-34E4-9B292875DFC9}"/>
              </a:ext>
            </a:extLst>
          </p:cNvPr>
          <p:cNvSpPr txBox="1">
            <a:spLocks/>
          </p:cNvSpPr>
          <p:nvPr/>
        </p:nvSpPr>
        <p:spPr>
          <a:xfrm>
            <a:off x="7796941" y="324416"/>
            <a:ext cx="3806093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timelines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174EBF-A925-CA03-1975-F3EB5062C8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4015" y="1585949"/>
            <a:ext cx="3339123" cy="35395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EBB3DF1-3930-2A12-29AD-7A36B2B74424}"/>
              </a:ext>
            </a:extLst>
          </p:cNvPr>
          <p:cNvSpPr txBox="1"/>
          <p:nvPr/>
        </p:nvSpPr>
        <p:spPr>
          <a:xfrm>
            <a:off x="7625861" y="5134707"/>
            <a:ext cx="4423507" cy="15081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Arial"/>
                <a:cs typeface="Arial"/>
              </a:rPr>
              <a:t>Create a timeline of the key plot points.</a:t>
            </a:r>
          </a:p>
          <a:p>
            <a:endParaRPr lang="en-GB" sz="1400"/>
          </a:p>
          <a:p>
            <a:r>
              <a:rPr lang="en-US" sz="1600">
                <a:latin typeface="Arial"/>
                <a:cs typeface="Arial"/>
              </a:rPr>
              <a:t>Then make one using only </a:t>
            </a:r>
            <a:r>
              <a:rPr lang="en-US" sz="1600" b="1">
                <a:latin typeface="Arial"/>
                <a:cs typeface="Arial"/>
              </a:rPr>
              <a:t>symbols</a:t>
            </a:r>
            <a:r>
              <a:rPr lang="en-US" sz="1600">
                <a:latin typeface="Arial"/>
                <a:cs typeface="Arial"/>
              </a:rPr>
              <a:t> to represent key events.</a:t>
            </a:r>
          </a:p>
          <a:p>
            <a:endParaRPr lang="en-GB" sz="1400"/>
          </a:p>
          <a:p>
            <a:r>
              <a:rPr lang="en-US" sz="1600">
                <a:latin typeface="Arial"/>
                <a:cs typeface="Arial"/>
              </a:rPr>
              <a:t>Repeat from memory. </a:t>
            </a:r>
          </a:p>
        </p:txBody>
      </p:sp>
    </p:spTree>
    <p:extLst>
      <p:ext uri="{BB962C8B-B14F-4D97-AF65-F5344CB8AC3E}">
        <p14:creationId xmlns:p14="http://schemas.microsoft.com/office/powerpoint/2010/main" val="642001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9BC89-D63A-47CB-A3C8-695E4F265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English Language</a:t>
            </a:r>
            <a:endParaRPr lang="en-GB" cap="non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6639D5-BBDE-4D13-8F7D-C5C04C8F6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2033491"/>
          </a:xfrm>
          <a:solidFill>
            <a:srgbClr val="FFFF00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b="1" dirty="0"/>
              <a:t>Paper 1</a:t>
            </a:r>
            <a:r>
              <a:rPr lang="en-US" sz="2400" dirty="0"/>
              <a:t> – 1 hour 45 minutes</a:t>
            </a:r>
          </a:p>
          <a:p>
            <a:r>
              <a:rPr lang="en-GB" sz="2400" dirty="0"/>
              <a:t>A: Exploring fiction 			[1 fiction extract] (25%)</a:t>
            </a:r>
          </a:p>
          <a:p>
            <a:r>
              <a:rPr lang="en-GB" sz="2400" dirty="0"/>
              <a:t>B: Narrative and/or descriptive writing (25%)</a:t>
            </a:r>
          </a:p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059D54-0C1F-4A2E-AB3A-C310BB962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2125770"/>
          </a:xfrm>
          <a:solidFill>
            <a:srgbClr val="FFC000"/>
          </a:solidFill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/>
              <a:t>Paper 2</a:t>
            </a:r>
            <a:r>
              <a:rPr lang="en-US" sz="2400" dirty="0"/>
              <a:t> – 1 hour 45 minutes</a:t>
            </a:r>
          </a:p>
          <a:p>
            <a:r>
              <a:rPr lang="en-GB" sz="2400" dirty="0"/>
              <a:t>A: Comparing  viewpoints                  	 [2 non-fiction extracts] (25%)</a:t>
            </a:r>
          </a:p>
          <a:p>
            <a:r>
              <a:rPr lang="en-GB" sz="2400" dirty="0"/>
              <a:t>B: Viewpoint writing (25%)               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GB" dirty="0"/>
              <a:t>                                                           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46892A-98D3-49EB-9B1D-FCAD50B4CFD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33996">
            <a:off x="11396685" y="6311628"/>
            <a:ext cx="459232" cy="330192"/>
          </a:xfrm>
          <a:prstGeom prst="rect">
            <a:avLst/>
          </a:prstGeo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543B413-8DB8-45D6-9877-EE8A7A0BFF8C}"/>
              </a:ext>
            </a:extLst>
          </p:cNvPr>
          <p:cNvSpPr txBox="1">
            <a:spLocks/>
          </p:cNvSpPr>
          <p:nvPr/>
        </p:nvSpPr>
        <p:spPr>
          <a:xfrm>
            <a:off x="3903502" y="4528176"/>
            <a:ext cx="4754880" cy="2033491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t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400" b="1" dirty="0"/>
              <a:t>Spoken Language assessment</a:t>
            </a:r>
          </a:p>
          <a:p>
            <a:r>
              <a:rPr lang="en-GB" sz="2400" dirty="0"/>
              <a:t>Complete a speech and answer questions (up to 10 minutes)</a:t>
            </a:r>
          </a:p>
          <a:p>
            <a:r>
              <a:rPr lang="en-US" sz="2400" dirty="0"/>
              <a:t>A</a:t>
            </a:r>
            <a:r>
              <a:rPr lang="en-GB" sz="2400" dirty="0" err="1"/>
              <a:t>ssessed</a:t>
            </a:r>
            <a:r>
              <a:rPr lang="en-GB" sz="2400" dirty="0"/>
              <a:t> in class in Year 10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2357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9BC89-D63A-47CB-A3C8-695E4F265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20049"/>
            <a:ext cx="10058400" cy="995511"/>
          </a:xfrm>
        </p:spPr>
        <p:txBody>
          <a:bodyPr/>
          <a:lstStyle/>
          <a:p>
            <a:r>
              <a:rPr lang="en-US" cap="none" dirty="0"/>
              <a:t>English Literature</a:t>
            </a:r>
            <a:endParaRPr lang="en-GB" cap="non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059D54-0C1F-4A2E-AB3A-C310BB962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4807" y="1294977"/>
            <a:ext cx="4993283" cy="2032191"/>
          </a:xfrm>
          <a:solidFill>
            <a:srgbClr val="9E4FDB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Paper 2</a:t>
            </a:r>
            <a:r>
              <a:rPr lang="en-US" dirty="0"/>
              <a:t> – 2 hours 15 minutes</a:t>
            </a:r>
          </a:p>
          <a:p>
            <a:r>
              <a:rPr lang="en-GB" dirty="0"/>
              <a:t>A: </a:t>
            </a:r>
            <a:r>
              <a:rPr lang="en-GB" i="1" dirty="0"/>
              <a:t>An Inspector Calls</a:t>
            </a:r>
            <a:r>
              <a:rPr lang="en-GB" dirty="0"/>
              <a:t>                                     </a:t>
            </a:r>
          </a:p>
          <a:p>
            <a:pPr>
              <a:buClr>
                <a:srgbClr val="9E3611"/>
              </a:buClr>
            </a:pPr>
            <a:r>
              <a:rPr lang="en-GB" dirty="0"/>
              <a:t>B: Power and Conflict poetry            </a:t>
            </a:r>
          </a:p>
          <a:p>
            <a:pPr>
              <a:buClr>
                <a:srgbClr val="9E3611"/>
              </a:buClr>
            </a:pPr>
            <a:r>
              <a:rPr lang="en-GB" dirty="0"/>
              <a:t>C: Unseen poetry                                 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46892A-98D3-49EB-9B1D-FCAD50B4CFD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33996">
            <a:off x="11396685" y="6311628"/>
            <a:ext cx="459232" cy="330192"/>
          </a:xfrm>
          <a:prstGeom prst="rect">
            <a:avLst/>
          </a:prstGeom>
        </p:spPr>
      </p:pic>
      <p:pic>
        <p:nvPicPr>
          <p:cNvPr id="3" name="Picture 2" descr="A book cover of a person&#10;&#10;Description automatically generated">
            <a:extLst>
              <a:ext uri="{FF2B5EF4-FFF2-40B4-BE49-F238E27FC236}">
                <a16:creationId xmlns:a16="http://schemas.microsoft.com/office/drawing/2014/main" id="{E09AB4FB-7E82-ECF0-97D2-02C68AFD6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2009" y="3901016"/>
            <a:ext cx="1568731" cy="2379135"/>
          </a:xfrm>
          <a:prstGeom prst="rect">
            <a:avLst/>
          </a:prstGeom>
        </p:spPr>
      </p:pic>
      <p:pic>
        <p:nvPicPr>
          <p:cNvPr id="8" name="Picture 7" descr="A book cover with a silhouette of a person holding a candle&#10;&#10;Description automatically generated">
            <a:extLst>
              <a:ext uri="{FF2B5EF4-FFF2-40B4-BE49-F238E27FC236}">
                <a16:creationId xmlns:a16="http://schemas.microsoft.com/office/drawing/2014/main" id="{2610DC58-211B-8252-53BE-FBBD22F2F1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94" y="3784600"/>
            <a:ext cx="1539762" cy="2432050"/>
          </a:xfrm>
          <a:prstGeom prst="rect">
            <a:avLst/>
          </a:prstGeom>
        </p:spPr>
      </p:pic>
      <p:pic>
        <p:nvPicPr>
          <p:cNvPr id="9" name="Picture 8" descr="A close-up of a book&#10;&#10;Description automatically generated">
            <a:extLst>
              <a:ext uri="{FF2B5EF4-FFF2-40B4-BE49-F238E27FC236}">
                <a16:creationId xmlns:a16="http://schemas.microsoft.com/office/drawing/2014/main" id="{53371067-E275-C845-A3DD-86162C0C08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1667" y="2589213"/>
            <a:ext cx="2931583" cy="4134907"/>
          </a:xfrm>
          <a:prstGeom prst="rect">
            <a:avLst/>
          </a:prstGeom>
        </p:spPr>
      </p:pic>
      <p:pic>
        <p:nvPicPr>
          <p:cNvPr id="10" name="Picture 9" descr="A close up of a hand&#10;&#10;Description automatically generated">
            <a:extLst>
              <a:ext uri="{FF2B5EF4-FFF2-40B4-BE49-F238E27FC236}">
                <a16:creationId xmlns:a16="http://schemas.microsoft.com/office/drawing/2014/main" id="{DE7FD591-2E4B-4300-FC9E-9721C3BCEF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1648" y="2881823"/>
            <a:ext cx="2224617" cy="31051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6639D5-BBDE-4D13-8F7D-C5C04C8F6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1015" y="1294977"/>
            <a:ext cx="4754880" cy="2033491"/>
          </a:xfrm>
          <a:solidFill>
            <a:srgbClr val="00B0F0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Paper 1</a:t>
            </a:r>
            <a:r>
              <a:rPr lang="en-US" dirty="0"/>
              <a:t> – 1 hour 45 minutes</a:t>
            </a:r>
          </a:p>
          <a:p>
            <a:r>
              <a:rPr lang="en-GB" dirty="0"/>
              <a:t>A: </a:t>
            </a:r>
            <a:r>
              <a:rPr lang="en-GB" i="1" dirty="0"/>
              <a:t>Macbeth</a:t>
            </a:r>
            <a:r>
              <a:rPr lang="en-GB" dirty="0"/>
              <a:t>       </a:t>
            </a:r>
          </a:p>
          <a:p>
            <a:r>
              <a:rPr lang="en-GB" dirty="0"/>
              <a:t>B: </a:t>
            </a:r>
            <a:r>
              <a:rPr lang="en-GB" i="1" dirty="0"/>
              <a:t>A Christmas Carol</a:t>
            </a:r>
            <a:r>
              <a:rPr lang="en-GB" dirty="0"/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6552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table with text on it&#10;&#10;AI-generated content may be incorrect.">
            <a:extLst>
              <a:ext uri="{FF2B5EF4-FFF2-40B4-BE49-F238E27FC236}">
                <a16:creationId xmlns:a16="http://schemas.microsoft.com/office/drawing/2014/main" id="{ADC459CC-0E8A-7FE5-0F6A-A772AEED9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858" y="979411"/>
            <a:ext cx="7680018" cy="56060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59BC89-D63A-47CB-A3C8-695E4F265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66" y="0"/>
            <a:ext cx="10058400" cy="983441"/>
          </a:xfrm>
        </p:spPr>
        <p:txBody>
          <a:bodyPr/>
          <a:lstStyle/>
          <a:p>
            <a:r>
              <a:rPr lang="en-US" cap="none" dirty="0"/>
              <a:t>Year 11 Overview (dates for 2024-2025)</a:t>
            </a:r>
            <a:endParaRPr lang="en-GB" cap="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46892A-98D3-49EB-9B1D-FCAD50B4CFD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33996">
            <a:off x="11396685" y="6311628"/>
            <a:ext cx="459232" cy="3301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E8C001-521E-842B-3B5B-4003B780A139}"/>
              </a:ext>
            </a:extLst>
          </p:cNvPr>
          <p:cNvSpPr txBox="1"/>
          <p:nvPr/>
        </p:nvSpPr>
        <p:spPr>
          <a:xfrm>
            <a:off x="8094762" y="5284276"/>
            <a:ext cx="308288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alibri"/>
                <a:cs typeface="Calibri"/>
              </a:rPr>
              <a:t>Language P1: 21</a:t>
            </a:r>
            <a:r>
              <a:rPr lang="en-GB" b="1" baseline="30000" dirty="0">
                <a:solidFill>
                  <a:srgbClr val="FF0000"/>
                </a:solidFill>
                <a:latin typeface="Calibri"/>
                <a:cs typeface="Calibri"/>
              </a:rPr>
              <a:t>st</a:t>
            </a:r>
            <a:r>
              <a:rPr lang="en-GB" b="1" dirty="0">
                <a:solidFill>
                  <a:srgbClr val="FF0000"/>
                </a:solidFill>
                <a:latin typeface="Calibri"/>
                <a:cs typeface="Calibri"/>
              </a:rPr>
              <a:t> May 2026</a:t>
            </a:r>
            <a:endParaRPr lang="en-US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  <a:p>
            <a:r>
              <a:rPr lang="en-GB" b="1" dirty="0">
                <a:solidFill>
                  <a:srgbClr val="FF0000"/>
                </a:solidFill>
                <a:latin typeface="Calibri"/>
                <a:cs typeface="Calibri"/>
              </a:rPr>
              <a:t>Language P2: 5</a:t>
            </a:r>
            <a:r>
              <a:rPr lang="en-GB" b="1" baseline="30000" dirty="0">
                <a:solidFill>
                  <a:srgbClr val="FF0000"/>
                </a:solidFill>
                <a:latin typeface="Calibri"/>
                <a:cs typeface="Calibri"/>
              </a:rPr>
              <a:t>th</a:t>
            </a:r>
            <a:r>
              <a:rPr lang="en-GB" b="1" dirty="0">
                <a:solidFill>
                  <a:srgbClr val="FF0000"/>
                </a:solidFill>
                <a:latin typeface="Calibri"/>
                <a:cs typeface="Calibri"/>
              </a:rPr>
              <a:t> June 2026</a:t>
            </a:r>
            <a:endParaRPr lang="en-US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  <a:p>
            <a:r>
              <a:rPr lang="en-GB" b="1" dirty="0">
                <a:solidFill>
                  <a:srgbClr val="FF0000"/>
                </a:solidFill>
                <a:latin typeface="Calibri"/>
                <a:cs typeface="Calibri"/>
              </a:rPr>
              <a:t>Literature P1: 11</a:t>
            </a:r>
            <a:r>
              <a:rPr lang="en-GB" b="1" baseline="30000" dirty="0">
                <a:solidFill>
                  <a:srgbClr val="FF0000"/>
                </a:solidFill>
                <a:latin typeface="Calibri"/>
                <a:cs typeface="Calibri"/>
              </a:rPr>
              <a:t>th</a:t>
            </a:r>
            <a:r>
              <a:rPr lang="en-GB" b="1" dirty="0">
                <a:solidFill>
                  <a:srgbClr val="FF0000"/>
                </a:solidFill>
                <a:latin typeface="Calibri"/>
                <a:cs typeface="Calibri"/>
              </a:rPr>
              <a:t> May 2026</a:t>
            </a:r>
            <a:endParaRPr lang="en-US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  <a:p>
            <a:r>
              <a:rPr lang="en-GB" b="1" dirty="0">
                <a:solidFill>
                  <a:srgbClr val="FF0000"/>
                </a:solidFill>
                <a:latin typeface="Calibri"/>
                <a:cs typeface="Calibri"/>
              </a:rPr>
              <a:t>Literature P2: 19</a:t>
            </a:r>
            <a:r>
              <a:rPr lang="en-GB" b="1" baseline="30000" dirty="0">
                <a:solidFill>
                  <a:srgbClr val="FF0000"/>
                </a:solidFill>
                <a:latin typeface="Calibri"/>
                <a:cs typeface="Calibri"/>
              </a:rPr>
              <a:t>th</a:t>
            </a:r>
            <a:r>
              <a:rPr lang="en-GB" b="1" dirty="0">
                <a:solidFill>
                  <a:srgbClr val="FF0000"/>
                </a:solidFill>
                <a:latin typeface="Calibri"/>
                <a:cs typeface="Calibri"/>
              </a:rPr>
              <a:t> May 2026</a:t>
            </a:r>
            <a:endParaRPr lang="en-US" dirty="0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4564D3-71FF-48C5-D58F-EA5F879DE7C6}"/>
              </a:ext>
            </a:extLst>
          </p:cNvPr>
          <p:cNvSpPr txBox="1"/>
          <p:nvPr/>
        </p:nvSpPr>
        <p:spPr>
          <a:xfrm>
            <a:off x="9640294" y="1128272"/>
            <a:ext cx="2256543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Upcoming  PPEs</a:t>
            </a:r>
          </a:p>
          <a:p>
            <a:endParaRPr lang="en-US" dirty="0"/>
          </a:p>
          <a:p>
            <a:r>
              <a:rPr lang="en-US" dirty="0"/>
              <a:t>English Language Paper 2</a:t>
            </a:r>
          </a:p>
          <a:p>
            <a:endParaRPr lang="en-US" i="1" dirty="0"/>
          </a:p>
          <a:p>
            <a:r>
              <a:rPr lang="en-US" i="1" dirty="0"/>
              <a:t>An Inspector Calls</a:t>
            </a:r>
            <a:r>
              <a:rPr lang="en-US" dirty="0"/>
              <a:t> essay, part of English Literature Paper 2</a:t>
            </a:r>
          </a:p>
        </p:txBody>
      </p:sp>
    </p:spTree>
    <p:extLst>
      <p:ext uri="{BB962C8B-B14F-4D97-AF65-F5344CB8AC3E}">
        <p14:creationId xmlns:p14="http://schemas.microsoft.com/office/powerpoint/2010/main" val="641430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128CA-A528-CD40-964A-CAAC08357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support my child?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DF83A-48AC-D55B-72EE-64732FF682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43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7A902-43D8-4DF3-B191-9B7980474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154" y="414075"/>
            <a:ext cx="10849525" cy="56294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3200" b="1" dirty="0"/>
              <a:t>Encourage wider reading (it's never too late!)</a:t>
            </a:r>
            <a:endParaRPr lang="en-US" sz="3200" b="1" dirty="0"/>
          </a:p>
          <a:p>
            <a:pPr marL="0" indent="0">
              <a:spcAft>
                <a:spcPts val="0"/>
              </a:spcAft>
              <a:buNone/>
            </a:pPr>
            <a:endParaRPr lang="en-GB" sz="2400" dirty="0"/>
          </a:p>
          <a:p>
            <a:pPr lvl="1">
              <a:spcAft>
                <a:spcPts val="0"/>
              </a:spcAft>
              <a:buClr>
                <a:srgbClr val="9E3611"/>
              </a:buClr>
              <a:buChar char="ü"/>
            </a:pPr>
            <a:r>
              <a:rPr lang="en-GB" sz="2800" dirty="0"/>
              <a:t>Re-read Literature texts – </a:t>
            </a:r>
            <a:r>
              <a:rPr lang="en-GB" sz="2800" i="1" dirty="0"/>
              <a:t>Macbeth, A Christmas Carol, An Inspector Call</a:t>
            </a:r>
            <a:r>
              <a:rPr lang="en-GB" sz="2800" dirty="0"/>
              <a:t>s</a:t>
            </a:r>
          </a:p>
          <a:p>
            <a:pPr lvl="1">
              <a:spcAft>
                <a:spcPts val="0"/>
              </a:spcAft>
              <a:buClr>
                <a:srgbClr val="9E3611"/>
              </a:buClr>
              <a:buChar char="ü"/>
            </a:pPr>
            <a:r>
              <a:rPr lang="en-GB" sz="2800" dirty="0"/>
              <a:t>Use revision guides and materials as part of their reading</a:t>
            </a:r>
          </a:p>
          <a:p>
            <a:pPr lvl="1">
              <a:spcAft>
                <a:spcPts val="0"/>
              </a:spcAft>
              <a:buClr>
                <a:srgbClr val="9E3611"/>
              </a:buClr>
              <a:buChar char="ü"/>
            </a:pPr>
            <a:r>
              <a:rPr lang="en-GB" sz="2800" dirty="0"/>
              <a:t>Read fiction texts/extracts (20th/21st century)</a:t>
            </a:r>
          </a:p>
          <a:p>
            <a:pPr lvl="1">
              <a:spcAft>
                <a:spcPts val="0"/>
              </a:spcAft>
              <a:buClr>
                <a:srgbClr val="9E3611"/>
              </a:buClr>
              <a:buChar char="ü"/>
            </a:pPr>
            <a:r>
              <a:rPr lang="en-GB" sz="2800" dirty="0"/>
              <a:t>Read non-fiction opinion articles </a:t>
            </a:r>
          </a:p>
          <a:p>
            <a:pPr marL="548640" lvl="2" indent="0">
              <a:spcAft>
                <a:spcPts val="0"/>
              </a:spcAft>
              <a:buClr>
                <a:srgbClr val="9E3611"/>
              </a:buClr>
              <a:buNone/>
            </a:pPr>
            <a:endParaRPr lang="en-GB" sz="1800" dirty="0"/>
          </a:p>
          <a:p>
            <a:pPr marL="548640" lvl="2" indent="0">
              <a:spcAft>
                <a:spcPts val="0"/>
              </a:spcAft>
              <a:buNone/>
            </a:pPr>
            <a:r>
              <a:rPr lang="en-GB" sz="1800" dirty="0"/>
              <a:t>There are many good resources available online:</a:t>
            </a:r>
            <a:endParaRPr lang="en-GB" dirty="0"/>
          </a:p>
          <a:p>
            <a:pPr lvl="2">
              <a:spcAft>
                <a:spcPts val="0"/>
              </a:spcAft>
              <a:buClr>
                <a:srgbClr val="9E3611"/>
              </a:buClr>
            </a:pPr>
            <a:endParaRPr lang="en-GB" sz="1800" dirty="0"/>
          </a:p>
          <a:p>
            <a:pPr lvl="2">
              <a:spcAft>
                <a:spcPts val="0"/>
              </a:spcAft>
              <a:buClr>
                <a:srgbClr val="9E3611"/>
              </a:buClr>
            </a:pPr>
            <a:endParaRPr lang="en-GB" sz="1800" dirty="0"/>
          </a:p>
          <a:p>
            <a:pPr lvl="2">
              <a:spcAft>
                <a:spcPts val="0"/>
              </a:spcAft>
              <a:buClr>
                <a:srgbClr val="9E3611"/>
              </a:buClr>
            </a:pPr>
            <a:endParaRPr lang="en-GB" sz="1800" dirty="0"/>
          </a:p>
          <a:p>
            <a:pPr lvl="2">
              <a:spcAft>
                <a:spcPts val="0"/>
              </a:spcAft>
              <a:buClr>
                <a:srgbClr val="9E3611"/>
              </a:buClr>
            </a:pPr>
            <a:endParaRPr lang="en-GB" sz="1800" dirty="0"/>
          </a:p>
          <a:p>
            <a:pPr lvl="2">
              <a:spcAft>
                <a:spcPts val="0"/>
              </a:spcAft>
              <a:buClr>
                <a:srgbClr val="9E3611"/>
              </a:buClr>
            </a:pPr>
            <a:endParaRPr lang="en-GB" sz="1800" dirty="0"/>
          </a:p>
          <a:p>
            <a:pPr lvl="2">
              <a:spcAft>
                <a:spcPts val="0"/>
              </a:spcAft>
              <a:buClr>
                <a:srgbClr val="9E3611"/>
              </a:buClr>
            </a:pPr>
            <a:endParaRPr lang="en-GB" sz="1800" dirty="0"/>
          </a:p>
          <a:p>
            <a:pPr lvl="2">
              <a:spcAft>
                <a:spcPts val="0"/>
              </a:spcAft>
              <a:buClr>
                <a:srgbClr val="9E3611"/>
              </a:buClr>
            </a:pPr>
            <a:endParaRPr lang="en-GB" sz="1800" dirty="0"/>
          </a:p>
          <a:p>
            <a:pPr lvl="1">
              <a:spcAft>
                <a:spcPts val="0"/>
              </a:spcAft>
              <a:buClr>
                <a:srgbClr val="9E3611"/>
              </a:buClr>
              <a:buChar char="ü"/>
            </a:pPr>
            <a:endParaRPr lang="en-GB" sz="2000" dirty="0"/>
          </a:p>
          <a:p>
            <a:pPr lvl="1">
              <a:spcAft>
                <a:spcPts val="0"/>
              </a:spcAft>
              <a:buClr>
                <a:srgbClr val="9E3611"/>
              </a:buClr>
              <a:buChar char="ü"/>
            </a:pPr>
            <a:endParaRPr lang="en-GB" sz="2000" dirty="0"/>
          </a:p>
          <a:p>
            <a:pPr lvl="1">
              <a:spcAft>
                <a:spcPts val="0"/>
              </a:spcAft>
              <a:buClr>
                <a:srgbClr val="9E3611"/>
              </a:buClr>
              <a:buChar char="ü"/>
            </a:pPr>
            <a:endParaRPr lang="en-GB" sz="2000" dirty="0"/>
          </a:p>
          <a:p>
            <a:pPr marL="274320" lvl="1" indent="0">
              <a:spcAft>
                <a:spcPts val="0"/>
              </a:spcAft>
              <a:buClr>
                <a:srgbClr val="9E3611"/>
              </a:buClr>
              <a:buNone/>
            </a:pPr>
            <a:endParaRPr lang="en-GB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7C29E0-7E32-31ED-874E-C37051C3E953}"/>
              </a:ext>
            </a:extLst>
          </p:cNvPr>
          <p:cNvSpPr txBox="1"/>
          <p:nvPr/>
        </p:nvSpPr>
        <p:spPr>
          <a:xfrm>
            <a:off x="594852" y="5363497"/>
            <a:ext cx="55699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07A3C2-8131-C558-0680-460759319583}"/>
              </a:ext>
            </a:extLst>
          </p:cNvPr>
          <p:cNvSpPr txBox="1"/>
          <p:nvPr/>
        </p:nvSpPr>
        <p:spPr>
          <a:xfrm>
            <a:off x="1051210" y="4065574"/>
            <a:ext cx="9748682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hlinkClick r:id="rId3"/>
              </a:rPr>
              <a:t>Non-Fiction-Anthology-Views-from-the-Verge.pdf (douglaswise.co.uk)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  <a:hlinkClick r:id="rId4"/>
              </a:rPr>
              <a:t>Fear-Anthology.pdf (douglaswise.co.uk)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  <a:hlinkClick r:id="rId5"/>
              </a:rPr>
              <a:t>Literary-Snapshots-PDF-.pdf (douglaswise.co.uk)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  <a:hlinkClick r:id="rId6"/>
              </a:rPr>
              <a:t>Narrative-Writing-Anthology.docx (live.com) 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CC9900"/>
                </a:solidFill>
                <a:hlinkClick r:id="rId7"/>
              </a:rPr>
              <a:t>GCSE (9-1) English Language - Unseen 20th and 21st century literary texts (ocr.org.uk)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03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7A902-43D8-4DF3-B191-9B7980474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668" y="168269"/>
            <a:ext cx="8036908" cy="24708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800" b="1" dirty="0"/>
              <a:t>Encourage wider reading (it's never too late!)</a:t>
            </a:r>
            <a:endParaRPr lang="en-US" sz="2800" dirty="0"/>
          </a:p>
          <a:p>
            <a:pPr lvl="1">
              <a:spcAft>
                <a:spcPts val="0"/>
              </a:spcAft>
              <a:buClr>
                <a:srgbClr val="9E3611"/>
              </a:buClr>
            </a:pPr>
            <a:r>
              <a:rPr lang="en-GB" dirty="0">
                <a:ea typeface="+mn-lt"/>
                <a:cs typeface="+mn-lt"/>
                <a:hlinkClick r:id="rId3"/>
              </a:rPr>
              <a:t>Opinion | Theguardian | The Guardian</a:t>
            </a:r>
          </a:p>
          <a:p>
            <a:pPr lvl="1">
              <a:spcAft>
                <a:spcPts val="0"/>
              </a:spcAft>
              <a:buClr>
                <a:srgbClr val="9E3611"/>
              </a:buClr>
            </a:pPr>
            <a:r>
              <a:rPr lang="en-GB" dirty="0">
                <a:ea typeface="+mn-lt"/>
                <a:cs typeface="+mn-lt"/>
                <a:hlinkClick r:id="rId4"/>
              </a:rPr>
              <a:t>Daily Mail Comment | Daily Mail Online</a:t>
            </a:r>
            <a:endParaRPr lang="en-GB" dirty="0"/>
          </a:p>
          <a:p>
            <a:pPr lvl="1">
              <a:spcAft>
                <a:spcPts val="0"/>
              </a:spcAft>
              <a:buClr>
                <a:srgbClr val="9E3611"/>
              </a:buClr>
            </a:pPr>
            <a:endParaRPr lang="en-GB" dirty="0"/>
          </a:p>
          <a:p>
            <a:pPr lvl="1">
              <a:spcAft>
                <a:spcPts val="0"/>
              </a:spcAft>
              <a:buClr>
                <a:srgbClr val="9E3611"/>
              </a:buClr>
            </a:pPr>
            <a:endParaRPr lang="en-GB" dirty="0"/>
          </a:p>
          <a:p>
            <a:pPr lvl="1">
              <a:spcAft>
                <a:spcPts val="0"/>
              </a:spcAft>
              <a:buClr>
                <a:srgbClr val="9E3611"/>
              </a:buClr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46892A-98D3-49EB-9B1D-FCAD50B4CFD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33996">
            <a:off x="11396685" y="6311628"/>
            <a:ext cx="459232" cy="330192"/>
          </a:xfrm>
          <a:prstGeom prst="rect">
            <a:avLst/>
          </a:prstGeom>
        </p:spPr>
      </p:pic>
      <p:pic>
        <p:nvPicPr>
          <p:cNvPr id="6" name="Picture 5" descr="A screenshot of a news article&#10;&#10;Description automatically generated">
            <a:extLst>
              <a:ext uri="{FF2B5EF4-FFF2-40B4-BE49-F238E27FC236}">
                <a16:creationId xmlns:a16="http://schemas.microsoft.com/office/drawing/2014/main" id="{32EC130E-23CE-FF3F-A977-454430DA42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248" y="1555854"/>
            <a:ext cx="6235700" cy="4664311"/>
          </a:xfrm>
          <a:prstGeom prst="rect">
            <a:avLst/>
          </a:prstGeom>
        </p:spPr>
      </p:pic>
      <p:pic>
        <p:nvPicPr>
          <p:cNvPr id="5" name="Picture 4" descr="A screenshot of a website&#10;&#10;Description automatically generated">
            <a:extLst>
              <a:ext uri="{FF2B5EF4-FFF2-40B4-BE49-F238E27FC236}">
                <a16:creationId xmlns:a16="http://schemas.microsoft.com/office/drawing/2014/main" id="{E04C1129-E68C-AD44-381E-4C861D9896D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1685"/>
          <a:stretch/>
        </p:blipFill>
        <p:spPr>
          <a:xfrm>
            <a:off x="4524684" y="2072895"/>
            <a:ext cx="7734777" cy="473311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7FA3FC9-F149-18D1-32F3-CE3BB667029A}"/>
              </a:ext>
            </a:extLst>
          </p:cNvPr>
          <p:cNvCxnSpPr/>
          <p:nvPr/>
        </p:nvCxnSpPr>
        <p:spPr>
          <a:xfrm flipH="1">
            <a:off x="3124201" y="1017637"/>
            <a:ext cx="4591663" cy="34584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3AF2727-1864-C4A2-B51F-6A1F67802E28}"/>
              </a:ext>
            </a:extLst>
          </p:cNvPr>
          <p:cNvCxnSpPr>
            <a:cxnSpLocks/>
          </p:cNvCxnSpPr>
          <p:nvPr/>
        </p:nvCxnSpPr>
        <p:spPr>
          <a:xfrm flipH="1">
            <a:off x="6971070" y="980766"/>
            <a:ext cx="707922" cy="28931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D8A8E7A-691E-8617-EAC3-B0C79C116AA5}"/>
              </a:ext>
            </a:extLst>
          </p:cNvPr>
          <p:cNvSpPr txBox="1"/>
          <p:nvPr/>
        </p:nvSpPr>
        <p:spPr>
          <a:xfrm>
            <a:off x="7668272" y="760223"/>
            <a:ext cx="452283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Similar articles from different sources/viewpoints</a:t>
            </a:r>
          </a:p>
        </p:txBody>
      </p:sp>
    </p:spTree>
    <p:extLst>
      <p:ext uri="{BB962C8B-B14F-4D97-AF65-F5344CB8AC3E}">
        <p14:creationId xmlns:p14="http://schemas.microsoft.com/office/powerpoint/2010/main" val="3263443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B94A4-5B9D-269B-6467-EB795D353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124" y="548247"/>
            <a:ext cx="10943303" cy="51077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dirty="0"/>
              <a:t>Encourage your child to test out a range of revision activities and space their retrieval/revision</a:t>
            </a:r>
            <a:endParaRPr lang="en-US" sz="2400" dirty="0"/>
          </a:p>
        </p:txBody>
      </p:sp>
      <p:pic>
        <p:nvPicPr>
          <p:cNvPr id="4" name="Picture 3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EB823F15-2A61-2BBD-B3F7-70AAA4849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15" y="1814514"/>
            <a:ext cx="6582507" cy="4655281"/>
          </a:xfrm>
          <a:prstGeom prst="rect">
            <a:avLst/>
          </a:prstGeom>
        </p:spPr>
      </p:pic>
      <p:pic>
        <p:nvPicPr>
          <p:cNvPr id="5" name="Picture 4" descr="A graph with text on it&#10;&#10;Description automatically generated">
            <a:extLst>
              <a:ext uri="{FF2B5EF4-FFF2-40B4-BE49-F238E27FC236}">
                <a16:creationId xmlns:a16="http://schemas.microsoft.com/office/drawing/2014/main" id="{C23A31E2-3505-6DD2-9F53-1B74E1210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3477" y="2354385"/>
            <a:ext cx="4501661" cy="378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82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E859396-3FF6-12FE-5C5F-0D44C243964E}"/>
              </a:ext>
            </a:extLst>
          </p:cNvPr>
          <p:cNvGraphicFramePr>
            <a:graphicFrameLocks noGrp="1"/>
          </p:cNvGraphicFramePr>
          <p:nvPr/>
        </p:nvGraphicFramePr>
        <p:xfrm>
          <a:off x="226820" y="497254"/>
          <a:ext cx="5285821" cy="60350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285821">
                  <a:extLst>
                    <a:ext uri="{9D8B030D-6E8A-4147-A177-3AD203B41FA5}">
                      <a16:colId xmlns:a16="http://schemas.microsoft.com/office/drawing/2014/main" val="415364362"/>
                    </a:ext>
                  </a:extLst>
                </a:gridCol>
              </a:tblGrid>
              <a:tr h="21883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u="sng" dirty="0">
                          <a:effectLst/>
                        </a:rPr>
                        <a:t>Level 1</a:t>
                      </a:r>
                      <a:endParaRPr lang="en-US" dirty="0">
                        <a:effectLst/>
                      </a:endParaRP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Wingdings"/>
                        <a:buChar char="Ø"/>
                      </a:pPr>
                      <a:r>
                        <a:rPr lang="en-US" dirty="0">
                          <a:effectLst/>
                        </a:rPr>
                        <a:t>RED – listen to audio recordings, listen to your teacher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Wingdings"/>
                        <a:buChar char="Ø"/>
                      </a:pPr>
                      <a:r>
                        <a:rPr lang="en-US" dirty="0">
                          <a:effectLst/>
                        </a:rPr>
                        <a:t>ORANGE – read class notes, revision guides, novel(s), poetry, webpage information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Wingdings"/>
                        <a:buChar char="Ø"/>
                      </a:pPr>
                      <a:r>
                        <a:rPr lang="en-US" dirty="0">
                          <a:effectLst/>
                        </a:rPr>
                        <a:t>YELLOW – watch videos, film adaptations, audiobooks; design a revision video or animation; produce a mind map; draw a diagram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0006589"/>
                  </a:ext>
                </a:extLst>
              </a:tr>
              <a:tr h="7080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u="sng" dirty="0">
                          <a:effectLst/>
                        </a:rPr>
                        <a:t>Level 2</a:t>
                      </a:r>
                      <a:endParaRPr lang="en-US" dirty="0">
                        <a:effectLst/>
                      </a:endParaRP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Wingdings"/>
                        <a:buChar char="Ø"/>
                      </a:pPr>
                      <a:r>
                        <a:rPr lang="en-US" dirty="0">
                          <a:effectLst/>
                        </a:rPr>
                        <a:t>GREEN – record yourself and listen to notes, design a revision video or animation, produce a model, break down a topic into steps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Wingdings"/>
                        <a:buChar char="Ø"/>
                      </a:pPr>
                      <a:r>
                        <a:rPr lang="en-US" dirty="0">
                          <a:effectLst/>
                        </a:rPr>
                        <a:t>BLUE – hold a revision study group, attend after school sessions, discuss topics with friends, test others and share ideas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8640200"/>
                  </a:ext>
                </a:extLst>
              </a:tr>
              <a:tr h="7023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u="sng" dirty="0">
                          <a:effectLst/>
                        </a:rPr>
                        <a:t>Level 3</a:t>
                      </a:r>
                      <a:endParaRPr lang="en-US" dirty="0">
                        <a:effectLst/>
                      </a:endParaRP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Wingdings"/>
                        <a:buChar char="Ø"/>
                      </a:pPr>
                      <a:r>
                        <a:rPr lang="en-US" dirty="0">
                          <a:effectLst/>
                        </a:rPr>
                        <a:t>INDIGO – complete exam-style questions, experiment and find out how things work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Wingdings"/>
                        <a:buChar char="Ø"/>
                      </a:pPr>
                      <a:r>
                        <a:rPr lang="en-US" dirty="0">
                          <a:effectLst/>
                        </a:rPr>
                        <a:t>VIOLET – explain, demonstrate or model an idea to another person (friend, relative, teacher etc.)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575988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9874E5C-40E9-4B97-C4F6-8FA1CEF65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554" y="608479"/>
            <a:ext cx="6709507" cy="547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530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viewed xmlns="e45d5a6f-e902-4bcd-8698-f03629af2427" xsi:nil="true"/>
    <lcf76f155ced4ddcb4097134ff3c332f xmlns="e45d5a6f-e902-4bcd-8698-f03629af2427">
      <Terms xmlns="http://schemas.microsoft.com/office/infopath/2007/PartnerControls"/>
    </lcf76f155ced4ddcb4097134ff3c332f>
    <TaxCatchAll xmlns="2ff886b6-37ee-4b55-881f-1488484dc18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82F9F8CFB0D74385B611C0652F8005" ma:contentTypeVersion="17" ma:contentTypeDescription="Create a new document." ma:contentTypeScope="" ma:versionID="629a3c1a4f35b96b4ec1f5d3d80b49a0">
  <xsd:schema xmlns:xsd="http://www.w3.org/2001/XMLSchema" xmlns:xs="http://www.w3.org/2001/XMLSchema" xmlns:p="http://schemas.microsoft.com/office/2006/metadata/properties" xmlns:ns2="e45d5a6f-e902-4bcd-8698-f03629af2427" xmlns:ns3="2ff886b6-37ee-4b55-881f-1488484dc185" targetNamespace="http://schemas.microsoft.com/office/2006/metadata/properties" ma:root="true" ma:fieldsID="31d5b9a92402fa5a9f518ea2e01f181f" ns2:_="" ns3:_="">
    <xsd:import namespace="e45d5a6f-e902-4bcd-8698-f03629af2427"/>
    <xsd:import namespace="2ff886b6-37ee-4b55-881f-1488484dc1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Reviewed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5d5a6f-e902-4bcd-8698-f03629af24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Reviewed" ma:index="13" nillable="true" ma:displayName="Reviewed" ma:format="Dropdown" ma:internalName="Reviewed">
      <xsd:simpleType>
        <xsd:restriction base="dms:Text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d9a6a31-fdfb-4004-be80-b2e3336632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2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886b6-37ee-4b55-881f-1488484dc18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dfa0046-b2ac-47ca-a265-28ca96134e85}" ma:internalName="TaxCatchAll" ma:showField="CatchAllData" ma:web="2ff886b6-37ee-4b55-881f-1488484dc1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4298E9-2562-4174-BFFA-1A48EEC90C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59C61B-D3ED-4644-B4C6-7C7F6F6A9B5A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e45d5a6f-e902-4bcd-8698-f03629af2427"/>
    <ds:schemaRef ds:uri="http://purl.org/dc/elements/1.1/"/>
    <ds:schemaRef ds:uri="http://purl.org/dc/dcmitype/"/>
    <ds:schemaRef ds:uri="http://schemas.openxmlformats.org/package/2006/metadata/core-properties"/>
    <ds:schemaRef ds:uri="2ff886b6-37ee-4b55-881f-1488484dc185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158DF98-FFF1-4054-837B-854606F197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5d5a6f-e902-4bcd-8698-f03629af2427"/>
    <ds:schemaRef ds:uri="2ff886b6-37ee-4b55-881f-1488484dc1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81</TotalTime>
  <Words>938</Words>
  <Application>Microsoft Office PowerPoint</Application>
  <PresentationFormat>Widescreen</PresentationFormat>
  <Paragraphs>150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Wood Type</vt:lpstr>
      <vt:lpstr>English at LHS – Y11</vt:lpstr>
      <vt:lpstr>English Language</vt:lpstr>
      <vt:lpstr>English Literature</vt:lpstr>
      <vt:lpstr>Year 11 Overview (dates for 2024-2025)</vt:lpstr>
      <vt:lpstr>How do I support my child?</vt:lpstr>
      <vt:lpstr>PowerPoint Presentation</vt:lpstr>
      <vt:lpstr>PowerPoint Presentation</vt:lpstr>
      <vt:lpstr>PowerPoint Presentation</vt:lpstr>
      <vt:lpstr>PowerPoint Presentation</vt:lpstr>
      <vt:lpstr>Revision websites</vt:lpstr>
      <vt:lpstr>Flash cards</vt:lpstr>
      <vt:lpstr>Knowledge dump </vt:lpstr>
      <vt:lpstr>Mind map</vt:lpstr>
      <vt:lpstr>Annotation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at LHS – Y9</dc:title>
  <dc:creator>Miss C Jones</dc:creator>
  <cp:lastModifiedBy>Miss C Jones</cp:lastModifiedBy>
  <cp:revision>612</cp:revision>
  <cp:lastPrinted>2023-09-26T15:10:28Z</cp:lastPrinted>
  <dcterms:created xsi:type="dcterms:W3CDTF">2023-09-25T13:54:57Z</dcterms:created>
  <dcterms:modified xsi:type="dcterms:W3CDTF">2025-09-30T15:30:15Z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0x010100F782F9F8CFB0D74385B611C0652F8005</vt:lpwstr>
  </property>
  <property fmtid="{D5CDD505-2E9C-101B-9397-08002B2CF9AE}" pid="3" name="Order">
    <vt:r8>363600</vt:r8>
  </property>
  <property fmtid="{D5CDD505-2E9C-101B-9397-08002B2CF9AE}" pid="4" name="MediaServiceImageTags">
    <vt:lpwstr/>
  </property>
</Properties>
</file>