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58" r:id="rId6"/>
    <p:sldId id="265" r:id="rId7"/>
    <p:sldId id="266" r:id="rId8"/>
    <p:sldId id="267" r:id="rId9"/>
    <p:sldId id="268" r:id="rId10"/>
    <p:sldId id="269" r:id="rId11"/>
    <p:sldId id="276" r:id="rId12"/>
    <p:sldId id="270" r:id="rId13"/>
    <p:sldId id="271" r:id="rId14"/>
    <p:sldId id="277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1110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C01005-B550-415C-B2F5-DA3E7081EEE9}" v="24" dt="2026-06-28T14:44:41.0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958430-84F7-4C22-B0FA-AACDC238D80F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4B9DA-494D-48C7-9DBD-C149532232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620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4B9DA-494D-48C7-9DBD-C149532232E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430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D5007-C635-79A0-3143-4F26905D9F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5D7A13-88A0-DD98-FD3C-1913F0E11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AEEB65-6E8A-90A0-914A-013C3BA73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318A1-BFE4-4439-B5B2-56E70692B0F4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11F931-39C7-BEA9-AD0F-E85597D31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388AC-5E09-E0A5-1A6E-3D5E0E76F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8124-524C-441A-B0A2-08C41F52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403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3E81A-E2FF-F95D-4CA3-F398435F8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9634ED-F935-2797-0B84-AD46AEE43B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38A8B4-69F4-7253-9057-DCA3280B8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318A1-BFE4-4439-B5B2-56E70692B0F4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4AEBA-0027-971F-5E38-ECF8E0827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AFAAF-3083-4D2E-1582-37F3B1FA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8124-524C-441A-B0A2-08C41F52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573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13D3B3-6F33-A479-36B1-57FDBD09A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A55475-91D7-2846-AA1E-B8FB0C84A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370F8-94F4-2A49-B8C3-4FF577296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318A1-BFE4-4439-B5B2-56E70692B0F4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853CF-36BD-E97B-FBB7-63625EA55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B604A-548F-A569-9BB9-97D44F2E3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8124-524C-441A-B0A2-08C41F52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296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C8CD6-F912-7895-0C5B-0E9583FEF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4DCDF-2406-3307-6FDD-49734587D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C6841-A07E-84D3-C1FB-FD62AD779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318A1-BFE4-4439-B5B2-56E70692B0F4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23AF2-46F9-2B67-D26A-5114873FB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F8772-7F25-30C6-5D8D-D024BEE2F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8124-524C-441A-B0A2-08C41F52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279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CD12E-15BF-C396-DFC1-0F1CFF660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C5947A-DCB2-E526-724E-7B36FBD79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26C5B-C220-7484-3207-66A077C20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318A1-BFE4-4439-B5B2-56E70692B0F4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0B09F-207C-69DA-D59B-D68EF1844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75828-3417-462A-F4C6-44EE24120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8124-524C-441A-B0A2-08C41F52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47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148B2-4699-7B6F-8161-BE17D3973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0B035-DCF8-3635-252B-0822F7CAF4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848E8D-7C02-15FC-ABE6-D40672051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CCD586-D9AC-1E6B-6300-E5D1E0C52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318A1-BFE4-4439-B5B2-56E70692B0F4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1D001-5D28-B5BC-413D-AB2249299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0B5B9B-33B3-F41A-A883-D24D73924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8124-524C-441A-B0A2-08C41F52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82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386F3-D7F9-2E49-7904-1F7CAF6A7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D611C-33B0-6466-7639-C82F6C742D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D66773-20B1-1879-F008-2C6B06C99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1D2ED2-6E13-09CC-A872-E278C3AED6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8A729D-9372-57E0-A458-E8E11448E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08BF6E-42FA-54EC-386A-2A27A88B5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318A1-BFE4-4439-B5B2-56E70692B0F4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D9EFBA-B453-1275-22C0-80BBCEF15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8D5563-29AD-2B4C-C7CC-533BCD621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8124-524C-441A-B0A2-08C41F52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209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26717-019A-4D04-03AA-F15B643CD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FFF4B4-B5D5-053D-EDFE-63A1DD25A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318A1-BFE4-4439-B5B2-56E70692B0F4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F8A85C-8E70-B0FA-0A70-CED37E47A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084301-C79E-88F0-FB1E-053BE3845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8124-524C-441A-B0A2-08C41F52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34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E5FE60-3947-6AE1-EFF1-0E5FD2750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318A1-BFE4-4439-B5B2-56E70692B0F4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847E87-73E5-3640-8FA6-541222D74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875C8-A142-4EDC-AAAA-5B150E3B4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8124-524C-441A-B0A2-08C41F52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265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0CC02-0726-E6B5-83A2-0AFF1C0A0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1C65A-CE27-AA26-2690-4670FDBDD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759D4C-C026-96B8-FDAA-E1CAB3E5E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533D5F-5F97-9668-8EC2-142CE682A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318A1-BFE4-4439-B5B2-56E70692B0F4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F27F65-7F0C-4709-A3C4-107747C73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F8155-BB5B-2814-4060-EB7CC7BC6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8124-524C-441A-B0A2-08C41F52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148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85083-387C-2519-0636-AB764EA1E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02B3B4-005D-AC3C-DE38-9D250CA64B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B91251-955D-95F9-0A74-AB729A3427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F2DAA5-F155-C21F-72DB-6501128FC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318A1-BFE4-4439-B5B2-56E70692B0F4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D0AF1A-8419-638D-98CB-54B243330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B4823D-1366-6441-7700-569B03371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8124-524C-441A-B0A2-08C41F52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736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D93DF6-CA6C-22BE-5832-9D37950A5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E25367-1A36-DBF4-C50C-C9E03BD05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EF69F-0134-AE1F-89E1-EDE75ECD5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E318A1-BFE4-4439-B5B2-56E70692B0F4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820A1-8955-0524-7350-34E5805504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BE446-4020-423B-9ACE-3735776BE4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1C8124-524C-441A-B0A2-08C41F5235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331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C67FC74-9959-08AD-EEDC-234A65798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381" y="1839963"/>
            <a:ext cx="10515600" cy="26730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GB" b="1" dirty="0"/>
              <a:t>A level Spanish</a:t>
            </a:r>
            <a:br>
              <a:rPr lang="en-GB" b="1" dirty="0"/>
            </a:br>
            <a:r>
              <a:rPr lang="en-GB" b="1" dirty="0"/>
              <a:t>6</a:t>
            </a:r>
            <a:r>
              <a:rPr lang="en-GB" b="1" baseline="30000" dirty="0"/>
              <a:t>th</a:t>
            </a:r>
            <a:r>
              <a:rPr lang="en-GB" b="1" dirty="0"/>
              <a:t> form Induction Day</a:t>
            </a:r>
            <a:br>
              <a:rPr lang="en-GB" b="1" dirty="0"/>
            </a:br>
            <a:r>
              <a:rPr lang="en-GB" b="1" dirty="0"/>
              <a:t>28/06/24</a:t>
            </a:r>
          </a:p>
        </p:txBody>
      </p:sp>
    </p:spTree>
    <p:extLst>
      <p:ext uri="{BB962C8B-B14F-4D97-AF65-F5344CB8AC3E}">
        <p14:creationId xmlns:p14="http://schemas.microsoft.com/office/powerpoint/2010/main" val="769370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5EEE12-9F07-7AA3-2C10-05CDB918F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45" y="0"/>
            <a:ext cx="1183524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74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54CBA2-601A-D2F6-BA4C-E3C8200D7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55" y="-124691"/>
            <a:ext cx="11637817" cy="715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6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4530F2C-5EDF-4D79-9624-F49005177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501" y="5198776"/>
            <a:ext cx="1611599" cy="161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94869859-C50F-4D00-B004-C446037A2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21377" cy="281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DBF87A5D-6D5C-4567-8A80-C489D2956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6773"/>
            <a:ext cx="3978910" cy="273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7659AE-13DF-4079-A3CE-C9B11D20F3F9}"/>
              </a:ext>
            </a:extLst>
          </p:cNvPr>
          <p:cNvSpPr txBox="1"/>
          <p:nvPr/>
        </p:nvSpPr>
        <p:spPr>
          <a:xfrm>
            <a:off x="121920" y="2936240"/>
            <a:ext cx="42337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i="1" dirty="0">
                <a:solidFill>
                  <a:srgbClr val="0070C0"/>
                </a:solidFill>
                <a:latin typeface="OpenDyslexic" panose="00000500000000000000" pitchFamily="50" charset="0"/>
              </a:rPr>
              <a:t>Thank you for being ready to learn!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F25251-DF7F-446C-86BD-4648199E6D5C}"/>
              </a:ext>
            </a:extLst>
          </p:cNvPr>
          <p:cNvSpPr txBox="1"/>
          <p:nvPr/>
        </p:nvSpPr>
        <p:spPr>
          <a:xfrm>
            <a:off x="3721377" y="371475"/>
            <a:ext cx="671512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b="1" u="sng" dirty="0">
                <a:latin typeface="OpenDyslexic" panose="00000500000000000000" pitchFamily="50" charset="0"/>
              </a:rPr>
              <a:t>Title: Neuer </a:t>
            </a:r>
            <a:r>
              <a:rPr lang="en-GB" sz="2800" b="1" u="sng" dirty="0" err="1">
                <a:latin typeface="OpenDyslexic" panose="00000500000000000000" pitchFamily="50" charset="0"/>
              </a:rPr>
              <a:t>Beruf</a:t>
            </a:r>
            <a:r>
              <a:rPr lang="en-GB" sz="2800" b="1" u="sng" dirty="0">
                <a:latin typeface="OpenDyslexic" panose="00000500000000000000" pitchFamily="50" charset="0"/>
              </a:rPr>
              <a:t>: Influencer?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680610-4F80-46A2-AB4C-8A9B847B68AC}"/>
              </a:ext>
            </a:extLst>
          </p:cNvPr>
          <p:cNvSpPr txBox="1"/>
          <p:nvPr/>
        </p:nvSpPr>
        <p:spPr>
          <a:xfrm>
            <a:off x="4274091" y="781804"/>
            <a:ext cx="4681088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dirty="0">
                <a:latin typeface="OpenDyslexic" panose="00000500000000000000" pitchFamily="50" charset="0"/>
              </a:rPr>
              <a:t>Aims:</a:t>
            </a:r>
          </a:p>
          <a:p>
            <a:pPr marL="342900" indent="-342900">
              <a:buAutoNum type="arabicPeriod"/>
            </a:pPr>
            <a:r>
              <a:rPr lang="en-GB" sz="2800" dirty="0">
                <a:latin typeface="OpenDyslexic" panose="00000500000000000000" pitchFamily="50" charset="0"/>
              </a:rPr>
              <a:t>To answer questions</a:t>
            </a:r>
          </a:p>
          <a:p>
            <a:r>
              <a:rPr lang="en-GB" sz="2800" dirty="0">
                <a:latin typeface="OpenDyslexic" panose="00000500000000000000" pitchFamily="50" charset="0"/>
                <a:ea typeface="Calibri"/>
                <a:cs typeface="Calibri"/>
              </a:rPr>
              <a:t>in Spanish</a:t>
            </a:r>
          </a:p>
          <a:p>
            <a:r>
              <a:rPr lang="en-GB" sz="2800" dirty="0">
                <a:latin typeface="OpenDyslexic" panose="00000500000000000000" pitchFamily="50" charset="0"/>
                <a:ea typeface="Calibri"/>
                <a:cs typeface="Calibri"/>
              </a:rPr>
              <a:t>2. To use different tenses</a:t>
            </a:r>
          </a:p>
          <a:p>
            <a:r>
              <a:rPr lang="en-GB" sz="2800" dirty="0">
                <a:latin typeface="OpenDyslexic" panose="00000500000000000000" pitchFamily="50" charset="0"/>
                <a:ea typeface="Calibri"/>
                <a:cs typeface="Calibri"/>
              </a:rPr>
              <a:t>3. To use a model text</a:t>
            </a:r>
          </a:p>
          <a:p>
            <a:r>
              <a:rPr lang="en-GB" sz="2800" dirty="0">
                <a:latin typeface="OpenDyslexic" panose="00000500000000000000" pitchFamily="50" charset="0"/>
                <a:ea typeface="Calibri"/>
                <a:cs typeface="Calibri"/>
              </a:rPr>
              <a:t>to help translate.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0849A-58A8-4EBA-9FD3-8C38F19A6997}"/>
              </a:ext>
            </a:extLst>
          </p:cNvPr>
          <p:cNvSpPr txBox="1"/>
          <p:nvPr/>
        </p:nvSpPr>
        <p:spPr>
          <a:xfrm>
            <a:off x="8873579" y="1017672"/>
            <a:ext cx="3174521" cy="35394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 dirty="0">
                <a:latin typeface="OpenDyslexic" panose="00000500000000000000" pitchFamily="50" charset="0"/>
              </a:rPr>
              <a:t>DNA:</a:t>
            </a:r>
          </a:p>
          <a:p>
            <a:r>
              <a:rPr lang="en-US" sz="2800" b="1" dirty="0">
                <a:latin typeface="OpenDyslexic" panose="00000500000000000000" pitchFamily="50" charset="0"/>
                <a:ea typeface="Calibri"/>
                <a:cs typeface="Calibri"/>
              </a:rPr>
              <a:t>On your board, write two sentences in Spanish about what you have done today already.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D91986CF-B9CA-8522-A436-8C107F61D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7896" y="5323904"/>
            <a:ext cx="1308605" cy="136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4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BA0BC-2B61-072F-E490-262528CDA3B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2999" y="1181433"/>
            <a:ext cx="9623323" cy="449513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GB" sz="11500" b="1" u="sng" dirty="0"/>
              <a:t>A Level Spanish </a:t>
            </a:r>
            <a:br>
              <a:rPr lang="en-GB" sz="11500" b="1" u="sng" dirty="0"/>
            </a:br>
            <a:r>
              <a:rPr lang="en-GB" sz="11500" b="1" u="sng" dirty="0"/>
              <a:t>Course overview </a:t>
            </a:r>
          </a:p>
        </p:txBody>
      </p:sp>
    </p:spTree>
    <p:extLst>
      <p:ext uri="{BB962C8B-B14F-4D97-AF65-F5344CB8AC3E}">
        <p14:creationId xmlns:p14="http://schemas.microsoft.com/office/powerpoint/2010/main" val="531635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D5133-E3D8-DAA0-B524-FC427EDE1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6D5C1-870D-9582-597A-E685D68DB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679C54-FCC0-E8C0-E0E4-1BCDBFF71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086"/>
            <a:ext cx="12192000" cy="594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93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3DD1D-83B4-8755-B782-CDC6C5CC3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45320-46CE-5132-BA94-F42649843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8F42A-CC1E-1787-C769-47A5578E2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524"/>
            <a:ext cx="12192000" cy="637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185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4B19C-2EC8-6C5D-EF4C-971C11609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628" y="414670"/>
            <a:ext cx="11504428" cy="576229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400" dirty="0"/>
              <a:t>Students will study technological and social change, looking at the multicultural nature of Hispanic Society. You will study highlights </a:t>
            </a:r>
            <a:r>
              <a:rPr lang="en-GB" sz="4400" dirty="0" err="1"/>
              <a:t>odf</a:t>
            </a:r>
            <a:r>
              <a:rPr lang="en-GB" sz="4400" dirty="0"/>
              <a:t> Hispanic artistic culture, including a focus on Spanish regional identity and the cultural heritage of past civilisations. They will learn about aspects of the diverse political landscape of the Hispanic world</a:t>
            </a:r>
          </a:p>
        </p:txBody>
      </p:sp>
    </p:spTree>
    <p:extLst>
      <p:ext uri="{BB962C8B-B14F-4D97-AF65-F5344CB8AC3E}">
        <p14:creationId xmlns:p14="http://schemas.microsoft.com/office/powerpoint/2010/main" val="3287395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8AE17-7EF7-FF7C-F21E-A09B5A2B0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7F79D-B54B-62B8-9B76-9F3CDAE63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65D461-D0D6-0DDA-D415-4265A1181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91" y="0"/>
            <a:ext cx="12192000" cy="647440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413733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5BB4D-CDA0-36C5-8FDE-FF8FE9109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 Year Course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B99B8-F945-F65E-018B-19902ED0CDEA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GB" sz="3000" dirty="0"/>
              <a:t>In Year 12 the course will cover aspects of Spanish speaking societies</a:t>
            </a:r>
          </a:p>
          <a:p>
            <a:r>
              <a:rPr lang="en-GB" sz="3000" dirty="0"/>
              <a:t>Artistic culture in the Spanish speaking world</a:t>
            </a:r>
          </a:p>
          <a:p>
            <a:r>
              <a:rPr lang="en-GB" sz="3000" dirty="0"/>
              <a:t>Grammar</a:t>
            </a:r>
          </a:p>
          <a:p>
            <a:r>
              <a:rPr lang="en-GB" sz="3000" dirty="0"/>
              <a:t>A Literary Text ( Como Agua Para Chocolate- Laura Esquivel) and a film ( Volver – Pedro Almod</a:t>
            </a:r>
            <a:r>
              <a:rPr lang="en-GB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óvar). </a:t>
            </a:r>
          </a:p>
          <a:p>
            <a:r>
              <a:rPr lang="en-GB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Year 13 the course will cover:</a:t>
            </a:r>
          </a:p>
          <a:p>
            <a:r>
              <a:rPr lang="en-GB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 Issues and trends</a:t>
            </a:r>
          </a:p>
          <a:p>
            <a:r>
              <a:rPr lang="en-GB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Political and Artistic Culture</a:t>
            </a:r>
          </a:p>
          <a:p>
            <a:r>
              <a:rPr lang="en-GB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Grammar</a:t>
            </a:r>
          </a:p>
          <a:p>
            <a:r>
              <a:rPr lang="en-GB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Continuation of the same film and text chosen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0184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7DC121C-62FD-DF83-79C8-12DF7DE63C05}"/>
              </a:ext>
            </a:extLst>
          </p:cNvPr>
          <p:cNvSpPr/>
          <p:nvPr/>
        </p:nvSpPr>
        <p:spPr>
          <a:xfrm>
            <a:off x="0" y="864704"/>
            <a:ext cx="5557047" cy="864705"/>
          </a:xfrm>
          <a:prstGeom prst="rect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0171C0-E420-960B-B59D-904E2E498FBE}"/>
              </a:ext>
            </a:extLst>
          </p:cNvPr>
          <p:cNvSpPr/>
          <p:nvPr/>
        </p:nvSpPr>
        <p:spPr>
          <a:xfrm>
            <a:off x="0" y="1693791"/>
            <a:ext cx="5557047" cy="864705"/>
          </a:xfrm>
          <a:prstGeom prst="rect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B1D3F3-95A5-2B54-940A-7FCF1394F6F6}"/>
              </a:ext>
            </a:extLst>
          </p:cNvPr>
          <p:cNvSpPr/>
          <p:nvPr/>
        </p:nvSpPr>
        <p:spPr>
          <a:xfrm>
            <a:off x="-3" y="2570920"/>
            <a:ext cx="5557047" cy="864705"/>
          </a:xfrm>
          <a:prstGeom prst="rect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DAB972-57BA-5411-567A-39BBF0E5E94B}"/>
              </a:ext>
            </a:extLst>
          </p:cNvPr>
          <p:cNvSpPr/>
          <p:nvPr/>
        </p:nvSpPr>
        <p:spPr>
          <a:xfrm>
            <a:off x="0" y="3399182"/>
            <a:ext cx="5557047" cy="864705"/>
          </a:xfrm>
          <a:prstGeom prst="rect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387D90-DCF9-12FB-3C8B-5D7ED5DEA51F}"/>
              </a:ext>
            </a:extLst>
          </p:cNvPr>
          <p:cNvSpPr/>
          <p:nvPr/>
        </p:nvSpPr>
        <p:spPr>
          <a:xfrm>
            <a:off x="-2" y="4263887"/>
            <a:ext cx="5557047" cy="864705"/>
          </a:xfrm>
          <a:prstGeom prst="rect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DDB5FC-7F2D-A47F-2E1E-ACD3F3A5515C}"/>
              </a:ext>
            </a:extLst>
          </p:cNvPr>
          <p:cNvSpPr/>
          <p:nvPr/>
        </p:nvSpPr>
        <p:spPr>
          <a:xfrm>
            <a:off x="0" y="5103742"/>
            <a:ext cx="5557047" cy="864705"/>
          </a:xfrm>
          <a:prstGeom prst="rect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3738BA-AA2C-86B6-05C6-E93C52DA2CC4}"/>
              </a:ext>
            </a:extLst>
          </p:cNvPr>
          <p:cNvSpPr/>
          <p:nvPr/>
        </p:nvSpPr>
        <p:spPr>
          <a:xfrm>
            <a:off x="-1" y="5993295"/>
            <a:ext cx="5557047" cy="864705"/>
          </a:xfrm>
          <a:prstGeom prst="rect">
            <a:avLst/>
          </a:prstGeom>
          <a:solidFill>
            <a:srgbClr val="FFFFCC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94C49A-1CFB-9167-5BBE-32FC7AFE2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5530" y="0"/>
            <a:ext cx="12427530" cy="22335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FF862B-7DA8-BDC0-F218-74CC8B238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" y="2279674"/>
            <a:ext cx="12192006" cy="457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4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530B004E4030438EC8C74B8DAE3C6D" ma:contentTypeVersion="19" ma:contentTypeDescription="Create a new document." ma:contentTypeScope="" ma:versionID="0afcf23cfe9b450c77ddbb6b1274bcae">
  <xsd:schema xmlns:xsd="http://www.w3.org/2001/XMLSchema" xmlns:xs="http://www.w3.org/2001/XMLSchema" xmlns:p="http://schemas.microsoft.com/office/2006/metadata/properties" xmlns:ns2="3ae4bebc-5183-402f-9a72-94513702be85" xmlns:ns3="0ff20ada-ea1e-4479-af96-12e7f68be8f6" targetNamespace="http://schemas.microsoft.com/office/2006/metadata/properties" ma:root="true" ma:fieldsID="e5279740878779e5cf0772960598e39c" ns2:_="" ns3:_="">
    <xsd:import namespace="3ae4bebc-5183-402f-9a72-94513702be85"/>
    <xsd:import namespace="0ff20ada-ea1e-4479-af96-12e7f68be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bebc-5183-402f-9a72-94513702b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d9a6a31-fdfb-4004-be80-b2e3336632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20ada-ea1e-4479-af96-12e7f68be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af94c68-3a47-42a6-be9b-7b315d5a8e27}" ma:internalName="TaxCatchAll" ma:showField="CatchAllData" ma:web="0ff20ada-ea1e-4479-af96-12e7f68be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f20ada-ea1e-4479-af96-12e7f68be8f6" xsi:nil="true"/>
    <lcf76f155ced4ddcb4097134ff3c332f xmlns="3ae4bebc-5183-402f-9a72-94513702be8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56486F4-4D31-4E1D-9578-C1B5D37DA63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C11FA2-D380-4140-B542-EBD08863C9A9}"/>
</file>

<file path=customXml/itemProps3.xml><?xml version="1.0" encoding="utf-8"?>
<ds:datastoreItem xmlns:ds="http://schemas.openxmlformats.org/officeDocument/2006/customXml" ds:itemID="{7C12762D-4621-4FE4-93BC-F9C22C28D2B2}">
  <ds:schemaRefs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8ce27128-90d0-40cf-ac5e-5e5c26334c61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ccc34e6-77a4-424a-87b1-15c950b629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4452</TotalTime>
  <Words>199</Words>
  <Application>Microsoft Office PowerPoint</Application>
  <PresentationFormat>Widescreen</PresentationFormat>
  <Paragraphs>24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OpenDyslexic</vt:lpstr>
      <vt:lpstr>Office Theme</vt:lpstr>
      <vt:lpstr>A level Spanish 6th form Induction Day 28/06/24</vt:lpstr>
      <vt:lpstr>PowerPoint Presentation</vt:lpstr>
      <vt:lpstr>A Level Spanish  Course overview </vt:lpstr>
      <vt:lpstr>PowerPoint Presentation</vt:lpstr>
      <vt:lpstr>PowerPoint Presentation</vt:lpstr>
      <vt:lpstr>PowerPoint Presentation</vt:lpstr>
      <vt:lpstr>PowerPoint Presentation</vt:lpstr>
      <vt:lpstr>2 Year Course outline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level German 6th form Induction Day 28/06/24</dc:title>
  <dc:creator>Mrs R Whitford</dc:creator>
  <cp:lastModifiedBy>Mrs E Ali</cp:lastModifiedBy>
  <cp:revision>9</cp:revision>
  <cp:lastPrinted>2024-06-28T07:40:10Z</cp:lastPrinted>
  <dcterms:created xsi:type="dcterms:W3CDTF">2024-06-27T18:40:59Z</dcterms:created>
  <dcterms:modified xsi:type="dcterms:W3CDTF">2026-07-02T14:02:10Z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0x0101008E530B004E4030438EC8C74B8DAE3C6D</vt:lpwstr>
  </property>
</Properties>
</file>