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3" Type="http://schemas.openxmlformats.org/officeDocument/2006/relationships/slide" Target="slides/slide9.xml"/><Relationship Id="rId18" Type="http://schemas.openxmlformats.org/officeDocument/2006/relationships/slide" Target="slides/slide14.xml"/><Relationship Id="rId21" Type="http://schemas.openxmlformats.org/officeDocument/2006/relationships/slide" Target="slides/slide17.xml"/><Relationship Id="rId3" Type="http://schemas.openxmlformats.org/officeDocument/2006/relationships/slideMaster" Target="slideMasters/slideMaster1.xml"/><Relationship Id="rId34" Type="http://schemas.openxmlformats.org/officeDocument/2006/relationships/customXml" Target="../customXml/item2.xml"/><Relationship Id="rId25" Type="http://schemas.openxmlformats.org/officeDocument/2006/relationships/slide" Target="slides/slide2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customXml" Target="../customXml/item1.xml"/><Relationship Id="rId20" Type="http://schemas.openxmlformats.org/officeDocument/2006/relationships/slide" Target="slides/slide16.xml"/><Relationship Id="rId2" Type="http://schemas.openxmlformats.org/officeDocument/2006/relationships/presProps" Target="presProps.xml"/><Relationship Id="rId29" Type="http://schemas.openxmlformats.org/officeDocument/2006/relationships/slide" Target="slides/slide25.xml"/><Relationship Id="rId16" Type="http://schemas.openxmlformats.org/officeDocument/2006/relationships/slide" Target="slides/slide12.xml"/><Relationship Id="rId24" Type="http://schemas.openxmlformats.org/officeDocument/2006/relationships/slide" Target="slides/slide20.xml"/><Relationship Id="rId1" Type="http://schemas.openxmlformats.org/officeDocument/2006/relationships/theme" Target="theme/theme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slide" Target="slides/slide28.xml"/><Relationship Id="rId23" Type="http://schemas.openxmlformats.org/officeDocument/2006/relationships/slide" Target="slides/slide19.xml"/><Relationship Id="rId28" Type="http://schemas.openxmlformats.org/officeDocument/2006/relationships/slide" Target="slides/slide24.xml"/><Relationship Id="rId5" Type="http://schemas.openxmlformats.org/officeDocument/2006/relationships/slide" Target="slides/slide1.xml"/><Relationship Id="rId15" Type="http://schemas.openxmlformats.org/officeDocument/2006/relationships/slide" Target="slides/slide11.xml"/><Relationship Id="rId31" Type="http://schemas.openxmlformats.org/officeDocument/2006/relationships/slide" Target="slides/slide27.xml"/><Relationship Id="rId10" Type="http://schemas.openxmlformats.org/officeDocument/2006/relationships/slide" Target="slides/slide6.xml"/><Relationship Id="rId19" Type="http://schemas.openxmlformats.org/officeDocument/2006/relationships/slide" Target="slides/slide15.xml"/><Relationship Id="rId22" Type="http://schemas.openxmlformats.org/officeDocument/2006/relationships/slide" Target="slides/slide18.xml"/><Relationship Id="rId4" Type="http://schemas.openxmlformats.org/officeDocument/2006/relationships/notesMaster" Target="notesMasters/notesMaster1.xml"/><Relationship Id="rId9" Type="http://schemas.openxmlformats.org/officeDocument/2006/relationships/slide" Target="slides/slide5.xml"/><Relationship Id="rId27" Type="http://schemas.openxmlformats.org/officeDocument/2006/relationships/slide" Target="slides/slide23.xml"/><Relationship Id="rId30" Type="http://schemas.openxmlformats.org/officeDocument/2006/relationships/slide" Target="slides/slide26.xml"/><Relationship Id="rId14" Type="http://schemas.openxmlformats.org/officeDocument/2006/relationships/slide" Target="slides/slide10.xml"/><Relationship Id="rId35" Type="http://schemas.openxmlformats.org/officeDocument/2006/relationships/customXml" Target="../customXml/item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Histogram&#10;&#10;Description automatically generated" id="25" name="Google Shape;25;p3"/>
          <p:cNvPicPr preferRelativeResize="0"/>
          <p:nvPr/>
        </p:nvPicPr>
        <p:blipFill rotWithShape="1">
          <a:blip r:embed="rId2">
            <a:alphaModFix/>
          </a:blip>
          <a:srcRect b="0" l="0" r="0" t="0"/>
          <a:stretch/>
        </p:blipFill>
        <p:spPr>
          <a:xfrm>
            <a:off x="0" y="3810000"/>
            <a:ext cx="12192000" cy="3048000"/>
          </a:xfrm>
          <a:prstGeom prst="rect">
            <a:avLst/>
          </a:prstGeom>
          <a:noFill/>
          <a:ln>
            <a:noFill/>
          </a:ln>
        </p:spPr>
      </p:pic>
      <p:pic>
        <p:nvPicPr>
          <p:cNvPr descr="Logo&#10;&#10;Description automatically generated" id="26" name="Google Shape;26;p3"/>
          <p:cNvPicPr preferRelativeResize="0"/>
          <p:nvPr/>
        </p:nvPicPr>
        <p:blipFill rotWithShape="1">
          <a:blip r:embed="rId3">
            <a:alphaModFix/>
          </a:blip>
          <a:srcRect b="0" l="0" r="0" t="0"/>
          <a:stretch/>
        </p:blipFill>
        <p:spPr>
          <a:xfrm>
            <a:off x="10148664" y="6177510"/>
            <a:ext cx="1404000" cy="42892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0"/>
          <p:cNvSpPr/>
          <p:nvPr>
            <p:ph idx="2" type="pic"/>
          </p:nvPr>
        </p:nvSpPr>
        <p:spPr>
          <a:xfrm>
            <a:off x="5183188" y="987425"/>
            <a:ext cx="6172200" cy="4873625"/>
          </a:xfrm>
          <a:prstGeom prst="rect">
            <a:avLst/>
          </a:prstGeom>
          <a:noFill/>
          <a:ln>
            <a:noFill/>
          </a:ln>
        </p:spPr>
      </p:sp>
      <p:sp>
        <p:nvSpPr>
          <p:cNvPr id="70" name="Google Shape;7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8.jpg"/><Relationship Id="rId5" Type="http://schemas.openxmlformats.org/officeDocument/2006/relationships/image" Target="../media/image4.jp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3"/>
          <p:cNvPicPr preferRelativeResize="0"/>
          <p:nvPr/>
        </p:nvPicPr>
        <p:blipFill rotWithShape="1">
          <a:blip r:embed="rId3">
            <a:alphaModFix/>
          </a:blip>
          <a:srcRect b="0" l="0" r="0" t="0"/>
          <a:stretch/>
        </p:blipFill>
        <p:spPr>
          <a:xfrm>
            <a:off x="9485948" y="4209098"/>
            <a:ext cx="2810827" cy="2810827"/>
          </a:xfrm>
          <a:prstGeom prst="rect">
            <a:avLst/>
          </a:prstGeom>
          <a:noFill/>
          <a:ln>
            <a:noFill/>
          </a:ln>
        </p:spPr>
      </p:pic>
      <p:pic>
        <p:nvPicPr>
          <p:cNvPr id="91" name="Google Shape;91;p13"/>
          <p:cNvPicPr preferRelativeResize="0"/>
          <p:nvPr/>
        </p:nvPicPr>
        <p:blipFill rotWithShape="1">
          <a:blip r:embed="rId4">
            <a:alphaModFix/>
          </a:blip>
          <a:srcRect b="0" l="0" r="0" t="0"/>
          <a:stretch/>
        </p:blipFill>
        <p:spPr>
          <a:xfrm>
            <a:off x="0" y="0"/>
            <a:ext cx="3721377" cy="2810827"/>
          </a:xfrm>
          <a:prstGeom prst="rect">
            <a:avLst/>
          </a:prstGeom>
          <a:noFill/>
          <a:ln>
            <a:noFill/>
          </a:ln>
        </p:spPr>
      </p:pic>
      <p:pic>
        <p:nvPicPr>
          <p:cNvPr id="92" name="Google Shape;92;p13"/>
          <p:cNvPicPr preferRelativeResize="0"/>
          <p:nvPr/>
        </p:nvPicPr>
        <p:blipFill rotWithShape="1">
          <a:blip r:embed="rId5">
            <a:alphaModFix/>
          </a:blip>
          <a:srcRect b="0" l="0" r="0" t="0"/>
          <a:stretch/>
        </p:blipFill>
        <p:spPr>
          <a:xfrm>
            <a:off x="0" y="4076773"/>
            <a:ext cx="3978910" cy="2733602"/>
          </a:xfrm>
          <a:prstGeom prst="rect">
            <a:avLst/>
          </a:prstGeom>
          <a:noFill/>
          <a:ln>
            <a:noFill/>
          </a:ln>
        </p:spPr>
      </p:pic>
      <p:sp>
        <p:nvSpPr>
          <p:cNvPr id="93" name="Google Shape;93;p13"/>
          <p:cNvSpPr txBox="1"/>
          <p:nvPr/>
        </p:nvSpPr>
        <p:spPr>
          <a:xfrm>
            <a:off x="121920" y="2936240"/>
            <a:ext cx="3599457"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2800" u="none" cap="none" strike="noStrike">
                <a:solidFill>
                  <a:srgbClr val="0070C0"/>
                </a:solidFill>
                <a:latin typeface="Calibri"/>
                <a:ea typeface="Calibri"/>
                <a:cs typeface="Calibri"/>
                <a:sym typeface="Calibri"/>
              </a:rPr>
              <a:t>Thank you for being ready to learn!</a:t>
            </a:r>
            <a:endParaRPr/>
          </a:p>
        </p:txBody>
      </p:sp>
      <p:sp>
        <p:nvSpPr>
          <p:cNvPr id="94" name="Google Shape;94;p13"/>
          <p:cNvSpPr txBox="1"/>
          <p:nvPr/>
        </p:nvSpPr>
        <p:spPr>
          <a:xfrm>
            <a:off x="3721377" y="371475"/>
            <a:ext cx="6715125"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sng" cap="none" strike="noStrike">
                <a:solidFill>
                  <a:schemeClr val="dk1"/>
                </a:solidFill>
                <a:latin typeface="Calibri"/>
                <a:ea typeface="Calibri"/>
                <a:cs typeface="Calibri"/>
                <a:sym typeface="Calibri"/>
              </a:rPr>
              <a:t>Title: Introduction to A Level</a:t>
            </a:r>
            <a:endParaRPr/>
          </a:p>
          <a:p>
            <a:pPr indent="0" lvl="0" marL="0" marR="0" rtl="0" algn="l">
              <a:spcBef>
                <a:spcPts val="0"/>
              </a:spcBef>
              <a:spcAft>
                <a:spcPts val="0"/>
              </a:spcAft>
              <a:buNone/>
            </a:pPr>
            <a:r>
              <a:rPr b="1" lang="en-US" sz="2800" u="sng">
                <a:solidFill>
                  <a:schemeClr val="dk1"/>
                </a:solidFill>
                <a:latin typeface="Calibri"/>
                <a:ea typeface="Calibri"/>
                <a:cs typeface="Calibri"/>
                <a:sym typeface="Calibri"/>
              </a:rPr>
              <a:t>Economics</a:t>
            </a:r>
            <a:endParaRPr/>
          </a:p>
        </p:txBody>
      </p:sp>
      <p:sp>
        <p:nvSpPr>
          <p:cNvPr id="95" name="Google Shape;95;p13"/>
          <p:cNvSpPr txBox="1"/>
          <p:nvPr/>
        </p:nvSpPr>
        <p:spPr>
          <a:xfrm>
            <a:off x="3780100" y="1405413"/>
            <a:ext cx="4189441" cy="44012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Aims:</a:t>
            </a:r>
            <a:endParaRPr/>
          </a:p>
          <a:p>
            <a:pPr indent="-342900" lvl="0" marL="3429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To understand some of the macroeconomic measures of an economy</a:t>
            </a:r>
            <a:endParaRPr/>
          </a:p>
          <a:p>
            <a:pPr indent="-342900" lvl="0" marL="342900" marR="0" rtl="0" algn="l">
              <a:spcBef>
                <a:spcPts val="0"/>
              </a:spcBef>
              <a:spcAft>
                <a:spcPts val="0"/>
              </a:spcAft>
              <a:buClr>
                <a:schemeClr val="dk1"/>
              </a:buClr>
              <a:buSzPts val="2800"/>
              <a:buFont typeface="Calibri"/>
              <a:buAutoNum type="arabicPeriod"/>
            </a:pPr>
            <a:r>
              <a:rPr lang="en-US" sz="2800">
                <a:solidFill>
                  <a:schemeClr val="dk1"/>
                </a:solidFill>
                <a:latin typeface="Calibri"/>
                <a:ea typeface="Calibri"/>
                <a:cs typeface="Calibri"/>
                <a:sym typeface="Calibri"/>
              </a:rPr>
              <a:t>To think about what can be done to try and manage economies in terms of growth, inflation, employment and equality</a:t>
            </a:r>
            <a:endParaRPr/>
          </a:p>
        </p:txBody>
      </p:sp>
      <p:sp>
        <p:nvSpPr>
          <p:cNvPr id="96" name="Google Shape;96;p13"/>
          <p:cNvSpPr txBox="1"/>
          <p:nvPr/>
        </p:nvSpPr>
        <p:spPr>
          <a:xfrm>
            <a:off x="8692551" y="368060"/>
            <a:ext cx="3174521" cy="353943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DNA:</a:t>
            </a:r>
            <a:endParaRPr/>
          </a:p>
          <a:p>
            <a:pPr indent="0" lvl="0" marL="0" marR="0" rtl="0" algn="l">
              <a:spcBef>
                <a:spcPts val="0"/>
              </a:spcBef>
              <a:spcAft>
                <a:spcPts val="0"/>
              </a:spcAft>
              <a:buNone/>
            </a:pPr>
            <a:r>
              <a:rPr b="1" lang="en-US" sz="2800">
                <a:solidFill>
                  <a:schemeClr val="dk1"/>
                </a:solidFill>
                <a:latin typeface="Calibri"/>
                <a:ea typeface="Calibri"/>
                <a:cs typeface="Calibri"/>
                <a:sym typeface="Calibri"/>
              </a:rPr>
              <a:t>What would you like for the British economy?</a:t>
            </a:r>
            <a:endParaRPr/>
          </a:p>
          <a:p>
            <a:pPr indent="0" lvl="0" marL="0" marR="0" rtl="0" algn="l">
              <a:spcBef>
                <a:spcPts val="0"/>
              </a:spcBef>
              <a:spcAft>
                <a:spcPts val="0"/>
              </a:spcAft>
              <a:buNone/>
            </a:pPr>
            <a:r>
              <a:rPr b="1" lang="en-US" sz="2800">
                <a:solidFill>
                  <a:schemeClr val="dk1"/>
                </a:solidFill>
                <a:latin typeface="Calibri"/>
                <a:ea typeface="Calibri"/>
                <a:cs typeface="Calibri"/>
                <a:sym typeface="Calibri"/>
              </a:rPr>
              <a:t>What do you think should or could be done to help the British economy?</a:t>
            </a:r>
            <a:endParaRPr/>
          </a:p>
        </p:txBody>
      </p:sp>
      <p:pic>
        <p:nvPicPr>
          <p:cNvPr id="97" name="Google Shape;97;p13"/>
          <p:cNvPicPr preferRelativeResize="0"/>
          <p:nvPr/>
        </p:nvPicPr>
        <p:blipFill rotWithShape="1">
          <a:blip r:embed="rId6">
            <a:alphaModFix/>
          </a:blip>
          <a:srcRect b="0" l="0" r="0" t="0"/>
          <a:stretch/>
        </p:blipFill>
        <p:spPr>
          <a:xfrm>
            <a:off x="7578367" y="4680878"/>
            <a:ext cx="1778588" cy="185026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‘Inflation’ measures </a:t>
            </a:r>
            <a:r>
              <a:rPr b="1" i="0" lang="en-US" sz="2800" u="none" cap="none" strike="noStrike">
                <a:solidFill>
                  <a:srgbClr val="FF0000"/>
                </a:solidFill>
                <a:latin typeface="Calibri"/>
                <a:ea typeface="Calibri"/>
                <a:cs typeface="Calibri"/>
                <a:sym typeface="Calibri"/>
              </a:rPr>
              <a:t>the rate of increase of prices </a:t>
            </a:r>
            <a:r>
              <a:rPr b="1" i="0" lang="en-US" sz="2800" u="none" cap="none" strike="noStrike">
                <a:solidFill>
                  <a:srgbClr val="000000"/>
                </a:solidFill>
                <a:latin typeface="Calibri"/>
                <a:ea typeface="Calibri"/>
                <a:cs typeface="Calibri"/>
                <a:sym typeface="Calibri"/>
              </a:rPr>
              <a:t>in an economy.</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In theory, an economy would aim to have relatively low levels of inflation (e.g. the UK aims at 2% per annum).  If prices are relatively stable (i.e. there is low, consistent levels of inflation) then businesses and consumers will have more confidence with costs and prices in the near future.  This means that they are more likely to invest or spend.</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level of inflation </a:t>
            </a:r>
            <a:r>
              <a:rPr b="1" i="0" lang="en-US" sz="2800" u="none" cap="none" strike="noStrike">
                <a:solidFill>
                  <a:srgbClr val="000000"/>
                </a:solidFill>
                <a:latin typeface="Calibri"/>
                <a:ea typeface="Calibri"/>
                <a:cs typeface="Calibri"/>
                <a:sym typeface="Calibri"/>
              </a:rPr>
              <a:t>the better the situation for the economy.</a:t>
            </a:r>
            <a:endParaRPr/>
          </a:p>
        </p:txBody>
      </p:sp>
      <p:sp>
        <p:nvSpPr>
          <p:cNvPr id="165" name="Google Shape;165;p22"/>
          <p:cNvSpPr/>
          <p:nvPr/>
        </p:nvSpPr>
        <p:spPr>
          <a:xfrm>
            <a:off x="626302" y="328635"/>
            <a:ext cx="10931359" cy="889132"/>
          </a:xfrm>
          <a:prstGeom prst="rect">
            <a:avLst/>
          </a:prstGeom>
          <a:solidFill>
            <a:srgbClr val="F9B23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INFLATION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‘Unemployment’ is a measure of </a:t>
            </a:r>
            <a:r>
              <a:rPr b="1" i="0" lang="en-US" sz="2800" u="none" cap="none" strike="noStrike">
                <a:solidFill>
                  <a:srgbClr val="FF0000"/>
                </a:solidFill>
                <a:latin typeface="Calibri"/>
                <a:ea typeface="Calibri"/>
                <a:cs typeface="Calibri"/>
                <a:sym typeface="Calibri"/>
              </a:rPr>
              <a:t>the number of economically active people who are searching for work but unable to find employment</a:t>
            </a:r>
            <a:r>
              <a:rPr b="1" i="0" lang="en-US" sz="28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Unemployed people represents a loss of potential output for an economy</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level of </a:t>
            </a:r>
            <a:r>
              <a:rPr b="1" lang="en-US" sz="2800">
                <a:solidFill>
                  <a:srgbClr val="00B050"/>
                </a:solidFill>
                <a:latin typeface="Calibri"/>
                <a:ea typeface="Calibri"/>
                <a:cs typeface="Calibri"/>
                <a:sym typeface="Calibri"/>
              </a:rPr>
              <a:t>unemployment</a:t>
            </a:r>
            <a:r>
              <a:rPr b="1" i="0" lang="en-US" sz="2800" u="none" cap="none" strike="noStrike">
                <a:solidFill>
                  <a:srgbClr val="00B050"/>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the better the situation for the economy.</a:t>
            </a:r>
            <a:endParaRPr/>
          </a:p>
        </p:txBody>
      </p:sp>
      <p:sp>
        <p:nvSpPr>
          <p:cNvPr id="172" name="Google Shape;172;p23"/>
          <p:cNvSpPr/>
          <p:nvPr/>
        </p:nvSpPr>
        <p:spPr>
          <a:xfrm>
            <a:off x="626302" y="328635"/>
            <a:ext cx="10931359" cy="889132"/>
          </a:xfrm>
          <a:prstGeom prst="rect">
            <a:avLst/>
          </a:prstGeom>
          <a:solidFill>
            <a:srgbClr val="00B1C3"/>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UNEMPLOYMENT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4"/>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i="0" lang="en-US" sz="2800" u="none" cap="none" strike="noStrike">
                <a:solidFill>
                  <a:srgbClr val="000000"/>
                </a:solidFill>
                <a:latin typeface="Calibri"/>
                <a:ea typeface="Calibri"/>
                <a:cs typeface="Calibri"/>
                <a:sym typeface="Calibri"/>
              </a:rPr>
              <a:t>The ‘</a:t>
            </a:r>
            <a:r>
              <a:rPr b="1" i="0" lang="en-US" sz="2800" u="none" cap="none" strike="noStrike">
                <a:solidFill>
                  <a:schemeClr val="dk1"/>
                </a:solidFill>
                <a:latin typeface="Calibri"/>
                <a:ea typeface="Calibri"/>
                <a:cs typeface="Calibri"/>
                <a:sym typeface="Calibri"/>
              </a:rPr>
              <a:t>Gini coefficient’ is a</a:t>
            </a:r>
            <a:r>
              <a:rPr b="1" lang="en-US" sz="2400">
                <a:solidFill>
                  <a:schemeClr val="dk1"/>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measure of </a:t>
            </a:r>
            <a:r>
              <a:rPr b="1" i="0" lang="en-US" sz="2800" u="none" cap="none" strike="noStrike">
                <a:solidFill>
                  <a:srgbClr val="FF0000"/>
                </a:solidFill>
                <a:latin typeface="Calibri"/>
                <a:ea typeface="Calibri"/>
                <a:cs typeface="Calibri"/>
                <a:sym typeface="Calibri"/>
              </a:rPr>
              <a:t>the equality in an economy</a:t>
            </a:r>
            <a:r>
              <a:rPr b="1" i="0" lang="en-US" sz="2800" u="none" cap="none" strike="noStrike">
                <a:solidFill>
                  <a:srgbClr val="000000"/>
                </a:solidFill>
                <a:latin typeface="Calibri"/>
                <a:ea typeface="Calibri"/>
                <a:cs typeface="Calibri"/>
                <a:sym typeface="Calibri"/>
              </a:rPr>
              <a:t>.  It measures the distribution of income across a population.</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In theory, </a:t>
            </a:r>
            <a:r>
              <a:rPr b="1" i="0" lang="en-US" sz="2800" u="none" cap="none" strike="noStrike">
                <a:solidFill>
                  <a:srgbClr val="000000"/>
                </a:solidFill>
                <a:latin typeface="Calibri"/>
                <a:ea typeface="Calibri"/>
                <a:cs typeface="Calibri"/>
                <a:sym typeface="Calibri"/>
              </a:rPr>
              <a:t>the </a:t>
            </a:r>
            <a:r>
              <a:rPr b="1" lang="en-US" sz="2800">
                <a:solidFill>
                  <a:schemeClr val="dk1"/>
                </a:solidFill>
                <a:latin typeface="Calibri"/>
                <a:ea typeface="Calibri"/>
                <a:cs typeface="Calibri"/>
                <a:sym typeface="Calibri"/>
              </a:rPr>
              <a:t>the greater the</a:t>
            </a:r>
            <a:r>
              <a:rPr b="1" lang="en-US" sz="2800" u="none" cap="none" strike="noStrike">
                <a:solidFill>
                  <a:schemeClr val="dk1"/>
                </a:solidFill>
                <a:latin typeface="Calibri"/>
                <a:ea typeface="Calibri"/>
                <a:cs typeface="Calibri"/>
                <a:sym typeface="Calibri"/>
              </a:rPr>
              <a:t> level of </a:t>
            </a:r>
            <a:r>
              <a:rPr b="1" lang="en-US" sz="2800">
                <a:solidFill>
                  <a:schemeClr val="dk1"/>
                </a:solidFill>
                <a:latin typeface="Calibri"/>
                <a:ea typeface="Calibri"/>
                <a:cs typeface="Calibri"/>
                <a:sym typeface="Calibri"/>
              </a:rPr>
              <a:t>equality</a:t>
            </a:r>
            <a:r>
              <a:rPr b="1" lang="en-US" sz="2800" u="none" cap="none" strike="noStrike">
                <a:solidFill>
                  <a:schemeClr val="dk1"/>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the better the situation for an economy.</a:t>
            </a:r>
            <a:endParaRPr b="1" sz="2800">
              <a:solidFill>
                <a:srgbClr val="000000"/>
              </a:solidFill>
              <a:latin typeface="Calibri"/>
              <a:ea typeface="Calibri"/>
              <a:cs typeface="Calibri"/>
              <a:sym typeface="Calibri"/>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Gini coefficient score </a:t>
            </a:r>
            <a:r>
              <a:rPr b="1" i="0" lang="en-US" sz="2800" u="none" cap="none" strike="noStrike">
                <a:solidFill>
                  <a:srgbClr val="000000"/>
                </a:solidFill>
                <a:latin typeface="Calibri"/>
                <a:ea typeface="Calibri"/>
                <a:cs typeface="Calibri"/>
                <a:sym typeface="Calibri"/>
              </a:rPr>
              <a:t>the greater the level of equality.</a:t>
            </a:r>
            <a:endParaRPr/>
          </a:p>
        </p:txBody>
      </p:sp>
      <p:sp>
        <p:nvSpPr>
          <p:cNvPr id="179" name="Google Shape;179;p24"/>
          <p:cNvSpPr/>
          <p:nvPr/>
        </p:nvSpPr>
        <p:spPr>
          <a:xfrm>
            <a:off x="626302" y="328635"/>
            <a:ext cx="10931359" cy="889132"/>
          </a:xfrm>
          <a:prstGeom prst="rect">
            <a:avLst/>
          </a:prstGeom>
          <a:solidFill>
            <a:srgbClr val="D4DE6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GINI COEFFICIENT</a:t>
            </a:r>
            <a:endParaRPr b="1" i="0" sz="36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5"/>
          <p:cNvSpPr txBox="1"/>
          <p:nvPr>
            <p:ph type="title"/>
          </p:nvPr>
        </p:nvSpPr>
        <p:spPr>
          <a:xfrm>
            <a:off x="838200" y="365125"/>
            <a:ext cx="10515600" cy="88615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Ranking by total GDP (IMF figures, 2024)</a:t>
            </a:r>
            <a:endParaRPr/>
          </a:p>
        </p:txBody>
      </p:sp>
      <p:sp>
        <p:nvSpPr>
          <p:cNvPr id="185" name="Google Shape;185;p25"/>
          <p:cNvSpPr txBox="1"/>
          <p:nvPr>
            <p:ph idx="1" type="body"/>
          </p:nvPr>
        </p:nvSpPr>
        <p:spPr>
          <a:xfrm>
            <a:off x="998621" y="1251284"/>
            <a:ext cx="5257800" cy="524159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400"/>
              <a:buNone/>
            </a:pPr>
            <a:r>
              <a:rPr lang="en-US" sz="2400"/>
              <a:t>1</a:t>
            </a:r>
            <a:r>
              <a:rPr baseline="30000" lang="en-US" sz="2400"/>
              <a:t>st</a:t>
            </a:r>
            <a:r>
              <a:rPr lang="en-US" sz="2400"/>
              <a:t> – USA ($28,781,083,000,000)</a:t>
            </a:r>
            <a:endParaRPr/>
          </a:p>
          <a:p>
            <a:pPr indent="0" lvl="0" marL="0" rtl="0" algn="l">
              <a:lnSpc>
                <a:spcPct val="90000"/>
              </a:lnSpc>
              <a:spcBef>
                <a:spcPts val="1000"/>
              </a:spcBef>
              <a:spcAft>
                <a:spcPts val="0"/>
              </a:spcAft>
              <a:buClr>
                <a:schemeClr val="dk1"/>
              </a:buClr>
              <a:buSzPts val="2400"/>
              <a:buNone/>
            </a:pPr>
            <a:r>
              <a:rPr lang="en-US" sz="2400"/>
              <a:t>2</a:t>
            </a:r>
            <a:r>
              <a:rPr baseline="30000" lang="en-US" sz="2400"/>
              <a:t>nd</a:t>
            </a:r>
            <a:r>
              <a:rPr lang="en-US" sz="2400"/>
              <a:t> – China ($18,532,633,000,000)</a:t>
            </a:r>
            <a:endParaRPr/>
          </a:p>
          <a:p>
            <a:pPr indent="0" lvl="0" marL="0" rtl="0" algn="l">
              <a:lnSpc>
                <a:spcPct val="90000"/>
              </a:lnSpc>
              <a:spcBef>
                <a:spcPts val="1000"/>
              </a:spcBef>
              <a:spcAft>
                <a:spcPts val="0"/>
              </a:spcAft>
              <a:buClr>
                <a:schemeClr val="dk1"/>
              </a:buClr>
              <a:buSzPts val="2400"/>
              <a:buNone/>
            </a:pPr>
            <a:r>
              <a:rPr lang="en-US" sz="2400"/>
              <a:t>3</a:t>
            </a:r>
            <a:r>
              <a:rPr baseline="30000" lang="en-US" sz="2400"/>
              <a:t>rd</a:t>
            </a:r>
            <a:r>
              <a:rPr lang="en-US" sz="2400"/>
              <a:t> – Germany ($4,591,100,000,000)</a:t>
            </a:r>
            <a:endParaRPr/>
          </a:p>
          <a:p>
            <a:pPr indent="0" lvl="0" marL="0" rtl="0" algn="l">
              <a:lnSpc>
                <a:spcPct val="90000"/>
              </a:lnSpc>
              <a:spcBef>
                <a:spcPts val="1000"/>
              </a:spcBef>
              <a:spcAft>
                <a:spcPts val="0"/>
              </a:spcAft>
              <a:buClr>
                <a:schemeClr val="dk1"/>
              </a:buClr>
              <a:buSzPts val="2400"/>
              <a:buNone/>
            </a:pPr>
            <a:r>
              <a:rPr lang="en-US" sz="2400"/>
              <a:t>4</a:t>
            </a:r>
            <a:r>
              <a:rPr baseline="30000" lang="en-US" sz="2400"/>
              <a:t>th</a:t>
            </a:r>
            <a:r>
              <a:rPr lang="en-US" sz="2400"/>
              <a:t> – Japan ($4,110,452,000,000)</a:t>
            </a:r>
            <a:endParaRPr/>
          </a:p>
          <a:p>
            <a:pPr indent="0" lvl="0" marL="0" rtl="0" algn="l">
              <a:lnSpc>
                <a:spcPct val="90000"/>
              </a:lnSpc>
              <a:spcBef>
                <a:spcPts val="1000"/>
              </a:spcBef>
              <a:spcAft>
                <a:spcPts val="0"/>
              </a:spcAft>
              <a:buClr>
                <a:schemeClr val="dk1"/>
              </a:buClr>
              <a:buSzPts val="2400"/>
              <a:buNone/>
            </a:pPr>
            <a:r>
              <a:rPr lang="en-US" sz="2400"/>
              <a:t>5</a:t>
            </a:r>
            <a:r>
              <a:rPr baseline="30000" lang="en-US" sz="2400"/>
              <a:t>th</a:t>
            </a:r>
            <a:r>
              <a:rPr lang="en-US" sz="2400"/>
              <a:t> – India ($3,973,011,000,000)</a:t>
            </a:r>
            <a:endParaRPr/>
          </a:p>
          <a:p>
            <a:pPr indent="0" lvl="0" marL="0" rtl="0" algn="l">
              <a:lnSpc>
                <a:spcPct val="90000"/>
              </a:lnSpc>
              <a:spcBef>
                <a:spcPts val="1000"/>
              </a:spcBef>
              <a:spcAft>
                <a:spcPts val="0"/>
              </a:spcAft>
              <a:buClr>
                <a:schemeClr val="dk1"/>
              </a:buClr>
              <a:buSzPts val="2400"/>
              <a:buNone/>
            </a:pPr>
            <a:r>
              <a:rPr lang="en-US" sz="2400"/>
              <a:t>6</a:t>
            </a:r>
            <a:r>
              <a:rPr baseline="30000" lang="en-US" sz="2400"/>
              <a:t>th</a:t>
            </a:r>
            <a:r>
              <a:rPr lang="en-US" sz="2400"/>
              <a:t> – UK ($3,495,261,000,000)</a:t>
            </a:r>
            <a:endParaRPr/>
          </a:p>
          <a:p>
            <a:pPr indent="0" lvl="0" marL="0" rtl="0" algn="l">
              <a:lnSpc>
                <a:spcPct val="90000"/>
              </a:lnSpc>
              <a:spcBef>
                <a:spcPts val="1000"/>
              </a:spcBef>
              <a:spcAft>
                <a:spcPts val="0"/>
              </a:spcAft>
              <a:buClr>
                <a:schemeClr val="dk1"/>
              </a:buClr>
              <a:buSzPts val="2400"/>
              <a:buNone/>
            </a:pPr>
            <a:r>
              <a:rPr lang="en-US" sz="2400"/>
              <a:t>7</a:t>
            </a:r>
            <a:r>
              <a:rPr baseline="30000" lang="en-US" sz="2400"/>
              <a:t>th</a:t>
            </a:r>
            <a:r>
              <a:rPr lang="en-US" sz="2400"/>
              <a:t> – France ($3,130,014,000,000)</a:t>
            </a:r>
            <a:endParaRPr/>
          </a:p>
          <a:p>
            <a:pPr indent="0" lvl="0" marL="0" rtl="0" algn="l">
              <a:lnSpc>
                <a:spcPct val="90000"/>
              </a:lnSpc>
              <a:spcBef>
                <a:spcPts val="1000"/>
              </a:spcBef>
              <a:spcAft>
                <a:spcPts val="0"/>
              </a:spcAft>
              <a:buClr>
                <a:schemeClr val="dk1"/>
              </a:buClr>
              <a:buSzPts val="2400"/>
              <a:buNone/>
            </a:pPr>
            <a:r>
              <a:rPr lang="en-US" sz="2400"/>
              <a:t>8</a:t>
            </a:r>
            <a:r>
              <a:rPr baseline="30000" lang="en-US" sz="2400"/>
              <a:t>th</a:t>
            </a:r>
            <a:r>
              <a:rPr lang="en-US" sz="2400"/>
              <a:t> – Brazil ($2,331,391,000,000)</a:t>
            </a:r>
            <a:endParaRPr/>
          </a:p>
          <a:p>
            <a:pPr indent="0" lvl="0" marL="0" rtl="0" algn="l">
              <a:lnSpc>
                <a:spcPct val="90000"/>
              </a:lnSpc>
              <a:spcBef>
                <a:spcPts val="1000"/>
              </a:spcBef>
              <a:spcAft>
                <a:spcPts val="0"/>
              </a:spcAft>
              <a:buClr>
                <a:schemeClr val="dk1"/>
              </a:buClr>
              <a:buSzPts val="2400"/>
              <a:buNone/>
            </a:pPr>
            <a:r>
              <a:rPr lang="en-US" sz="2400"/>
              <a:t>9</a:t>
            </a:r>
            <a:r>
              <a:rPr baseline="30000" lang="en-US" sz="2400"/>
              <a:t>th</a:t>
            </a:r>
            <a:r>
              <a:rPr lang="en-US" sz="2400"/>
              <a:t> – Italy ($2,328,028,000,000)</a:t>
            </a:r>
            <a:endParaRPr/>
          </a:p>
          <a:p>
            <a:pPr indent="0" lvl="0" marL="0" rtl="0" algn="l">
              <a:lnSpc>
                <a:spcPct val="90000"/>
              </a:lnSpc>
              <a:spcBef>
                <a:spcPts val="1000"/>
              </a:spcBef>
              <a:spcAft>
                <a:spcPts val="0"/>
              </a:spcAft>
              <a:buClr>
                <a:schemeClr val="dk1"/>
              </a:buClr>
              <a:buSzPts val="2400"/>
              <a:buNone/>
            </a:pPr>
            <a:r>
              <a:rPr lang="en-US" sz="2400"/>
              <a:t>10</a:t>
            </a:r>
            <a:r>
              <a:rPr baseline="30000" lang="en-US" sz="2400"/>
              <a:t>th</a:t>
            </a:r>
            <a:r>
              <a:rPr lang="en-US" sz="2400"/>
              <a:t> – Canada ($2,242,182,000,000)</a:t>
            </a:r>
            <a:endParaRPr/>
          </a:p>
          <a:p>
            <a:pPr indent="0" lvl="0" marL="0" rtl="0" algn="l">
              <a:lnSpc>
                <a:spcPct val="90000"/>
              </a:lnSpc>
              <a:spcBef>
                <a:spcPts val="1000"/>
              </a:spcBef>
              <a:spcAft>
                <a:spcPts val="0"/>
              </a:spcAft>
              <a:buClr>
                <a:schemeClr val="dk1"/>
              </a:buClr>
              <a:buSzPts val="2400"/>
              <a:buNone/>
            </a:pPr>
            <a:r>
              <a:rPr lang="en-US" sz="2400"/>
              <a:t>11</a:t>
            </a:r>
            <a:r>
              <a:rPr baseline="30000" lang="en-US" sz="2400"/>
              <a:t>th</a:t>
            </a:r>
            <a:r>
              <a:rPr lang="en-US" sz="2400"/>
              <a:t> – Russia ($2,056,844,000,000)</a:t>
            </a:r>
            <a:endParaRPr/>
          </a:p>
          <a:p>
            <a:pPr indent="0" lvl="0" marL="0" rtl="0" algn="l">
              <a:lnSpc>
                <a:spcPct val="90000"/>
              </a:lnSpc>
              <a:spcBef>
                <a:spcPts val="1000"/>
              </a:spcBef>
              <a:spcAft>
                <a:spcPts val="0"/>
              </a:spcAft>
              <a:buClr>
                <a:schemeClr val="dk1"/>
              </a:buClr>
              <a:buSzPts val="2400"/>
              <a:buNone/>
            </a:pPr>
            <a:r>
              <a:rPr lang="en-US" sz="2400"/>
              <a:t>12</a:t>
            </a:r>
            <a:r>
              <a:rPr baseline="30000" lang="en-US" sz="2400"/>
              <a:t>th</a:t>
            </a:r>
            <a:r>
              <a:rPr lang="en-US" sz="2400"/>
              <a:t> – Mexico ($2,017,025,000,000)</a:t>
            </a:r>
            <a:endParaRPr/>
          </a:p>
        </p:txBody>
      </p:sp>
      <p:sp>
        <p:nvSpPr>
          <p:cNvPr id="186" name="Google Shape;186;p25"/>
          <p:cNvSpPr txBox="1"/>
          <p:nvPr/>
        </p:nvSpPr>
        <p:spPr>
          <a:xfrm>
            <a:off x="6256421" y="1251284"/>
            <a:ext cx="5257800" cy="524159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15</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Spain ($1,647,114,000,000)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37</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Denmark ($409,989,000,000)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43</a:t>
            </a:r>
            <a:r>
              <a:rPr baseline="30000" lang="en-US" sz="2400">
                <a:solidFill>
                  <a:schemeClr val="dk1"/>
                </a:solidFill>
                <a:latin typeface="Calibri"/>
                <a:ea typeface="Calibri"/>
                <a:cs typeface="Calibri"/>
                <a:sym typeface="Calibri"/>
              </a:rPr>
              <a:t>rd</a:t>
            </a:r>
            <a:r>
              <a:rPr lang="en-US" sz="2400">
                <a:solidFill>
                  <a:schemeClr val="dk1"/>
                </a:solidFill>
                <a:latin typeface="Calibri"/>
                <a:ea typeface="Calibri"/>
                <a:cs typeface="Calibri"/>
                <a:sym typeface="Calibri"/>
              </a:rPr>
              <a:t> – Pakistan ($338,237,000,000)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46</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Finland ($308,055,000,000)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57</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Ethiopia ($205,130,000,000)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68</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Kenya ($104,001,000,000)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73</a:t>
            </a:r>
            <a:r>
              <a:rPr baseline="30000" lang="en-US" sz="2400">
                <a:solidFill>
                  <a:schemeClr val="dk1"/>
                </a:solidFill>
                <a:latin typeface="Calibri"/>
                <a:ea typeface="Calibri"/>
                <a:cs typeface="Calibri"/>
                <a:sym typeface="Calibri"/>
              </a:rPr>
              <a:t>rd</a:t>
            </a:r>
            <a:r>
              <a:rPr lang="en-US" sz="2400">
                <a:solidFill>
                  <a:schemeClr val="dk1"/>
                </a:solidFill>
                <a:latin typeface="Calibri"/>
                <a:ea typeface="Calibri"/>
                <a:cs typeface="Calibri"/>
                <a:sym typeface="Calibri"/>
              </a:rPr>
              <a:t> – Luxembourg ($88,556,000,000)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92</a:t>
            </a:r>
            <a:r>
              <a:rPr baseline="30000" lang="en-US" sz="2400">
                <a:solidFill>
                  <a:schemeClr val="dk1"/>
                </a:solidFill>
                <a:latin typeface="Calibri"/>
                <a:ea typeface="Calibri"/>
                <a:cs typeface="Calibri"/>
                <a:sym typeface="Calibri"/>
              </a:rPr>
              <a:t>nd</a:t>
            </a:r>
            <a:r>
              <a:rPr lang="en-US" sz="2400">
                <a:solidFill>
                  <a:schemeClr val="dk1"/>
                </a:solidFill>
                <a:latin typeface="Calibri"/>
                <a:ea typeface="Calibri"/>
                <a:cs typeface="Calibri"/>
                <a:sym typeface="Calibri"/>
              </a:rPr>
              <a:t> – Cameroon ($53,205,000,000)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109</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Zambia ($29,872,000,000)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142</a:t>
            </a:r>
            <a:r>
              <a:rPr baseline="30000" lang="en-US" sz="2400">
                <a:solidFill>
                  <a:schemeClr val="dk1"/>
                </a:solidFill>
                <a:latin typeface="Calibri"/>
                <a:ea typeface="Calibri"/>
                <a:cs typeface="Calibri"/>
                <a:sym typeface="Calibri"/>
              </a:rPr>
              <a:t>nd</a:t>
            </a:r>
            <a:r>
              <a:rPr lang="en-US" sz="2400">
                <a:solidFill>
                  <a:schemeClr val="dk1"/>
                </a:solidFill>
                <a:latin typeface="Calibri"/>
                <a:ea typeface="Calibri"/>
                <a:cs typeface="Calibri"/>
                <a:sym typeface="Calibri"/>
              </a:rPr>
              <a:t> – Somalia ($12,804,000,000)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156</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Djibouti ($4,364,000,000)</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165</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Gambia ($2,694,000,000)</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6"/>
          <p:cNvSpPr txBox="1"/>
          <p:nvPr>
            <p:ph type="title"/>
          </p:nvPr>
        </p:nvSpPr>
        <p:spPr>
          <a:xfrm>
            <a:off x="838200" y="365125"/>
            <a:ext cx="10515600" cy="88615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Ranking by total GDP (IMF figures, 2024)</a:t>
            </a:r>
            <a:endParaRPr/>
          </a:p>
        </p:txBody>
      </p:sp>
      <p:sp>
        <p:nvSpPr>
          <p:cNvPr id="192" name="Google Shape;192;p26"/>
          <p:cNvSpPr txBox="1"/>
          <p:nvPr>
            <p:ph idx="1" type="body"/>
          </p:nvPr>
        </p:nvSpPr>
        <p:spPr>
          <a:xfrm>
            <a:off x="998621" y="1251284"/>
            <a:ext cx="5257800" cy="524159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400"/>
              <a:buNone/>
            </a:pPr>
            <a:r>
              <a:rPr lang="en-US" sz="2400"/>
              <a:t>1</a:t>
            </a:r>
            <a:r>
              <a:rPr baseline="30000" lang="en-US" sz="2400"/>
              <a:t>st</a:t>
            </a:r>
            <a:r>
              <a:rPr lang="en-US" sz="2400"/>
              <a:t> – USA ($28.8 trillion)</a:t>
            </a:r>
            <a:endParaRPr/>
          </a:p>
          <a:p>
            <a:pPr indent="0" lvl="0" marL="0" rtl="0" algn="l">
              <a:lnSpc>
                <a:spcPct val="90000"/>
              </a:lnSpc>
              <a:spcBef>
                <a:spcPts val="1000"/>
              </a:spcBef>
              <a:spcAft>
                <a:spcPts val="0"/>
              </a:spcAft>
              <a:buClr>
                <a:schemeClr val="dk1"/>
              </a:buClr>
              <a:buSzPts val="2400"/>
              <a:buNone/>
            </a:pPr>
            <a:r>
              <a:rPr lang="en-US" sz="2400"/>
              <a:t>2</a:t>
            </a:r>
            <a:r>
              <a:rPr baseline="30000" lang="en-US" sz="2400"/>
              <a:t>nd</a:t>
            </a:r>
            <a:r>
              <a:rPr lang="en-US" sz="2400"/>
              <a:t> – China ($18.5 trillion)</a:t>
            </a:r>
            <a:endParaRPr/>
          </a:p>
          <a:p>
            <a:pPr indent="0" lvl="0" marL="0" rtl="0" algn="l">
              <a:lnSpc>
                <a:spcPct val="90000"/>
              </a:lnSpc>
              <a:spcBef>
                <a:spcPts val="1000"/>
              </a:spcBef>
              <a:spcAft>
                <a:spcPts val="0"/>
              </a:spcAft>
              <a:buClr>
                <a:schemeClr val="dk1"/>
              </a:buClr>
              <a:buSzPts val="2400"/>
              <a:buNone/>
            </a:pPr>
            <a:r>
              <a:rPr lang="en-US" sz="2400"/>
              <a:t>3</a:t>
            </a:r>
            <a:r>
              <a:rPr baseline="30000" lang="en-US" sz="2400"/>
              <a:t>rd</a:t>
            </a:r>
            <a:r>
              <a:rPr lang="en-US" sz="2400"/>
              <a:t> – Germany ($4.6 trillion)</a:t>
            </a:r>
            <a:endParaRPr/>
          </a:p>
          <a:p>
            <a:pPr indent="0" lvl="0" marL="0" rtl="0" algn="l">
              <a:lnSpc>
                <a:spcPct val="90000"/>
              </a:lnSpc>
              <a:spcBef>
                <a:spcPts val="1000"/>
              </a:spcBef>
              <a:spcAft>
                <a:spcPts val="0"/>
              </a:spcAft>
              <a:buClr>
                <a:schemeClr val="dk1"/>
              </a:buClr>
              <a:buSzPts val="2400"/>
              <a:buNone/>
            </a:pPr>
            <a:r>
              <a:rPr lang="en-US" sz="2400"/>
              <a:t>4</a:t>
            </a:r>
            <a:r>
              <a:rPr baseline="30000" lang="en-US" sz="2400"/>
              <a:t>th</a:t>
            </a:r>
            <a:r>
              <a:rPr lang="en-US" sz="2400"/>
              <a:t> – Japan ($4.1 trillion)</a:t>
            </a:r>
            <a:endParaRPr/>
          </a:p>
          <a:p>
            <a:pPr indent="0" lvl="0" marL="0" rtl="0" algn="l">
              <a:lnSpc>
                <a:spcPct val="90000"/>
              </a:lnSpc>
              <a:spcBef>
                <a:spcPts val="1000"/>
              </a:spcBef>
              <a:spcAft>
                <a:spcPts val="0"/>
              </a:spcAft>
              <a:buClr>
                <a:schemeClr val="dk1"/>
              </a:buClr>
              <a:buSzPts val="2400"/>
              <a:buNone/>
            </a:pPr>
            <a:r>
              <a:rPr lang="en-US" sz="2400"/>
              <a:t>5</a:t>
            </a:r>
            <a:r>
              <a:rPr baseline="30000" lang="en-US" sz="2400"/>
              <a:t>th</a:t>
            </a:r>
            <a:r>
              <a:rPr lang="en-US" sz="2400"/>
              <a:t> – India ($4 trillion)</a:t>
            </a:r>
            <a:endParaRPr/>
          </a:p>
          <a:p>
            <a:pPr indent="0" lvl="0" marL="0" rtl="0" algn="l">
              <a:lnSpc>
                <a:spcPct val="90000"/>
              </a:lnSpc>
              <a:spcBef>
                <a:spcPts val="1000"/>
              </a:spcBef>
              <a:spcAft>
                <a:spcPts val="0"/>
              </a:spcAft>
              <a:buClr>
                <a:schemeClr val="dk1"/>
              </a:buClr>
              <a:buSzPts val="2400"/>
              <a:buNone/>
            </a:pPr>
            <a:r>
              <a:rPr lang="en-US" sz="2400"/>
              <a:t>6</a:t>
            </a:r>
            <a:r>
              <a:rPr baseline="30000" lang="en-US" sz="2400"/>
              <a:t>th</a:t>
            </a:r>
            <a:r>
              <a:rPr lang="en-US" sz="2400"/>
              <a:t> – UK ($3.5 trillion)</a:t>
            </a:r>
            <a:endParaRPr/>
          </a:p>
          <a:p>
            <a:pPr indent="0" lvl="0" marL="0" rtl="0" algn="l">
              <a:lnSpc>
                <a:spcPct val="90000"/>
              </a:lnSpc>
              <a:spcBef>
                <a:spcPts val="1000"/>
              </a:spcBef>
              <a:spcAft>
                <a:spcPts val="0"/>
              </a:spcAft>
              <a:buClr>
                <a:schemeClr val="dk1"/>
              </a:buClr>
              <a:buSzPts val="2400"/>
              <a:buNone/>
            </a:pPr>
            <a:r>
              <a:rPr lang="en-US" sz="2400"/>
              <a:t>7</a:t>
            </a:r>
            <a:r>
              <a:rPr baseline="30000" lang="en-US" sz="2400"/>
              <a:t>th</a:t>
            </a:r>
            <a:r>
              <a:rPr lang="en-US" sz="2400"/>
              <a:t> – France ($3.1 trillion)</a:t>
            </a:r>
            <a:endParaRPr/>
          </a:p>
          <a:p>
            <a:pPr indent="0" lvl="0" marL="0" rtl="0" algn="l">
              <a:lnSpc>
                <a:spcPct val="90000"/>
              </a:lnSpc>
              <a:spcBef>
                <a:spcPts val="1000"/>
              </a:spcBef>
              <a:spcAft>
                <a:spcPts val="0"/>
              </a:spcAft>
              <a:buClr>
                <a:schemeClr val="dk1"/>
              </a:buClr>
              <a:buSzPts val="2400"/>
              <a:buNone/>
            </a:pPr>
            <a:r>
              <a:rPr lang="en-US" sz="2400"/>
              <a:t>8</a:t>
            </a:r>
            <a:r>
              <a:rPr baseline="30000" lang="en-US" sz="2400"/>
              <a:t>th</a:t>
            </a:r>
            <a:r>
              <a:rPr lang="en-US" sz="2400"/>
              <a:t> – Brazil ($2.3 trillion)</a:t>
            </a:r>
            <a:endParaRPr/>
          </a:p>
          <a:p>
            <a:pPr indent="0" lvl="0" marL="0" rtl="0" algn="l">
              <a:lnSpc>
                <a:spcPct val="90000"/>
              </a:lnSpc>
              <a:spcBef>
                <a:spcPts val="1000"/>
              </a:spcBef>
              <a:spcAft>
                <a:spcPts val="0"/>
              </a:spcAft>
              <a:buClr>
                <a:schemeClr val="dk1"/>
              </a:buClr>
              <a:buSzPts val="2400"/>
              <a:buNone/>
            </a:pPr>
            <a:r>
              <a:rPr lang="en-US" sz="2400"/>
              <a:t>9</a:t>
            </a:r>
            <a:r>
              <a:rPr baseline="30000" lang="en-US" sz="2400"/>
              <a:t>th</a:t>
            </a:r>
            <a:r>
              <a:rPr lang="en-US" sz="2400"/>
              <a:t> – Italy ($2.3 trillion)</a:t>
            </a:r>
            <a:endParaRPr/>
          </a:p>
          <a:p>
            <a:pPr indent="0" lvl="0" marL="0" rtl="0" algn="l">
              <a:lnSpc>
                <a:spcPct val="90000"/>
              </a:lnSpc>
              <a:spcBef>
                <a:spcPts val="1000"/>
              </a:spcBef>
              <a:spcAft>
                <a:spcPts val="0"/>
              </a:spcAft>
              <a:buClr>
                <a:schemeClr val="dk1"/>
              </a:buClr>
              <a:buSzPts val="2400"/>
              <a:buNone/>
            </a:pPr>
            <a:r>
              <a:rPr lang="en-US" sz="2400"/>
              <a:t>10</a:t>
            </a:r>
            <a:r>
              <a:rPr baseline="30000" lang="en-US" sz="2400"/>
              <a:t>th</a:t>
            </a:r>
            <a:r>
              <a:rPr lang="en-US" sz="2400"/>
              <a:t> – Canada ($2.2 trillion)</a:t>
            </a:r>
            <a:endParaRPr/>
          </a:p>
          <a:p>
            <a:pPr indent="0" lvl="0" marL="0" rtl="0" algn="l">
              <a:lnSpc>
                <a:spcPct val="90000"/>
              </a:lnSpc>
              <a:spcBef>
                <a:spcPts val="1000"/>
              </a:spcBef>
              <a:spcAft>
                <a:spcPts val="0"/>
              </a:spcAft>
              <a:buClr>
                <a:schemeClr val="dk1"/>
              </a:buClr>
              <a:buSzPts val="2400"/>
              <a:buNone/>
            </a:pPr>
            <a:r>
              <a:rPr lang="en-US" sz="2400"/>
              <a:t>11</a:t>
            </a:r>
            <a:r>
              <a:rPr baseline="30000" lang="en-US" sz="2400"/>
              <a:t>th</a:t>
            </a:r>
            <a:r>
              <a:rPr lang="en-US" sz="2400"/>
              <a:t> – Russia ($2.1 trillion)</a:t>
            </a:r>
            <a:endParaRPr/>
          </a:p>
          <a:p>
            <a:pPr indent="0" lvl="0" marL="0" rtl="0" algn="l">
              <a:lnSpc>
                <a:spcPct val="90000"/>
              </a:lnSpc>
              <a:spcBef>
                <a:spcPts val="1000"/>
              </a:spcBef>
              <a:spcAft>
                <a:spcPts val="0"/>
              </a:spcAft>
              <a:buClr>
                <a:schemeClr val="dk1"/>
              </a:buClr>
              <a:buSzPts val="2400"/>
              <a:buNone/>
            </a:pPr>
            <a:r>
              <a:rPr lang="en-US" sz="2400"/>
              <a:t>12</a:t>
            </a:r>
            <a:r>
              <a:rPr baseline="30000" lang="en-US" sz="2400"/>
              <a:t>th</a:t>
            </a:r>
            <a:r>
              <a:rPr lang="en-US" sz="2400"/>
              <a:t> – Mexico ($2 trillion)</a:t>
            </a:r>
            <a:endParaRPr/>
          </a:p>
        </p:txBody>
      </p:sp>
      <p:sp>
        <p:nvSpPr>
          <p:cNvPr id="193" name="Google Shape;193;p26"/>
          <p:cNvSpPr txBox="1"/>
          <p:nvPr/>
        </p:nvSpPr>
        <p:spPr>
          <a:xfrm>
            <a:off x="6256421" y="1251284"/>
            <a:ext cx="5257800" cy="524159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15</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Spain ($1.6 trillion)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37</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Denmark ($410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43</a:t>
            </a:r>
            <a:r>
              <a:rPr baseline="30000" lang="en-US" sz="2400">
                <a:solidFill>
                  <a:schemeClr val="dk1"/>
                </a:solidFill>
                <a:latin typeface="Calibri"/>
                <a:ea typeface="Calibri"/>
                <a:cs typeface="Calibri"/>
                <a:sym typeface="Calibri"/>
              </a:rPr>
              <a:t>rd</a:t>
            </a:r>
            <a:r>
              <a:rPr lang="en-US" sz="2400">
                <a:solidFill>
                  <a:schemeClr val="dk1"/>
                </a:solidFill>
                <a:latin typeface="Calibri"/>
                <a:ea typeface="Calibri"/>
                <a:cs typeface="Calibri"/>
                <a:sym typeface="Calibri"/>
              </a:rPr>
              <a:t> – Pakistan ($338.2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46</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Finland ($308.1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57</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Ethiopia ($205.1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68</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Kenya ($104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73</a:t>
            </a:r>
            <a:r>
              <a:rPr baseline="30000" lang="en-US" sz="2400">
                <a:solidFill>
                  <a:schemeClr val="dk1"/>
                </a:solidFill>
                <a:latin typeface="Calibri"/>
                <a:ea typeface="Calibri"/>
                <a:cs typeface="Calibri"/>
                <a:sym typeface="Calibri"/>
              </a:rPr>
              <a:t>rd</a:t>
            </a:r>
            <a:r>
              <a:rPr lang="en-US" sz="2400">
                <a:solidFill>
                  <a:schemeClr val="dk1"/>
                </a:solidFill>
                <a:latin typeface="Calibri"/>
                <a:ea typeface="Calibri"/>
                <a:cs typeface="Calibri"/>
                <a:sym typeface="Calibri"/>
              </a:rPr>
              <a:t> – Luxembourg ($88.6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92</a:t>
            </a:r>
            <a:r>
              <a:rPr baseline="30000" lang="en-US" sz="2400">
                <a:solidFill>
                  <a:schemeClr val="dk1"/>
                </a:solidFill>
                <a:latin typeface="Calibri"/>
                <a:ea typeface="Calibri"/>
                <a:cs typeface="Calibri"/>
                <a:sym typeface="Calibri"/>
              </a:rPr>
              <a:t>nd</a:t>
            </a:r>
            <a:r>
              <a:rPr lang="en-US" sz="2400">
                <a:solidFill>
                  <a:schemeClr val="dk1"/>
                </a:solidFill>
                <a:latin typeface="Calibri"/>
                <a:ea typeface="Calibri"/>
                <a:cs typeface="Calibri"/>
                <a:sym typeface="Calibri"/>
              </a:rPr>
              <a:t> – Cameroon ($53.2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109</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Zambia ($29.9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142</a:t>
            </a:r>
            <a:r>
              <a:rPr baseline="30000" lang="en-US" sz="2400">
                <a:solidFill>
                  <a:schemeClr val="dk1"/>
                </a:solidFill>
                <a:latin typeface="Calibri"/>
                <a:ea typeface="Calibri"/>
                <a:cs typeface="Calibri"/>
                <a:sym typeface="Calibri"/>
              </a:rPr>
              <a:t>nd</a:t>
            </a:r>
            <a:r>
              <a:rPr lang="en-US" sz="2400">
                <a:solidFill>
                  <a:schemeClr val="dk1"/>
                </a:solidFill>
                <a:latin typeface="Calibri"/>
                <a:ea typeface="Calibri"/>
                <a:cs typeface="Calibri"/>
                <a:sym typeface="Calibri"/>
              </a:rPr>
              <a:t> – Somalia ($12.8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156</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Djibouti ($4.4 billion)</a:t>
            </a:r>
            <a:endParaRPr/>
          </a:p>
          <a:p>
            <a:pPr indent="0" lvl="0" marL="0" marR="0" rtl="0" algn="l">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165</a:t>
            </a:r>
            <a:r>
              <a:rPr baseline="30000" lang="en-US" sz="2400">
                <a:solidFill>
                  <a:schemeClr val="dk1"/>
                </a:solidFill>
                <a:latin typeface="Calibri"/>
                <a:ea typeface="Calibri"/>
                <a:cs typeface="Calibri"/>
                <a:sym typeface="Calibri"/>
              </a:rPr>
              <a:t>th</a:t>
            </a:r>
            <a:r>
              <a:rPr lang="en-US" sz="2400">
                <a:solidFill>
                  <a:schemeClr val="dk1"/>
                </a:solidFill>
                <a:latin typeface="Calibri"/>
                <a:ea typeface="Calibri"/>
                <a:cs typeface="Calibri"/>
                <a:sym typeface="Calibri"/>
              </a:rPr>
              <a:t> – Gambia ($2.7 billion)</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7"/>
          <p:cNvSpPr/>
          <p:nvPr/>
        </p:nvSpPr>
        <p:spPr>
          <a:xfrm>
            <a:off x="626302" y="1416205"/>
            <a:ext cx="10926362" cy="356148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‘Gross Domestic Product (GDP)’ is </a:t>
            </a:r>
            <a:r>
              <a:rPr b="1" i="0" lang="en-US" sz="2800" u="none" cap="none" strike="noStrike">
                <a:solidFill>
                  <a:srgbClr val="FF0000"/>
                </a:solidFill>
                <a:latin typeface="Calibri"/>
                <a:ea typeface="Calibri"/>
                <a:cs typeface="Calibri"/>
                <a:sym typeface="Calibri"/>
              </a:rPr>
              <a:t>a measure of the monetary value of all goods and services</a:t>
            </a:r>
            <a:r>
              <a:rPr b="1" i="0" lang="en-US" sz="2800" u="none" cap="none" strike="noStrike">
                <a:solidFill>
                  <a:srgbClr val="000000"/>
                </a:solidFill>
                <a:latin typeface="Calibri"/>
                <a:ea typeface="Calibri"/>
                <a:cs typeface="Calibri"/>
                <a:sym typeface="Calibri"/>
              </a:rPr>
              <a:t> produced in a year for an entire economy (e.g. the UK).</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‘GDP per head’ divides the entire value of GDP by the population size of the economy.</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higher</a:t>
            </a:r>
            <a:r>
              <a:rPr b="1" i="0" lang="en-US" sz="2800" u="none" cap="none" strike="noStrike">
                <a:solidFill>
                  <a:srgbClr val="00B050"/>
                </a:solidFill>
                <a:latin typeface="Calibri"/>
                <a:ea typeface="Calibri"/>
                <a:cs typeface="Calibri"/>
                <a:sym typeface="Calibri"/>
              </a:rPr>
              <a:t> the value of GDP per head</a:t>
            </a:r>
            <a:r>
              <a:rPr b="1" i="0" lang="en-US" sz="2800" u="none" cap="none" strike="noStrike">
                <a:solidFill>
                  <a:srgbClr val="000000"/>
                </a:solidFill>
                <a:latin typeface="Calibri"/>
                <a:ea typeface="Calibri"/>
                <a:cs typeface="Calibri"/>
                <a:sym typeface="Calibri"/>
              </a:rPr>
              <a:t>, the ‘</a:t>
            </a:r>
            <a:r>
              <a:rPr b="1" lang="en-US" sz="2800">
                <a:solidFill>
                  <a:srgbClr val="000000"/>
                </a:solidFill>
                <a:latin typeface="Calibri"/>
                <a:ea typeface="Calibri"/>
                <a:cs typeface="Calibri"/>
                <a:sym typeface="Calibri"/>
              </a:rPr>
              <a:t>richer</a:t>
            </a:r>
            <a:r>
              <a:rPr b="1" i="0" lang="en-US" sz="2800" u="none" cap="none" strike="noStrike">
                <a:solidFill>
                  <a:srgbClr val="000000"/>
                </a:solidFill>
                <a:latin typeface="Calibri"/>
                <a:ea typeface="Calibri"/>
                <a:cs typeface="Calibri"/>
                <a:sym typeface="Calibri"/>
              </a:rPr>
              <a:t>’ the economy</a:t>
            </a:r>
            <a:endParaRPr/>
          </a:p>
        </p:txBody>
      </p:sp>
      <p:sp>
        <p:nvSpPr>
          <p:cNvPr id="200" name="Google Shape;200;p27"/>
          <p:cNvSpPr/>
          <p:nvPr/>
        </p:nvSpPr>
        <p:spPr>
          <a:xfrm>
            <a:off x="626302" y="328635"/>
            <a:ext cx="10931359" cy="889132"/>
          </a:xfrm>
          <a:prstGeom prst="rect">
            <a:avLst/>
          </a:prstGeom>
          <a:solidFill>
            <a:srgbClr val="BF1522"/>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4000">
                <a:solidFill>
                  <a:schemeClr val="lt1"/>
                </a:solidFill>
                <a:latin typeface="Calibri"/>
                <a:ea typeface="Calibri"/>
                <a:cs typeface="Calibri"/>
                <a:sym typeface="Calibri"/>
              </a:rPr>
              <a:t>GDP PER HEAD OF POPULATION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8"/>
          <p:cNvSpPr/>
          <p:nvPr/>
        </p:nvSpPr>
        <p:spPr>
          <a:xfrm>
            <a:off x="626302" y="1416205"/>
            <a:ext cx="10926362" cy="356148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800">
                <a:solidFill>
                  <a:srgbClr val="000000"/>
                </a:solidFill>
                <a:latin typeface="Calibri"/>
                <a:ea typeface="Calibri"/>
                <a:cs typeface="Calibri"/>
                <a:sym typeface="Calibri"/>
              </a:rPr>
              <a:t>What policies might governments do (or not do) in the long-run or short-run to increase GDP?</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Work in groups to come up with your ideas.</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For each idea, think about why this might help, but also think about other consequences of the government doing that policy, on businesses, government finances (so taxpayers), the rest of the world, etc.</a:t>
            </a:r>
            <a:endParaRPr/>
          </a:p>
        </p:txBody>
      </p:sp>
      <p:sp>
        <p:nvSpPr>
          <p:cNvPr id="207" name="Google Shape;207;p28"/>
          <p:cNvSpPr/>
          <p:nvPr/>
        </p:nvSpPr>
        <p:spPr>
          <a:xfrm>
            <a:off x="626302" y="328635"/>
            <a:ext cx="10931359" cy="889132"/>
          </a:xfrm>
          <a:prstGeom prst="rect">
            <a:avLst/>
          </a:prstGeom>
          <a:solidFill>
            <a:srgbClr val="BF1522"/>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4000">
                <a:solidFill>
                  <a:schemeClr val="lt1"/>
                </a:solidFill>
                <a:latin typeface="Calibri"/>
                <a:ea typeface="Calibri"/>
                <a:cs typeface="Calibri"/>
                <a:sym typeface="Calibri"/>
              </a:rPr>
              <a:t>GDP PER HEAD OF POPULATION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p:nvPr/>
        </p:nvSpPr>
        <p:spPr>
          <a:xfrm>
            <a:off x="626302" y="1416205"/>
            <a:ext cx="10926362" cy="386047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1900" u="sng">
                <a:solidFill>
                  <a:srgbClr val="000000"/>
                </a:solidFill>
                <a:latin typeface="Calibri"/>
                <a:ea typeface="Calibri"/>
                <a:cs typeface="Calibri"/>
                <a:sym typeface="Calibri"/>
              </a:rPr>
              <a:t>POLICY IDEAS FOR GROWTH</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Lower interest rates to make loans cheaper so more people take them out and invest in new projects (e.g. new extensions, new cars; for companies, new equipment, new premises, etc.)</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Cut taxes so people and businesses have more to spend in the economy</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Increase government spending so there is more going on in the economy (giving more to those getting pensions, say, or more spent on new schools, hospitals; pay government workers more)</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Be predictable and give businesses and households a stable environment for planning investment and spending.</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Invest (or encourage or support firms) in new research and technology to increase the productivity</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Invest (or encourage or support firms) in new training and education, of children, but also of current workers</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Invest in new infrastructure to support productivity</a:t>
            </a:r>
            <a:endParaRPr/>
          </a:p>
          <a:p>
            <a:pPr indent="-342900" lvl="0" marL="342900" marR="0" rtl="0" algn="l">
              <a:spcBef>
                <a:spcPts val="0"/>
              </a:spcBef>
              <a:spcAft>
                <a:spcPts val="0"/>
              </a:spcAft>
              <a:buClr>
                <a:srgbClr val="000000"/>
              </a:buClr>
              <a:buSzPts val="1900"/>
              <a:buFont typeface="Arial"/>
              <a:buChar char="•"/>
            </a:pPr>
            <a:r>
              <a:rPr b="1" lang="en-US" sz="1900">
                <a:solidFill>
                  <a:srgbClr val="000000"/>
                </a:solidFill>
                <a:latin typeface="Calibri"/>
                <a:ea typeface="Calibri"/>
                <a:cs typeface="Calibri"/>
                <a:sym typeface="Calibri"/>
              </a:rPr>
              <a:t>Grow population so there are more workers to produce things.</a:t>
            </a:r>
            <a:endParaRPr/>
          </a:p>
          <a:p>
            <a:pPr indent="0" lvl="0" marL="0" marR="0" rtl="0" algn="l">
              <a:spcBef>
                <a:spcPts val="0"/>
              </a:spcBef>
              <a:spcAft>
                <a:spcPts val="0"/>
              </a:spcAft>
              <a:buNone/>
            </a:pPr>
            <a:r>
              <a:t/>
            </a:r>
            <a:endParaRPr b="1" sz="2000">
              <a:solidFill>
                <a:srgbClr val="000000"/>
              </a:solidFill>
              <a:latin typeface="Calibri"/>
              <a:ea typeface="Calibri"/>
              <a:cs typeface="Calibri"/>
              <a:sym typeface="Calibri"/>
            </a:endParaRPr>
          </a:p>
        </p:txBody>
      </p:sp>
      <p:sp>
        <p:nvSpPr>
          <p:cNvPr id="214" name="Google Shape;214;p29"/>
          <p:cNvSpPr/>
          <p:nvPr/>
        </p:nvSpPr>
        <p:spPr>
          <a:xfrm>
            <a:off x="626302" y="328635"/>
            <a:ext cx="10931359" cy="889132"/>
          </a:xfrm>
          <a:prstGeom prst="rect">
            <a:avLst/>
          </a:prstGeom>
          <a:solidFill>
            <a:srgbClr val="BF1522"/>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4000">
                <a:solidFill>
                  <a:schemeClr val="lt1"/>
                </a:solidFill>
                <a:latin typeface="Calibri"/>
                <a:ea typeface="Calibri"/>
                <a:cs typeface="Calibri"/>
                <a:sym typeface="Calibri"/>
              </a:rPr>
              <a:t>GDP PER HEAD OF POPULATION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0"/>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‘Inflation’ measures </a:t>
            </a:r>
            <a:r>
              <a:rPr b="1" i="0" lang="en-US" sz="2800" u="none" cap="none" strike="noStrike">
                <a:solidFill>
                  <a:srgbClr val="FF0000"/>
                </a:solidFill>
                <a:latin typeface="Calibri"/>
                <a:ea typeface="Calibri"/>
                <a:cs typeface="Calibri"/>
                <a:sym typeface="Calibri"/>
              </a:rPr>
              <a:t>the rate of increase of prices </a:t>
            </a:r>
            <a:r>
              <a:rPr b="1" i="0" lang="en-US" sz="2800" u="none" cap="none" strike="noStrike">
                <a:solidFill>
                  <a:srgbClr val="000000"/>
                </a:solidFill>
                <a:latin typeface="Calibri"/>
                <a:ea typeface="Calibri"/>
                <a:cs typeface="Calibri"/>
                <a:sym typeface="Calibri"/>
              </a:rPr>
              <a:t>in an economy.</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In theory, an economy would aim to have relatively low levels of inflation (e.g. the UK aims at 2% per annum).  If prices are relatively stable (i.e. there is low, consistent levels of inflation) then businesses and consumers will have more confidence with costs and prices in the near future.  This means that they are more likely to invest or spend.</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level of inflation </a:t>
            </a:r>
            <a:r>
              <a:rPr b="1" i="0" lang="en-US" sz="2800" u="none" cap="none" strike="noStrike">
                <a:solidFill>
                  <a:srgbClr val="000000"/>
                </a:solidFill>
                <a:latin typeface="Calibri"/>
                <a:ea typeface="Calibri"/>
                <a:cs typeface="Calibri"/>
                <a:sym typeface="Calibri"/>
              </a:rPr>
              <a:t>the better the situation for the economy.</a:t>
            </a:r>
            <a:endParaRPr/>
          </a:p>
        </p:txBody>
      </p:sp>
      <p:sp>
        <p:nvSpPr>
          <p:cNvPr id="221" name="Google Shape;221;p30"/>
          <p:cNvSpPr/>
          <p:nvPr/>
        </p:nvSpPr>
        <p:spPr>
          <a:xfrm>
            <a:off x="626302" y="328635"/>
            <a:ext cx="10931359" cy="889132"/>
          </a:xfrm>
          <a:prstGeom prst="rect">
            <a:avLst/>
          </a:prstGeom>
          <a:solidFill>
            <a:srgbClr val="F9B23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INFLATION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1"/>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800">
                <a:solidFill>
                  <a:srgbClr val="000000"/>
                </a:solidFill>
                <a:latin typeface="Calibri"/>
                <a:ea typeface="Calibri"/>
                <a:cs typeface="Calibri"/>
                <a:sym typeface="Calibri"/>
              </a:rPr>
              <a:t>What policies might governments do (or not do) in the long-run or short-run to control inflation to a low-ish level?</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Work in groups to come up with your ideas.</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For each idea, think about why this might help, but also think about other consequences of the government doing that policy, on businesses, government finances (so taxpayers), the rest of the world, etc.</a:t>
            </a:r>
            <a:endParaRPr/>
          </a:p>
        </p:txBody>
      </p:sp>
      <p:sp>
        <p:nvSpPr>
          <p:cNvPr id="228" name="Google Shape;228;p31"/>
          <p:cNvSpPr/>
          <p:nvPr/>
        </p:nvSpPr>
        <p:spPr>
          <a:xfrm>
            <a:off x="626302" y="328635"/>
            <a:ext cx="10931359" cy="889132"/>
          </a:xfrm>
          <a:prstGeom prst="rect">
            <a:avLst/>
          </a:prstGeom>
          <a:solidFill>
            <a:srgbClr val="F9B23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INFLATION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What is Economics?</a:t>
            </a:r>
            <a:endParaRPr/>
          </a:p>
        </p:txBody>
      </p:sp>
      <p:sp>
        <p:nvSpPr>
          <p:cNvPr id="103" name="Google Shape;103;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Economics literally means ‘laws of the world’.  It’s about studying how the world works in terms of producing and consuming goods and services.</a:t>
            </a:r>
            <a:endParaRPr/>
          </a:p>
          <a:p>
            <a:pPr indent="-228600" lvl="0" marL="228600" rtl="0" algn="l">
              <a:lnSpc>
                <a:spcPct val="90000"/>
              </a:lnSpc>
              <a:spcBef>
                <a:spcPts val="1000"/>
              </a:spcBef>
              <a:spcAft>
                <a:spcPts val="0"/>
              </a:spcAft>
              <a:buClr>
                <a:schemeClr val="dk1"/>
              </a:buClr>
              <a:buSzPts val="2800"/>
              <a:buChar char="•"/>
            </a:pPr>
            <a:r>
              <a:rPr lang="en-US"/>
              <a:t>It looks at the question of: with limited resources, which goods and services are made, and how are those goods and services distributed?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2"/>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000" u="sng">
                <a:solidFill>
                  <a:srgbClr val="000000"/>
                </a:solidFill>
                <a:latin typeface="Calibri"/>
                <a:ea typeface="Calibri"/>
                <a:cs typeface="Calibri"/>
                <a:sym typeface="Calibri"/>
              </a:rPr>
              <a:t>POSSIBLE POLICIES FOR GETTING INFLATION DOWN/CONTROLLING INFLATION</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Increase direct or indirect taxes to reduce spending in the economy.</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Decrease government spending (e.g. on public sector wages, or reduce spending on infrastructure projects, or cut spending on any Department) so less is being spent in the economy.</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Try to restrict the money-supply via tightening of regulations on commercial banks giving loans, or by increasing interest rates, making loans less attractive.</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In the long-run, try to increase productivity, competition and innovation so more is produced in the economy to meet the higher demand.</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Legally cap the cost of some goods, e.g. the cost of utilities such as water, gas or electricity (stopping these specific costs rising).</a:t>
            </a:r>
            <a:endParaRPr/>
          </a:p>
        </p:txBody>
      </p:sp>
      <p:sp>
        <p:nvSpPr>
          <p:cNvPr id="235" name="Google Shape;235;p32"/>
          <p:cNvSpPr/>
          <p:nvPr/>
        </p:nvSpPr>
        <p:spPr>
          <a:xfrm>
            <a:off x="626302" y="328635"/>
            <a:ext cx="10931359" cy="889132"/>
          </a:xfrm>
          <a:prstGeom prst="rect">
            <a:avLst/>
          </a:prstGeom>
          <a:solidFill>
            <a:srgbClr val="F9B23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INFLATION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‘Unemployment’ is a measure of </a:t>
            </a:r>
            <a:r>
              <a:rPr b="1" i="0" lang="en-US" sz="2800" u="none" cap="none" strike="noStrike">
                <a:solidFill>
                  <a:srgbClr val="FF0000"/>
                </a:solidFill>
                <a:latin typeface="Calibri"/>
                <a:ea typeface="Calibri"/>
                <a:cs typeface="Calibri"/>
                <a:sym typeface="Calibri"/>
              </a:rPr>
              <a:t>the number of economically active people who are searching for work but unable to find employment</a:t>
            </a:r>
            <a:r>
              <a:rPr b="1" i="0" lang="en-US" sz="28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Unemployed people represents a loss of potential output for an economy</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level of </a:t>
            </a:r>
            <a:r>
              <a:rPr b="1" lang="en-US" sz="2800">
                <a:solidFill>
                  <a:srgbClr val="00B050"/>
                </a:solidFill>
                <a:latin typeface="Calibri"/>
                <a:ea typeface="Calibri"/>
                <a:cs typeface="Calibri"/>
                <a:sym typeface="Calibri"/>
              </a:rPr>
              <a:t>unemployment</a:t>
            </a:r>
            <a:r>
              <a:rPr b="1" i="0" lang="en-US" sz="2800" u="none" cap="none" strike="noStrike">
                <a:solidFill>
                  <a:srgbClr val="00B050"/>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the better the situation for the economy.</a:t>
            </a:r>
            <a:endParaRPr/>
          </a:p>
        </p:txBody>
      </p:sp>
      <p:sp>
        <p:nvSpPr>
          <p:cNvPr id="242" name="Google Shape;242;p33"/>
          <p:cNvSpPr/>
          <p:nvPr/>
        </p:nvSpPr>
        <p:spPr>
          <a:xfrm>
            <a:off x="626302" y="328635"/>
            <a:ext cx="10931359" cy="889132"/>
          </a:xfrm>
          <a:prstGeom prst="rect">
            <a:avLst/>
          </a:prstGeom>
          <a:solidFill>
            <a:srgbClr val="00B1C3"/>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UNEMPLOYMENT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4"/>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800">
                <a:solidFill>
                  <a:srgbClr val="000000"/>
                </a:solidFill>
                <a:latin typeface="Calibri"/>
                <a:ea typeface="Calibri"/>
                <a:cs typeface="Calibri"/>
                <a:sym typeface="Calibri"/>
              </a:rPr>
              <a:t>What policies might governments do (or not do) in the long-run or short-run to reduce unemployment?</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Work in groups to come up with your ideas.</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For each idea, think about why this might help, but also think about other consequences of the government doing that policy, on businesses, government finances (so taxpayers), the rest of the world, etc.</a:t>
            </a:r>
            <a:endParaRPr/>
          </a:p>
        </p:txBody>
      </p:sp>
      <p:sp>
        <p:nvSpPr>
          <p:cNvPr id="249" name="Google Shape;249;p34"/>
          <p:cNvSpPr/>
          <p:nvPr/>
        </p:nvSpPr>
        <p:spPr>
          <a:xfrm>
            <a:off x="626302" y="328635"/>
            <a:ext cx="10931359" cy="889132"/>
          </a:xfrm>
          <a:prstGeom prst="rect">
            <a:avLst/>
          </a:prstGeom>
          <a:solidFill>
            <a:srgbClr val="00B1C3"/>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UNEMPLOYMENT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5"/>
          <p:cNvSpPr/>
          <p:nvPr/>
        </p:nvSpPr>
        <p:spPr>
          <a:xfrm>
            <a:off x="626302" y="1290371"/>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000" u="sng">
                <a:solidFill>
                  <a:srgbClr val="000000"/>
                </a:solidFill>
                <a:latin typeface="Calibri"/>
                <a:ea typeface="Calibri"/>
                <a:cs typeface="Calibri"/>
                <a:sym typeface="Calibri"/>
              </a:rPr>
              <a:t>Improve the demand for labour by employees:</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Lower interest rates so businesses can open new offices and new factories easier, increasing their demand for labour</a:t>
            </a:r>
            <a:endParaRPr b="1" sz="2000">
              <a:solidFill>
                <a:srgbClr val="000000"/>
              </a:solidFill>
              <a:latin typeface="Calibri"/>
              <a:ea typeface="Calibri"/>
              <a:cs typeface="Calibri"/>
              <a:sym typeface="Calibri"/>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Depreciate the exchange rate, making it cheaper for people abroad to buy the currency, so cheaper to buy good (improves exports)</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Government builds new infrastructure, employing people to do it, such as new roads, new broadband connections, new airports, new railways, new schools, new hospitals.</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Reduce national insurance contributions by firms (lowering the costs to them of workers)</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Support apprenticeships with subsidies or grants.</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Reduce corporation tax (tax on profits) meaning firms have more to reinvest and expand employment</a:t>
            </a:r>
            <a:endParaRPr/>
          </a:p>
          <a:p>
            <a:pPr indent="-285750" lvl="0" marL="28575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Reduce tax on firms doing research and innovation spending (so they do more, employing people to do it, and perhaps employ more when putting new innovations into practice)</a:t>
            </a:r>
            <a:endParaRPr/>
          </a:p>
        </p:txBody>
      </p:sp>
      <p:sp>
        <p:nvSpPr>
          <p:cNvPr id="256" name="Google Shape;256;p35"/>
          <p:cNvSpPr/>
          <p:nvPr/>
        </p:nvSpPr>
        <p:spPr>
          <a:xfrm>
            <a:off x="626302" y="328635"/>
            <a:ext cx="10931359" cy="889132"/>
          </a:xfrm>
          <a:prstGeom prst="rect">
            <a:avLst/>
          </a:prstGeom>
          <a:solidFill>
            <a:srgbClr val="00B1C3"/>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UNEMPLOYMENT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6"/>
          <p:cNvSpPr/>
          <p:nvPr/>
        </p:nvSpPr>
        <p:spPr>
          <a:xfrm>
            <a:off x="626302" y="1290371"/>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400" u="sng">
                <a:solidFill>
                  <a:srgbClr val="000000"/>
                </a:solidFill>
                <a:latin typeface="Calibri"/>
                <a:ea typeface="Calibri"/>
                <a:cs typeface="Calibri"/>
                <a:sym typeface="Calibri"/>
              </a:rPr>
              <a:t>Improve the supply of labour for employees:</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Make it easier to switch jobs: better funding for work training, fund teaching of new skills to adults (e.g. coding, Excel, numeracy, languages)</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Support more housing being built, directly through government spending or by making planning easier for new houses/estates – more affordable housing and more housing means easier to move to new places.</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Improve transport to make it easier for workers to switch jobs (commute more easily to them).</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Increase minimum wage to encourage people to seek work.</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Increase tax-free allowances, so people take home more of their pay (rather than pay in taxes)</a:t>
            </a:r>
            <a:endParaRPr/>
          </a:p>
        </p:txBody>
      </p:sp>
      <p:sp>
        <p:nvSpPr>
          <p:cNvPr id="263" name="Google Shape;263;p36"/>
          <p:cNvSpPr/>
          <p:nvPr/>
        </p:nvSpPr>
        <p:spPr>
          <a:xfrm>
            <a:off x="626302" y="328635"/>
            <a:ext cx="10931359" cy="889132"/>
          </a:xfrm>
          <a:prstGeom prst="rect">
            <a:avLst/>
          </a:prstGeom>
          <a:solidFill>
            <a:srgbClr val="00B1C3"/>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UNEMPLOYMENT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7"/>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i="0" lang="en-US" sz="2800" u="none" cap="none" strike="noStrike">
                <a:solidFill>
                  <a:srgbClr val="000000"/>
                </a:solidFill>
                <a:latin typeface="Calibri"/>
                <a:ea typeface="Calibri"/>
                <a:cs typeface="Calibri"/>
                <a:sym typeface="Calibri"/>
              </a:rPr>
              <a:t>The ‘</a:t>
            </a:r>
            <a:r>
              <a:rPr b="1" i="0" lang="en-US" sz="2800" u="none" cap="none" strike="noStrike">
                <a:solidFill>
                  <a:schemeClr val="dk1"/>
                </a:solidFill>
                <a:latin typeface="Calibri"/>
                <a:ea typeface="Calibri"/>
                <a:cs typeface="Calibri"/>
                <a:sym typeface="Calibri"/>
              </a:rPr>
              <a:t>Gini coefficient’ is a</a:t>
            </a:r>
            <a:r>
              <a:rPr b="1" lang="en-US" sz="2400">
                <a:solidFill>
                  <a:schemeClr val="dk1"/>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measure of </a:t>
            </a:r>
            <a:r>
              <a:rPr b="1" i="0" lang="en-US" sz="2800" u="none" cap="none" strike="noStrike">
                <a:solidFill>
                  <a:srgbClr val="FF0000"/>
                </a:solidFill>
                <a:latin typeface="Calibri"/>
                <a:ea typeface="Calibri"/>
                <a:cs typeface="Calibri"/>
                <a:sym typeface="Calibri"/>
              </a:rPr>
              <a:t>the equality in an economy</a:t>
            </a:r>
            <a:r>
              <a:rPr b="1" i="0" lang="en-US" sz="2800" u="none" cap="none" strike="noStrike">
                <a:solidFill>
                  <a:srgbClr val="000000"/>
                </a:solidFill>
                <a:latin typeface="Calibri"/>
                <a:ea typeface="Calibri"/>
                <a:cs typeface="Calibri"/>
                <a:sym typeface="Calibri"/>
              </a:rPr>
              <a:t>.  It measures the distribution of income across a population.</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In theory, </a:t>
            </a:r>
            <a:r>
              <a:rPr b="1" i="0" lang="en-US" sz="2800" u="none" cap="none" strike="noStrike">
                <a:solidFill>
                  <a:srgbClr val="000000"/>
                </a:solidFill>
                <a:latin typeface="Calibri"/>
                <a:ea typeface="Calibri"/>
                <a:cs typeface="Calibri"/>
                <a:sym typeface="Calibri"/>
              </a:rPr>
              <a:t>the </a:t>
            </a:r>
            <a:r>
              <a:rPr b="1" lang="en-US" sz="2800">
                <a:solidFill>
                  <a:schemeClr val="dk1"/>
                </a:solidFill>
                <a:latin typeface="Calibri"/>
                <a:ea typeface="Calibri"/>
                <a:cs typeface="Calibri"/>
                <a:sym typeface="Calibri"/>
              </a:rPr>
              <a:t>the greater the</a:t>
            </a:r>
            <a:r>
              <a:rPr b="1" lang="en-US" sz="2800" u="none" cap="none" strike="noStrike">
                <a:solidFill>
                  <a:schemeClr val="dk1"/>
                </a:solidFill>
                <a:latin typeface="Calibri"/>
                <a:ea typeface="Calibri"/>
                <a:cs typeface="Calibri"/>
                <a:sym typeface="Calibri"/>
              </a:rPr>
              <a:t> level of </a:t>
            </a:r>
            <a:r>
              <a:rPr b="1" lang="en-US" sz="2800">
                <a:solidFill>
                  <a:schemeClr val="dk1"/>
                </a:solidFill>
                <a:latin typeface="Calibri"/>
                <a:ea typeface="Calibri"/>
                <a:cs typeface="Calibri"/>
                <a:sym typeface="Calibri"/>
              </a:rPr>
              <a:t>equality</a:t>
            </a:r>
            <a:r>
              <a:rPr b="1" lang="en-US" sz="2800" u="none" cap="none" strike="noStrike">
                <a:solidFill>
                  <a:schemeClr val="dk1"/>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the better the situation for an economy.</a:t>
            </a:r>
            <a:endParaRPr b="1" sz="2800">
              <a:solidFill>
                <a:srgbClr val="000000"/>
              </a:solidFill>
              <a:latin typeface="Calibri"/>
              <a:ea typeface="Calibri"/>
              <a:cs typeface="Calibri"/>
              <a:sym typeface="Calibri"/>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lower</a:t>
            </a:r>
            <a:r>
              <a:rPr b="1" i="0" lang="en-US" sz="2800" u="none" cap="none" strike="noStrike">
                <a:solidFill>
                  <a:srgbClr val="00B050"/>
                </a:solidFill>
                <a:latin typeface="Calibri"/>
                <a:ea typeface="Calibri"/>
                <a:cs typeface="Calibri"/>
                <a:sym typeface="Calibri"/>
              </a:rPr>
              <a:t> the Gini coefficient score </a:t>
            </a:r>
            <a:r>
              <a:rPr b="1" i="0" lang="en-US" sz="2800" u="none" cap="none" strike="noStrike">
                <a:solidFill>
                  <a:srgbClr val="000000"/>
                </a:solidFill>
                <a:latin typeface="Calibri"/>
                <a:ea typeface="Calibri"/>
                <a:cs typeface="Calibri"/>
                <a:sym typeface="Calibri"/>
              </a:rPr>
              <a:t>the greater the level of equality.</a:t>
            </a:r>
            <a:endParaRPr/>
          </a:p>
        </p:txBody>
      </p:sp>
      <p:sp>
        <p:nvSpPr>
          <p:cNvPr id="270" name="Google Shape;270;p37"/>
          <p:cNvSpPr/>
          <p:nvPr/>
        </p:nvSpPr>
        <p:spPr>
          <a:xfrm>
            <a:off x="626302" y="328635"/>
            <a:ext cx="10931359" cy="889132"/>
          </a:xfrm>
          <a:prstGeom prst="rect">
            <a:avLst/>
          </a:prstGeom>
          <a:solidFill>
            <a:srgbClr val="D4DE6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GINI COEFFICIENT</a:t>
            </a:r>
            <a:endParaRPr b="1" i="0" sz="36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8"/>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800">
                <a:solidFill>
                  <a:srgbClr val="000000"/>
                </a:solidFill>
                <a:latin typeface="Calibri"/>
                <a:ea typeface="Calibri"/>
                <a:cs typeface="Calibri"/>
                <a:sym typeface="Calibri"/>
              </a:rPr>
              <a:t>What policies might governments do (or not do) in the long-run or short-run to increase equality?</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Work in groups to come up with your ideas.</a:t>
            </a:r>
            <a:endParaRPr/>
          </a:p>
          <a:p>
            <a:pPr indent="0" lvl="0" marL="0" marR="0" rtl="0" algn="l">
              <a:spcBef>
                <a:spcPts val="2400"/>
              </a:spcBef>
              <a:spcAft>
                <a:spcPts val="0"/>
              </a:spcAft>
              <a:buNone/>
            </a:pPr>
            <a:r>
              <a:rPr b="1" lang="en-US" sz="2800">
                <a:solidFill>
                  <a:srgbClr val="000000"/>
                </a:solidFill>
                <a:latin typeface="Calibri"/>
                <a:ea typeface="Calibri"/>
                <a:cs typeface="Calibri"/>
                <a:sym typeface="Calibri"/>
              </a:rPr>
              <a:t>For each idea, think about why this might help, but also think about other consequences of the government doing that policy, on businesses, government finances (so taxpayers), the rest of the world, etc.</a:t>
            </a:r>
            <a:endParaRPr/>
          </a:p>
        </p:txBody>
      </p:sp>
      <p:sp>
        <p:nvSpPr>
          <p:cNvPr id="277" name="Google Shape;277;p38"/>
          <p:cNvSpPr/>
          <p:nvPr/>
        </p:nvSpPr>
        <p:spPr>
          <a:xfrm>
            <a:off x="626302" y="328635"/>
            <a:ext cx="10931359" cy="889132"/>
          </a:xfrm>
          <a:prstGeom prst="rect">
            <a:avLst/>
          </a:prstGeom>
          <a:solidFill>
            <a:srgbClr val="D4DE6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GINI COEFFICIENT</a:t>
            </a:r>
            <a:endParaRPr b="1" i="0" sz="3600" u="none" cap="none" strike="noStrik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9"/>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spcBef>
                <a:spcPts val="0"/>
              </a:spcBef>
              <a:spcAft>
                <a:spcPts val="0"/>
              </a:spcAft>
              <a:buNone/>
            </a:pPr>
            <a:r>
              <a:rPr b="1" lang="en-US" sz="2000" u="sng">
                <a:solidFill>
                  <a:srgbClr val="000000"/>
                </a:solidFill>
                <a:latin typeface="Calibri"/>
                <a:ea typeface="Calibri"/>
                <a:cs typeface="Calibri"/>
                <a:sym typeface="Calibri"/>
              </a:rPr>
              <a:t>POSSIBLE POLICIES TO IMPROVE INEQUALITY (INCREASE EQUALITY, OR STOP GROWTH IN INEQUALITY)</a:t>
            </a:r>
            <a:endParaRPr b="1" sz="2000">
              <a:solidFill>
                <a:srgbClr val="000000"/>
              </a:solidFill>
              <a:latin typeface="Calibri"/>
              <a:ea typeface="Calibri"/>
              <a:cs typeface="Calibri"/>
              <a:sym typeface="Calibri"/>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Promote economic growth in the economy so the economy is healthy and hope that at least some of that greater productivity in the economy is shared with the least well-off.</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Reduce unemployment – a big cause of inequality (and poverty) is unemployment, so investing in training, making it less costly for employers to hire (lower minimum wage, lower legal benefits or national insurance payments, etc.), are all possible ways of trying to reduce unemployment (see all the policies for employment for ideas here).</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Progressive taxation – the more someone earns, the higher the rate of taxation on the higher income.  E.g. higher rates of income tax over different levels of earning.  </a:t>
            </a:r>
            <a:endParaRPr/>
          </a:p>
          <a:p>
            <a:pPr indent="-342900" lvl="0" marL="342900" marR="0" rtl="0" algn="l">
              <a:spcBef>
                <a:spcPts val="0"/>
              </a:spcBef>
              <a:spcAft>
                <a:spcPts val="0"/>
              </a:spcAft>
              <a:buClr>
                <a:srgbClr val="000000"/>
              </a:buClr>
              <a:buSzPts val="2000"/>
              <a:buFont typeface="Arial"/>
              <a:buChar char="•"/>
            </a:pPr>
            <a:r>
              <a:rPr b="1" lang="en-US" sz="2000">
                <a:solidFill>
                  <a:srgbClr val="000000"/>
                </a:solidFill>
                <a:latin typeface="Calibri"/>
                <a:ea typeface="Calibri"/>
                <a:cs typeface="Calibri"/>
                <a:sym typeface="Calibri"/>
              </a:rPr>
              <a:t>Increase government spending on benefits to those least well-off.  E.g. higher benefits payments, higher means-tested university grants, higher means-tested support for housing.</a:t>
            </a:r>
            <a:endParaRPr/>
          </a:p>
        </p:txBody>
      </p:sp>
      <p:sp>
        <p:nvSpPr>
          <p:cNvPr id="284" name="Google Shape;284;p39"/>
          <p:cNvSpPr/>
          <p:nvPr/>
        </p:nvSpPr>
        <p:spPr>
          <a:xfrm>
            <a:off x="626302" y="328635"/>
            <a:ext cx="10931359" cy="889132"/>
          </a:xfrm>
          <a:prstGeom prst="rect">
            <a:avLst/>
          </a:prstGeom>
          <a:solidFill>
            <a:srgbClr val="D4DE6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000" u="none" cap="none" strike="noStrike">
                <a:solidFill>
                  <a:schemeClr val="lt1"/>
                </a:solidFill>
                <a:latin typeface="Calibri"/>
                <a:ea typeface="Calibri"/>
                <a:cs typeface="Calibri"/>
                <a:sym typeface="Calibri"/>
              </a:rPr>
              <a:t>GINI COEFFICIENT</a:t>
            </a:r>
            <a:endParaRPr b="1" i="0" sz="3600" u="none" cap="none" strike="noStrik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0"/>
          <p:cNvSpPr/>
          <p:nvPr/>
        </p:nvSpPr>
        <p:spPr>
          <a:xfrm>
            <a:off x="626302" y="1416205"/>
            <a:ext cx="10926362" cy="385200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342900" lvl="0" marL="342900" marR="0" rtl="0" algn="l">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You have the statistics for your country.</a:t>
            </a:r>
            <a:endParaRPr/>
          </a:p>
          <a:p>
            <a:pPr indent="-342900" lvl="0" marL="342900" marR="0" rtl="0" algn="l">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You have a print-out of possible policies for these four areas.</a:t>
            </a:r>
            <a:endParaRPr/>
          </a:p>
          <a:p>
            <a:pPr indent="-342900" lvl="0" marL="342900" marR="0" rtl="0" algn="l">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You’ve considered some of the trade-offs of each policy (they all have multiple effects around government (budgets, popularity, etc.), households and companies.</a:t>
            </a:r>
            <a:endParaRPr/>
          </a:p>
          <a:p>
            <a:pPr indent="-342900" lvl="0" marL="342900" marR="0" rtl="0" algn="l">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Which policies might work for your country.  Be prepared to share with others and have your policy reviewed for its consequences!</a:t>
            </a:r>
            <a:endParaRPr b="1" sz="2400">
              <a:solidFill>
                <a:srgbClr val="000000"/>
              </a:solidFill>
              <a:latin typeface="Calibri"/>
              <a:ea typeface="Calibri"/>
              <a:cs typeface="Calibri"/>
              <a:sym typeface="Calibri"/>
            </a:endParaRPr>
          </a:p>
        </p:txBody>
      </p:sp>
      <p:sp>
        <p:nvSpPr>
          <p:cNvPr id="291" name="Google Shape;291;p40"/>
          <p:cNvSpPr/>
          <p:nvPr/>
        </p:nvSpPr>
        <p:spPr>
          <a:xfrm>
            <a:off x="626302" y="328635"/>
            <a:ext cx="10931359" cy="889132"/>
          </a:xfrm>
          <a:prstGeom prst="rect">
            <a:avLst/>
          </a:prstGeom>
          <a:solidFill>
            <a:srgbClr val="D4DE64"/>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3200" u="none" cap="none" strike="noStrike">
                <a:solidFill>
                  <a:schemeClr val="lt1"/>
                </a:solidFill>
                <a:latin typeface="Calibri"/>
                <a:ea typeface="Calibri"/>
                <a:cs typeface="Calibri"/>
                <a:sym typeface="Calibri"/>
              </a:rPr>
              <a:t>PICK A COUNTRY AND WRITE DOWN THE POLICIES YOU WOULD USE TO HELP THEM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p:nvPr/>
        </p:nvSpPr>
        <p:spPr>
          <a:xfrm>
            <a:off x="3000248" y="738632"/>
            <a:ext cx="6191504" cy="804672"/>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180000"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ECONOMICS</a:t>
            </a:r>
            <a:endParaRPr/>
          </a:p>
        </p:txBody>
      </p:sp>
      <p:sp>
        <p:nvSpPr>
          <p:cNvPr id="109" name="Google Shape;109;p15"/>
          <p:cNvSpPr/>
          <p:nvPr/>
        </p:nvSpPr>
        <p:spPr>
          <a:xfrm>
            <a:off x="1489285" y="2756404"/>
            <a:ext cx="9213431" cy="1992315"/>
          </a:xfrm>
          <a:prstGeom prst="rect">
            <a:avLst/>
          </a:prstGeom>
          <a:solidFill>
            <a:srgbClr val="902569"/>
          </a:solidFill>
          <a:ln cap="flat" cmpd="sng" w="12700">
            <a:solidFill>
              <a:srgbClr val="31538F"/>
            </a:solidFill>
            <a:prstDash val="solid"/>
            <a:miter lim="800000"/>
            <a:headEnd len="sm" w="sm" type="none"/>
            <a:tailEnd len="sm" w="sm" type="none"/>
          </a:ln>
        </p:spPr>
        <p:txBody>
          <a:bodyPr anchorCtr="0" anchor="ctr" bIns="45700" lIns="180000" spcFirstLastPara="1" rIns="180000" wrap="square" tIns="45700">
            <a:noAutofit/>
          </a:bodyPr>
          <a:lstStyle/>
          <a:p>
            <a:pPr indent="0" lvl="0" marL="0" marR="0" rtl="0" algn="ctr">
              <a:lnSpc>
                <a:spcPct val="100000"/>
              </a:lnSpc>
              <a:spcBef>
                <a:spcPts val="0"/>
              </a:spcBef>
              <a:spcAft>
                <a:spcPts val="0"/>
              </a:spcAft>
              <a:buClr>
                <a:srgbClr val="FFFFFF"/>
              </a:buClr>
              <a:buSzPts val="5600"/>
              <a:buFont typeface="Arial"/>
              <a:buNone/>
            </a:pPr>
            <a:r>
              <a:rPr b="1" i="0" lang="en-US" sz="5600" u="none" cap="none" strike="noStrike">
                <a:solidFill>
                  <a:srgbClr val="FFFFFF"/>
                </a:solidFill>
                <a:latin typeface="Arial"/>
                <a:ea typeface="Arial"/>
                <a:cs typeface="Arial"/>
                <a:sym typeface="Arial"/>
              </a:rPr>
              <a:t>ECONOMIC INDICATORS</a:t>
            </a:r>
            <a:endParaRPr b="1" i="0" sz="6000" u="none" cap="none" strike="noStrike">
              <a:solidFill>
                <a:srgbClr val="FFFFFF"/>
              </a:solidFill>
              <a:latin typeface="Arial"/>
              <a:ea typeface="Arial"/>
              <a:cs typeface="Arial"/>
              <a:sym typeface="Arial"/>
            </a:endParaRPr>
          </a:p>
        </p:txBody>
      </p:sp>
      <p:sp>
        <p:nvSpPr>
          <p:cNvPr id="110" name="Google Shape;110;p15"/>
          <p:cNvSpPr/>
          <p:nvPr/>
        </p:nvSpPr>
        <p:spPr>
          <a:xfrm>
            <a:off x="3000248" y="1543304"/>
            <a:ext cx="6191504" cy="804672"/>
          </a:xfrm>
          <a:prstGeom prst="rect">
            <a:avLst/>
          </a:prstGeom>
          <a:solidFill>
            <a:schemeClr val="accent4"/>
          </a:solidFill>
          <a:ln cap="flat" cmpd="sng" w="12700">
            <a:solidFill>
              <a:srgbClr val="31538F"/>
            </a:solidFill>
            <a:prstDash val="solid"/>
            <a:miter lim="800000"/>
            <a:headEnd len="sm" w="sm" type="none"/>
            <a:tailEnd len="sm" w="sm" type="none"/>
          </a:ln>
        </p:spPr>
        <p:txBody>
          <a:bodyPr anchorCtr="0" anchor="ctr" bIns="45700" lIns="180000"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DATA TRUMPS ACTIVITY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alpha val="0"/>
          </a:schemeClr>
        </a:solidFill>
      </p:bgPr>
    </p:bg>
    <p:spTree>
      <p:nvGrpSpPr>
        <p:cNvPr id="115" name="Shape 115"/>
        <p:cNvGrpSpPr/>
        <p:nvPr/>
      </p:nvGrpSpPr>
      <p:grpSpPr>
        <a:xfrm>
          <a:off x="0" y="0"/>
          <a:ext cx="0" cy="0"/>
          <a:chOff x="0" y="0"/>
          <a:chExt cx="0" cy="0"/>
        </a:xfrm>
      </p:grpSpPr>
      <p:sp>
        <p:nvSpPr>
          <p:cNvPr id="116" name="Google Shape;116;p16"/>
          <p:cNvSpPr/>
          <p:nvPr/>
        </p:nvSpPr>
        <p:spPr>
          <a:xfrm>
            <a:off x="626302" y="1416205"/>
            <a:ext cx="10926362" cy="3097840"/>
          </a:xfrm>
          <a:prstGeom prst="rect">
            <a:avLst/>
          </a:prstGeom>
          <a:solidFill>
            <a:schemeClr val="lt1"/>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4000" u="none" cap="none" strike="noStrike">
                <a:solidFill>
                  <a:srgbClr val="000000"/>
                </a:solidFill>
                <a:latin typeface="Calibri"/>
                <a:ea typeface="Calibri"/>
                <a:cs typeface="Calibri"/>
                <a:sym typeface="Calibri"/>
              </a:rPr>
              <a:t>Economists use a number of measurements to determine the relative performance of one economy compared to another…</a:t>
            </a:r>
            <a:endParaRPr/>
          </a:p>
        </p:txBody>
      </p:sp>
      <p:sp>
        <p:nvSpPr>
          <p:cNvPr id="117" name="Google Shape;117;p16"/>
          <p:cNvSpPr/>
          <p:nvPr/>
        </p:nvSpPr>
        <p:spPr>
          <a:xfrm>
            <a:off x="626302" y="328635"/>
            <a:ext cx="10931359" cy="889132"/>
          </a:xfrm>
          <a:prstGeom prst="rect">
            <a:avLst/>
          </a:prstGeom>
          <a:solidFill>
            <a:srgbClr val="902569"/>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ECONOMIC INDICATORS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p:nvPr/>
        </p:nvSpPr>
        <p:spPr>
          <a:xfrm>
            <a:off x="626302" y="1416205"/>
            <a:ext cx="10926362" cy="309784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3200" u="none" cap="none" strike="noStrike">
                <a:solidFill>
                  <a:srgbClr val="000000"/>
                </a:solidFill>
                <a:latin typeface="Calibri"/>
                <a:ea typeface="Calibri"/>
                <a:cs typeface="Calibri"/>
                <a:sym typeface="Calibri"/>
              </a:rPr>
              <a:t>For this activity we will use the following measures:</a:t>
            </a:r>
            <a:endParaRPr/>
          </a:p>
          <a:p>
            <a:pPr indent="-571500" lvl="0" marL="571500" marR="0" rtl="0" algn="l">
              <a:lnSpc>
                <a:spcPct val="100000"/>
              </a:lnSpc>
              <a:spcBef>
                <a:spcPts val="1200"/>
              </a:spcBef>
              <a:spcAft>
                <a:spcPts val="0"/>
              </a:spcAft>
              <a:buClr>
                <a:srgbClr val="BF1522"/>
              </a:buClr>
              <a:buSzPts val="4400"/>
              <a:buFont typeface="Arial"/>
              <a:buChar char="•"/>
            </a:pPr>
            <a:r>
              <a:rPr b="1" lang="en-US" sz="4400">
                <a:solidFill>
                  <a:srgbClr val="BF1522"/>
                </a:solidFill>
                <a:latin typeface="Calibri"/>
                <a:ea typeface="Calibri"/>
                <a:cs typeface="Calibri"/>
                <a:sym typeface="Calibri"/>
              </a:rPr>
              <a:t>GDP per head of population</a:t>
            </a:r>
            <a:endParaRPr/>
          </a:p>
          <a:p>
            <a:pPr indent="-571500" lvl="0" marL="571500" marR="0" rtl="0" algn="l">
              <a:lnSpc>
                <a:spcPct val="100000"/>
              </a:lnSpc>
              <a:spcBef>
                <a:spcPts val="0"/>
              </a:spcBef>
              <a:spcAft>
                <a:spcPts val="0"/>
              </a:spcAft>
              <a:buClr>
                <a:srgbClr val="F9B234"/>
              </a:buClr>
              <a:buSzPts val="4400"/>
              <a:buFont typeface="Arial"/>
              <a:buChar char="•"/>
            </a:pPr>
            <a:r>
              <a:rPr b="1" i="0" lang="en-US" sz="4400" u="none" cap="none" strike="noStrike">
                <a:solidFill>
                  <a:srgbClr val="F9B234"/>
                </a:solidFill>
                <a:latin typeface="Calibri"/>
                <a:ea typeface="Calibri"/>
                <a:cs typeface="Calibri"/>
                <a:sym typeface="Calibri"/>
              </a:rPr>
              <a:t>Inflation</a:t>
            </a:r>
            <a:endParaRPr/>
          </a:p>
          <a:p>
            <a:pPr indent="-571500" lvl="0" marL="571500" marR="0" rtl="0" algn="l">
              <a:lnSpc>
                <a:spcPct val="100000"/>
              </a:lnSpc>
              <a:spcBef>
                <a:spcPts val="0"/>
              </a:spcBef>
              <a:spcAft>
                <a:spcPts val="0"/>
              </a:spcAft>
              <a:buClr>
                <a:srgbClr val="00B1C3"/>
              </a:buClr>
              <a:buSzPts val="4400"/>
              <a:buFont typeface="Arial"/>
              <a:buChar char="•"/>
            </a:pPr>
            <a:r>
              <a:rPr b="1" lang="en-US" sz="4400">
                <a:solidFill>
                  <a:srgbClr val="00B1C3"/>
                </a:solidFill>
                <a:latin typeface="Calibri"/>
                <a:ea typeface="Calibri"/>
                <a:cs typeface="Calibri"/>
                <a:sym typeface="Calibri"/>
              </a:rPr>
              <a:t>Unemployment</a:t>
            </a:r>
            <a:endParaRPr/>
          </a:p>
          <a:p>
            <a:pPr indent="-571500" lvl="0" marL="571500" marR="0" rtl="0" algn="l">
              <a:lnSpc>
                <a:spcPct val="100000"/>
              </a:lnSpc>
              <a:spcBef>
                <a:spcPts val="0"/>
              </a:spcBef>
              <a:spcAft>
                <a:spcPts val="0"/>
              </a:spcAft>
              <a:buClr>
                <a:srgbClr val="D4DE64"/>
              </a:buClr>
              <a:buSzPts val="4400"/>
              <a:buFont typeface="Arial"/>
              <a:buChar char="•"/>
            </a:pPr>
            <a:r>
              <a:rPr b="1" i="0" lang="en-US" sz="4400" u="none" cap="none" strike="noStrike">
                <a:solidFill>
                  <a:srgbClr val="D4DE64"/>
                </a:solidFill>
                <a:latin typeface="Calibri"/>
                <a:ea typeface="Calibri"/>
                <a:cs typeface="Calibri"/>
                <a:sym typeface="Calibri"/>
              </a:rPr>
              <a:t>Gini coefficient</a:t>
            </a:r>
            <a:endParaRPr b="1" i="0" sz="4000" u="none" cap="none" strike="noStrike">
              <a:solidFill>
                <a:srgbClr val="000000"/>
              </a:solidFill>
              <a:latin typeface="Calibri"/>
              <a:ea typeface="Calibri"/>
              <a:cs typeface="Calibri"/>
              <a:sym typeface="Calibri"/>
            </a:endParaRPr>
          </a:p>
        </p:txBody>
      </p:sp>
      <p:sp>
        <p:nvSpPr>
          <p:cNvPr id="124" name="Google Shape;124;p17"/>
          <p:cNvSpPr/>
          <p:nvPr/>
        </p:nvSpPr>
        <p:spPr>
          <a:xfrm>
            <a:off x="626302" y="328635"/>
            <a:ext cx="10931359" cy="889132"/>
          </a:xfrm>
          <a:prstGeom prst="rect">
            <a:avLst/>
          </a:prstGeom>
          <a:solidFill>
            <a:srgbClr val="902569"/>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ECONOMIC INDICATORS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8"/>
          <p:cNvSpPr/>
          <p:nvPr/>
        </p:nvSpPr>
        <p:spPr>
          <a:xfrm>
            <a:off x="632819" y="1413365"/>
            <a:ext cx="6838639" cy="3097840"/>
          </a:xfrm>
          <a:prstGeom prst="rect">
            <a:avLst/>
          </a:prstGeom>
          <a:solidFill>
            <a:schemeClr val="lt1"/>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4000" u="none" cap="none" strike="noStrike">
                <a:solidFill>
                  <a:srgbClr val="000000"/>
                </a:solidFill>
                <a:latin typeface="Calibri"/>
                <a:ea typeface="Calibri"/>
                <a:cs typeface="Calibri"/>
                <a:sym typeface="Calibri"/>
              </a:rPr>
              <a:t>We are about to play ‘Data Trumps’.  You will compete in pairs.  The objective of the game is to win all of your opponents ‘Data Trump’ cards</a:t>
            </a:r>
            <a:endParaRPr/>
          </a:p>
        </p:txBody>
      </p:sp>
      <p:sp>
        <p:nvSpPr>
          <p:cNvPr id="131" name="Google Shape;131;p18"/>
          <p:cNvSpPr/>
          <p:nvPr/>
        </p:nvSpPr>
        <p:spPr>
          <a:xfrm>
            <a:off x="626302" y="328635"/>
            <a:ext cx="10931359" cy="889132"/>
          </a:xfrm>
          <a:prstGeom prst="rect">
            <a:avLst/>
          </a:prstGeom>
          <a:solidFill>
            <a:srgbClr val="902569"/>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DATA TRUMPS ACTIVITY</a:t>
            </a:r>
            <a:endParaRPr/>
          </a:p>
        </p:txBody>
      </p:sp>
      <p:grpSp>
        <p:nvGrpSpPr>
          <p:cNvPr id="132" name="Google Shape;132;p18"/>
          <p:cNvGrpSpPr/>
          <p:nvPr/>
        </p:nvGrpSpPr>
        <p:grpSpPr>
          <a:xfrm>
            <a:off x="7681948" y="1731105"/>
            <a:ext cx="3544429" cy="3081705"/>
            <a:chOff x="7375219" y="3339986"/>
            <a:chExt cx="3544429" cy="3081705"/>
          </a:xfrm>
        </p:grpSpPr>
        <p:pic>
          <p:nvPicPr>
            <p:cNvPr descr="Graphical user interface, application, table&#10;&#10;Description automatically generated" id="133" name="Google Shape;133;p18"/>
            <p:cNvPicPr preferRelativeResize="0"/>
            <p:nvPr/>
          </p:nvPicPr>
          <p:blipFill rotWithShape="1">
            <a:blip r:embed="rId3">
              <a:alphaModFix/>
            </a:blip>
            <a:srcRect b="0" l="0" r="0" t="0"/>
            <a:stretch/>
          </p:blipFill>
          <p:spPr>
            <a:xfrm>
              <a:off x="9386182" y="4697961"/>
              <a:ext cx="1533466" cy="1723730"/>
            </a:xfrm>
            <a:prstGeom prst="rect">
              <a:avLst/>
            </a:prstGeom>
            <a:noFill/>
            <a:ln cap="flat" cmpd="sng" w="28575">
              <a:solidFill>
                <a:schemeClr val="dk1"/>
              </a:solidFill>
              <a:prstDash val="solid"/>
              <a:round/>
              <a:headEnd len="sm" w="sm" type="none"/>
              <a:tailEnd len="sm" w="sm" type="none"/>
            </a:ln>
          </p:spPr>
        </p:pic>
        <p:pic>
          <p:nvPicPr>
            <p:cNvPr descr="Graphical user interface, application, table&#10;&#10;Description automatically generated" id="134" name="Google Shape;134;p18"/>
            <p:cNvPicPr preferRelativeResize="0"/>
            <p:nvPr/>
          </p:nvPicPr>
          <p:blipFill rotWithShape="1">
            <a:blip r:embed="rId4">
              <a:alphaModFix/>
            </a:blip>
            <a:srcRect b="2160" l="1031" r="69693" t="51132"/>
            <a:stretch/>
          </p:blipFill>
          <p:spPr>
            <a:xfrm>
              <a:off x="8729013" y="4263550"/>
              <a:ext cx="1536457" cy="1696359"/>
            </a:xfrm>
            <a:prstGeom prst="rect">
              <a:avLst/>
            </a:prstGeom>
            <a:noFill/>
            <a:ln cap="flat" cmpd="sng" w="28575">
              <a:solidFill>
                <a:schemeClr val="dk1"/>
              </a:solidFill>
              <a:prstDash val="solid"/>
              <a:round/>
              <a:headEnd len="sm" w="sm" type="none"/>
              <a:tailEnd len="sm" w="sm" type="none"/>
            </a:ln>
          </p:spPr>
        </p:pic>
        <p:pic>
          <p:nvPicPr>
            <p:cNvPr descr="Graphical user interface, application, table&#10;&#10;Description automatically generated" id="135" name="Google Shape;135;p18"/>
            <p:cNvPicPr preferRelativeResize="0"/>
            <p:nvPr/>
          </p:nvPicPr>
          <p:blipFill rotWithShape="1">
            <a:blip r:embed="rId5">
              <a:alphaModFix/>
            </a:blip>
            <a:srcRect b="0" l="0" r="0" t="0"/>
            <a:stretch/>
          </p:blipFill>
          <p:spPr>
            <a:xfrm>
              <a:off x="8052116" y="3801768"/>
              <a:ext cx="1556184" cy="1723730"/>
            </a:xfrm>
            <a:prstGeom prst="rect">
              <a:avLst/>
            </a:prstGeom>
            <a:noFill/>
            <a:ln cap="flat" cmpd="sng" w="28575">
              <a:solidFill>
                <a:schemeClr val="dk1"/>
              </a:solidFill>
              <a:prstDash val="solid"/>
              <a:round/>
              <a:headEnd len="sm" w="sm" type="none"/>
              <a:tailEnd len="sm" w="sm" type="none"/>
            </a:ln>
          </p:spPr>
        </p:pic>
        <p:pic>
          <p:nvPicPr>
            <p:cNvPr descr="Graphical user interface, application, table&#10;&#10;Description automatically generated" id="136" name="Google Shape;136;p18"/>
            <p:cNvPicPr preferRelativeResize="0"/>
            <p:nvPr/>
          </p:nvPicPr>
          <p:blipFill rotWithShape="1">
            <a:blip r:embed="rId6">
              <a:alphaModFix/>
            </a:blip>
            <a:srcRect b="0" l="0" r="0" t="0"/>
            <a:stretch/>
          </p:blipFill>
          <p:spPr>
            <a:xfrm>
              <a:off x="7375219" y="3339986"/>
              <a:ext cx="1556184" cy="1723730"/>
            </a:xfrm>
            <a:prstGeom prst="rect">
              <a:avLst/>
            </a:prstGeom>
            <a:noFill/>
            <a:ln cap="flat" cmpd="sng" w="28575">
              <a:solidFill>
                <a:schemeClr val="dk1"/>
              </a:solidFill>
              <a:prstDash val="solid"/>
              <a:round/>
              <a:headEnd len="sm" w="sm" type="none"/>
              <a:tailEnd len="sm" w="sm" type="none"/>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9"/>
          <p:cNvSpPr/>
          <p:nvPr/>
        </p:nvSpPr>
        <p:spPr>
          <a:xfrm>
            <a:off x="632819" y="1413364"/>
            <a:ext cx="10924842" cy="5236291"/>
          </a:xfrm>
          <a:prstGeom prst="rect">
            <a:avLst/>
          </a:prstGeom>
          <a:solidFill>
            <a:schemeClr val="lt1"/>
          </a:solidFill>
          <a:ln cap="flat" cmpd="sng" w="12700">
            <a:solidFill>
              <a:schemeClr val="dk1"/>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How to play:</a:t>
            </a:r>
            <a:endParaRPr/>
          </a:p>
          <a:p>
            <a:pPr indent="-571500" lvl="0" marL="571500" marR="0" rtl="0" algn="l">
              <a:lnSpc>
                <a:spcPct val="100000"/>
              </a:lnSpc>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Shuffle the pack of 24 cards</a:t>
            </a:r>
            <a:endParaRPr/>
          </a:p>
          <a:p>
            <a:pPr indent="-571500" lvl="0" marL="5715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000000"/>
                </a:solidFill>
                <a:latin typeface="Calibri"/>
                <a:ea typeface="Calibri"/>
                <a:cs typeface="Calibri"/>
                <a:sym typeface="Calibri"/>
              </a:rPr>
              <a:t>Face down, share the pack out so that each player has 12 cards</a:t>
            </a:r>
            <a:endParaRPr/>
          </a:p>
          <a:p>
            <a:pPr indent="-571500" lvl="0" marL="571500" marR="0" rtl="0" algn="l">
              <a:lnSpc>
                <a:spcPct val="100000"/>
              </a:lnSpc>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Elect a player to ‘go first’</a:t>
            </a:r>
            <a:endParaRPr/>
          </a:p>
          <a:p>
            <a:pPr indent="-571500" lvl="0" marL="5715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000000"/>
                </a:solidFill>
                <a:latin typeface="Calibri"/>
                <a:ea typeface="Calibri"/>
                <a:cs typeface="Calibri"/>
                <a:sym typeface="Calibri"/>
              </a:rPr>
              <a:t>Each player should look at their pack ‘face on’ so that they can see the data on the first card but hiding the information from their opponent</a:t>
            </a:r>
            <a:endParaRPr/>
          </a:p>
          <a:p>
            <a:pPr indent="-571500" lvl="0" marL="571500" marR="0" rtl="0" algn="l">
              <a:lnSpc>
                <a:spcPct val="100000"/>
              </a:lnSpc>
              <a:spcBef>
                <a:spcPts val="0"/>
              </a:spcBef>
              <a:spcAft>
                <a:spcPts val="0"/>
              </a:spcAft>
              <a:buClr>
                <a:srgbClr val="000000"/>
              </a:buClr>
              <a:buSzPts val="2400"/>
              <a:buFont typeface="Arial"/>
              <a:buChar char="•"/>
            </a:pPr>
            <a:r>
              <a:rPr b="1" lang="en-US" sz="2400">
                <a:solidFill>
                  <a:srgbClr val="000000"/>
                </a:solidFill>
                <a:latin typeface="Calibri"/>
                <a:ea typeface="Calibri"/>
                <a:cs typeface="Calibri"/>
                <a:sym typeface="Calibri"/>
              </a:rPr>
              <a:t>The player who starts attempts to ‘win’ their opponent's card by calling out ONE superior piece of data (e.g. a higher GDP per head).  Cards that have been won should be placed at the back of the winners’ pack.  Whoever has the ‘superior’ piece of data wins the round</a:t>
            </a:r>
            <a:endParaRPr/>
          </a:p>
          <a:p>
            <a:pPr indent="-571500" lvl="0" marL="5715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000000"/>
                </a:solidFill>
                <a:latin typeface="Calibri"/>
                <a:ea typeface="Calibri"/>
                <a:cs typeface="Calibri"/>
                <a:sym typeface="Calibri"/>
              </a:rPr>
              <a:t>Who</a:t>
            </a:r>
            <a:r>
              <a:rPr b="1" lang="en-US" sz="2400">
                <a:solidFill>
                  <a:srgbClr val="000000"/>
                </a:solidFill>
                <a:latin typeface="Calibri"/>
                <a:ea typeface="Calibri"/>
                <a:cs typeface="Calibri"/>
                <a:sym typeface="Calibri"/>
              </a:rPr>
              <a:t>ever wins the round will call out the next piece of data</a:t>
            </a:r>
            <a:endParaRPr/>
          </a:p>
          <a:p>
            <a:pPr indent="-571500" lvl="0" marL="5715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000000"/>
                </a:solidFill>
                <a:latin typeface="Calibri"/>
                <a:ea typeface="Calibri"/>
                <a:cs typeface="Calibri"/>
                <a:sym typeface="Calibri"/>
              </a:rPr>
              <a:t>Keep going until one person has won all of the cards!</a:t>
            </a:r>
            <a:endParaRPr/>
          </a:p>
        </p:txBody>
      </p:sp>
      <p:sp>
        <p:nvSpPr>
          <p:cNvPr id="143" name="Google Shape;143;p19"/>
          <p:cNvSpPr/>
          <p:nvPr/>
        </p:nvSpPr>
        <p:spPr>
          <a:xfrm>
            <a:off x="626302" y="328635"/>
            <a:ext cx="10931359" cy="889132"/>
          </a:xfrm>
          <a:prstGeom prst="rect">
            <a:avLst/>
          </a:prstGeom>
          <a:solidFill>
            <a:srgbClr val="902569"/>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DATA TRUMPS ACTIVITY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0"/>
          <p:cNvSpPr/>
          <p:nvPr/>
        </p:nvSpPr>
        <p:spPr>
          <a:xfrm>
            <a:off x="626302" y="1416205"/>
            <a:ext cx="10926362" cy="309784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571500" lvl="0" marL="571500" marR="0" rtl="0" algn="l">
              <a:lnSpc>
                <a:spcPct val="100000"/>
              </a:lnSpc>
              <a:spcBef>
                <a:spcPts val="0"/>
              </a:spcBef>
              <a:spcAft>
                <a:spcPts val="0"/>
              </a:spcAft>
              <a:buClr>
                <a:srgbClr val="BF1522"/>
              </a:buClr>
              <a:buSzPts val="3600"/>
              <a:buFont typeface="Arial"/>
              <a:buChar char="•"/>
            </a:pPr>
            <a:r>
              <a:rPr b="1" lang="en-US" sz="3600">
                <a:solidFill>
                  <a:srgbClr val="BF1522"/>
                </a:solidFill>
                <a:latin typeface="Calibri"/>
                <a:ea typeface="Calibri"/>
                <a:cs typeface="Calibri"/>
                <a:sym typeface="Calibri"/>
              </a:rPr>
              <a:t>GDP per head of population (higher number wins)</a:t>
            </a:r>
            <a:endParaRPr/>
          </a:p>
          <a:p>
            <a:pPr indent="-571500" lvl="0" marL="571500" marR="0" rtl="0" algn="l">
              <a:lnSpc>
                <a:spcPct val="100000"/>
              </a:lnSpc>
              <a:spcBef>
                <a:spcPts val="0"/>
              </a:spcBef>
              <a:spcAft>
                <a:spcPts val="0"/>
              </a:spcAft>
              <a:buClr>
                <a:srgbClr val="F9B234"/>
              </a:buClr>
              <a:buSzPts val="3600"/>
              <a:buFont typeface="Arial"/>
              <a:buChar char="•"/>
            </a:pPr>
            <a:r>
              <a:rPr b="1" i="0" lang="en-US" sz="3600" u="none" cap="none" strike="noStrike">
                <a:solidFill>
                  <a:srgbClr val="F9B234"/>
                </a:solidFill>
                <a:latin typeface="Calibri"/>
                <a:ea typeface="Calibri"/>
                <a:cs typeface="Calibri"/>
                <a:sym typeface="Calibri"/>
              </a:rPr>
              <a:t>Inflation (lower number wins)</a:t>
            </a:r>
            <a:endParaRPr/>
          </a:p>
          <a:p>
            <a:pPr indent="-571500" lvl="0" marL="571500" marR="0" rtl="0" algn="l">
              <a:spcBef>
                <a:spcPts val="0"/>
              </a:spcBef>
              <a:spcAft>
                <a:spcPts val="0"/>
              </a:spcAft>
              <a:buClr>
                <a:srgbClr val="00B1C3"/>
              </a:buClr>
              <a:buSzPts val="3600"/>
              <a:buFont typeface="Arial"/>
              <a:buChar char="•"/>
            </a:pPr>
            <a:r>
              <a:rPr b="1" lang="en-US" sz="3600">
                <a:solidFill>
                  <a:srgbClr val="00B1C3"/>
                </a:solidFill>
                <a:latin typeface="Calibri"/>
                <a:ea typeface="Calibri"/>
                <a:cs typeface="Calibri"/>
                <a:sym typeface="Calibri"/>
              </a:rPr>
              <a:t>Unemployment </a:t>
            </a:r>
            <a:r>
              <a:rPr b="1" i="0" lang="en-US" sz="3600" u="none" cap="none" strike="noStrike">
                <a:solidFill>
                  <a:srgbClr val="00B1C3"/>
                </a:solidFill>
                <a:latin typeface="Calibri"/>
                <a:ea typeface="Calibri"/>
                <a:cs typeface="Calibri"/>
                <a:sym typeface="Calibri"/>
              </a:rPr>
              <a:t>(lower number wins)</a:t>
            </a:r>
            <a:endParaRPr b="1" sz="3600">
              <a:solidFill>
                <a:srgbClr val="00B1C3"/>
              </a:solidFill>
              <a:latin typeface="Calibri"/>
              <a:ea typeface="Calibri"/>
              <a:cs typeface="Calibri"/>
              <a:sym typeface="Calibri"/>
            </a:endParaRPr>
          </a:p>
          <a:p>
            <a:pPr indent="-571500" lvl="0" marL="571500" marR="0" rtl="0" algn="l">
              <a:spcBef>
                <a:spcPts val="0"/>
              </a:spcBef>
              <a:spcAft>
                <a:spcPts val="0"/>
              </a:spcAft>
              <a:buClr>
                <a:srgbClr val="D4DE64"/>
              </a:buClr>
              <a:buSzPts val="3600"/>
              <a:buFont typeface="Arial"/>
              <a:buChar char="•"/>
            </a:pPr>
            <a:r>
              <a:rPr b="1" i="0" lang="en-US" sz="3600" u="none" cap="none" strike="noStrike">
                <a:solidFill>
                  <a:srgbClr val="D4DE64"/>
                </a:solidFill>
                <a:latin typeface="Calibri"/>
                <a:ea typeface="Calibri"/>
                <a:cs typeface="Calibri"/>
                <a:sym typeface="Calibri"/>
              </a:rPr>
              <a:t>Gini coefficient (lower number wins)</a:t>
            </a:r>
            <a:endParaRPr/>
          </a:p>
        </p:txBody>
      </p:sp>
      <p:sp>
        <p:nvSpPr>
          <p:cNvPr id="150" name="Google Shape;150;p20"/>
          <p:cNvSpPr/>
          <p:nvPr/>
        </p:nvSpPr>
        <p:spPr>
          <a:xfrm>
            <a:off x="626302" y="328635"/>
            <a:ext cx="10931359" cy="889132"/>
          </a:xfrm>
          <a:prstGeom prst="rect">
            <a:avLst/>
          </a:prstGeom>
          <a:solidFill>
            <a:srgbClr val="902569"/>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DATA TRUMPS ACTIVITY</a:t>
            </a:r>
            <a:endParaRPr/>
          </a:p>
        </p:txBody>
      </p:sp>
      <p:sp>
        <p:nvSpPr>
          <p:cNvPr id="151" name="Google Shape;151;p20"/>
          <p:cNvSpPr/>
          <p:nvPr/>
        </p:nvSpPr>
        <p:spPr>
          <a:xfrm>
            <a:off x="555585" y="5231757"/>
            <a:ext cx="11123271" cy="682906"/>
          </a:xfrm>
          <a:prstGeom prst="rect">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2400">
                <a:solidFill>
                  <a:schemeClr val="lt1"/>
                </a:solidFill>
                <a:latin typeface="Calibri"/>
                <a:ea typeface="Calibri"/>
                <a:cs typeface="Calibri"/>
                <a:sym typeface="Calibri"/>
              </a:rPr>
              <a:t>Note: all data taken from the ‘World Bank’ global economic data bank, 2022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1"/>
          <p:cNvSpPr/>
          <p:nvPr/>
        </p:nvSpPr>
        <p:spPr>
          <a:xfrm>
            <a:off x="626302" y="1416205"/>
            <a:ext cx="10926362" cy="3561480"/>
          </a:xfrm>
          <a:prstGeom prst="rect">
            <a:avLst/>
          </a:prstGeom>
          <a:solidFill>
            <a:schemeClr val="lt1">
              <a:alpha val="0"/>
            </a:schemeClr>
          </a:solidFill>
          <a:ln>
            <a:noFill/>
          </a:ln>
        </p:spPr>
        <p:txBody>
          <a:bodyPr anchorCtr="0" anchor="ctr" bIns="216000" lIns="216000" spcFirstLastPara="1" rIns="216000" wrap="square" tIns="216000">
            <a:no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‘Gross Domestic Product (GDP)’ is </a:t>
            </a:r>
            <a:r>
              <a:rPr b="1" i="0" lang="en-US" sz="2800" u="none" cap="none" strike="noStrike">
                <a:solidFill>
                  <a:srgbClr val="FF0000"/>
                </a:solidFill>
                <a:latin typeface="Calibri"/>
                <a:ea typeface="Calibri"/>
                <a:cs typeface="Calibri"/>
                <a:sym typeface="Calibri"/>
              </a:rPr>
              <a:t>a measure of the monetary value of all goods and services</a:t>
            </a:r>
            <a:r>
              <a:rPr b="1" i="0" lang="en-US" sz="2800" u="none" cap="none" strike="noStrike">
                <a:solidFill>
                  <a:srgbClr val="000000"/>
                </a:solidFill>
                <a:latin typeface="Calibri"/>
                <a:ea typeface="Calibri"/>
                <a:cs typeface="Calibri"/>
                <a:sym typeface="Calibri"/>
              </a:rPr>
              <a:t> produced in a year for an entire economy (e.g. the UK).</a:t>
            </a:r>
            <a:endParaRPr/>
          </a:p>
          <a:p>
            <a:pPr indent="0" lvl="0" marL="0" marR="0" rtl="0" algn="l">
              <a:lnSpc>
                <a:spcPct val="100000"/>
              </a:lnSpc>
              <a:spcBef>
                <a:spcPts val="2400"/>
              </a:spcBef>
              <a:spcAft>
                <a:spcPts val="0"/>
              </a:spcAft>
              <a:buNone/>
            </a:pPr>
            <a:r>
              <a:rPr b="1" lang="en-US" sz="2800">
                <a:solidFill>
                  <a:srgbClr val="000000"/>
                </a:solidFill>
                <a:latin typeface="Calibri"/>
                <a:ea typeface="Calibri"/>
                <a:cs typeface="Calibri"/>
                <a:sym typeface="Calibri"/>
              </a:rPr>
              <a:t>‘GDP per head’ divides the entire value of GDP by the population size of the economy.</a:t>
            </a:r>
            <a:endParaRPr/>
          </a:p>
          <a:p>
            <a:pPr indent="0" lvl="0" marL="0" marR="0" rtl="0" algn="l">
              <a:lnSpc>
                <a:spcPct val="100000"/>
              </a:lnSpc>
              <a:spcBef>
                <a:spcPts val="2400"/>
              </a:spcBef>
              <a:spcAft>
                <a:spcPts val="0"/>
              </a:spcAft>
              <a:buNone/>
            </a:pPr>
            <a:r>
              <a:rPr b="1" i="0" lang="en-US" sz="2800" u="none" cap="none" strike="noStrike">
                <a:solidFill>
                  <a:srgbClr val="000000"/>
                </a:solidFill>
                <a:latin typeface="Calibri"/>
                <a:ea typeface="Calibri"/>
                <a:cs typeface="Calibri"/>
                <a:sym typeface="Calibri"/>
              </a:rPr>
              <a:t>In this activity, the </a:t>
            </a:r>
            <a:r>
              <a:rPr b="1" i="1" lang="en-US" sz="2800" u="none" cap="none" strike="noStrike">
                <a:solidFill>
                  <a:srgbClr val="00B050"/>
                </a:solidFill>
                <a:latin typeface="Calibri"/>
                <a:ea typeface="Calibri"/>
                <a:cs typeface="Calibri"/>
                <a:sym typeface="Calibri"/>
              </a:rPr>
              <a:t>higher</a:t>
            </a:r>
            <a:r>
              <a:rPr b="1" i="0" lang="en-US" sz="2800" u="none" cap="none" strike="noStrike">
                <a:solidFill>
                  <a:srgbClr val="00B050"/>
                </a:solidFill>
                <a:latin typeface="Calibri"/>
                <a:ea typeface="Calibri"/>
                <a:cs typeface="Calibri"/>
                <a:sym typeface="Calibri"/>
              </a:rPr>
              <a:t> the value of GDP per head</a:t>
            </a:r>
            <a:r>
              <a:rPr b="1" i="0" lang="en-US" sz="2800" u="none" cap="none" strike="noStrike">
                <a:solidFill>
                  <a:srgbClr val="000000"/>
                </a:solidFill>
                <a:latin typeface="Calibri"/>
                <a:ea typeface="Calibri"/>
                <a:cs typeface="Calibri"/>
                <a:sym typeface="Calibri"/>
              </a:rPr>
              <a:t>, the ‘</a:t>
            </a:r>
            <a:r>
              <a:rPr b="1" lang="en-US" sz="2800">
                <a:solidFill>
                  <a:srgbClr val="000000"/>
                </a:solidFill>
                <a:latin typeface="Calibri"/>
                <a:ea typeface="Calibri"/>
                <a:cs typeface="Calibri"/>
                <a:sym typeface="Calibri"/>
              </a:rPr>
              <a:t>richer</a:t>
            </a:r>
            <a:r>
              <a:rPr b="1" i="0" lang="en-US" sz="2800" u="none" cap="none" strike="noStrike">
                <a:solidFill>
                  <a:srgbClr val="000000"/>
                </a:solidFill>
                <a:latin typeface="Calibri"/>
                <a:ea typeface="Calibri"/>
                <a:cs typeface="Calibri"/>
                <a:sym typeface="Calibri"/>
              </a:rPr>
              <a:t>’ the economy</a:t>
            </a:r>
            <a:endParaRPr/>
          </a:p>
        </p:txBody>
      </p:sp>
      <p:sp>
        <p:nvSpPr>
          <p:cNvPr id="158" name="Google Shape;158;p21"/>
          <p:cNvSpPr/>
          <p:nvPr/>
        </p:nvSpPr>
        <p:spPr>
          <a:xfrm>
            <a:off x="626302" y="328635"/>
            <a:ext cx="10931359" cy="889132"/>
          </a:xfrm>
          <a:prstGeom prst="rect">
            <a:avLst/>
          </a:prstGeom>
          <a:solidFill>
            <a:srgbClr val="BF1522"/>
          </a:solidFill>
          <a:ln cap="flat" cmpd="sng" w="12700">
            <a:solidFill>
              <a:srgbClr val="31538F"/>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4000">
                <a:solidFill>
                  <a:schemeClr val="lt1"/>
                </a:solidFill>
                <a:latin typeface="Calibri"/>
                <a:ea typeface="Calibri"/>
                <a:cs typeface="Calibri"/>
                <a:sym typeface="Calibri"/>
              </a:rPr>
              <a:t>GDP PER HEAD OF POPULATION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2E6725-A05A-4F6E-8DC7-70D1549A26B8}"/>
</file>

<file path=customXml/itemProps2.xml><?xml version="1.0" encoding="utf-8"?>
<ds:datastoreItem xmlns:ds="http://schemas.openxmlformats.org/officeDocument/2006/customXml" ds:itemID="{6BFB9D97-B708-4325-86F4-14220A165298}"/>
</file>

<file path=customXml/itemProps3.xml><?xml version="1.0" encoding="utf-8"?>
<ds:datastoreItem xmlns:ds="http://schemas.openxmlformats.org/officeDocument/2006/customXml" ds:itemID="{9F85387E-A46F-4114-907E-5534B80249F6}"/>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MediaServiceImageTags">
    <vt:lpwstr/>
  </property>
</Properties>
</file>