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5"/>
    <p:sldMasterId id="2147483684" r:id="rId6"/>
    <p:sldMasterId id="2147483685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</p:sldIdLst>
  <p:sldSz cy="5143500" cx="9144000"/>
  <p:notesSz cx="6858000" cy="9144000"/>
  <p:embeddedFontLst>
    <p:embeddedFont>
      <p:font typeface="Cambria Math"/>
      <p:regular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30BCA80-28CE-4979-8C1F-6A43AA83AC3F}">
  <a:tblStyle styleId="{F30BCA80-28CE-4979-8C1F-6A43AA83AC3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fill>
          <a:solidFill>
            <a:srgbClr val="D0DEEF"/>
          </a:solidFill>
        </a:fill>
      </a:tcStyle>
    </a:band1H>
    <a:band2H>
      <a:tcTxStyle/>
    </a:band2H>
    <a:band1V>
      <a:tcTxStyle/>
      <a:tcStyle>
        <a:fill>
          <a:solidFill>
            <a:srgbClr val="D0DEEF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13" Type="http://schemas.openxmlformats.org/officeDocument/2006/relationships/slide" Target="slides/slide5.xml"/><Relationship Id="rId39" Type="http://schemas.openxmlformats.org/officeDocument/2006/relationships/slide" Target="slides/slide31.xml"/><Relationship Id="rId18" Type="http://schemas.openxmlformats.org/officeDocument/2006/relationships/slide" Target="slides/slide10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customXml" Target="../customXml/item2.xml"/><Relationship Id="rId7" Type="http://schemas.openxmlformats.org/officeDocument/2006/relationships/slideMaster" Target="slideMasters/slideMaster3.xml"/><Relationship Id="rId20" Type="http://schemas.openxmlformats.org/officeDocument/2006/relationships/slide" Target="slides/slide12.xml"/><Relationship Id="rId2" Type="http://schemas.openxmlformats.org/officeDocument/2006/relationships/viewProps" Target="viewProps.xml"/><Relationship Id="rId29" Type="http://schemas.openxmlformats.org/officeDocument/2006/relationships/slide" Target="slides/slide21.xml"/><Relationship Id="rId16" Type="http://schemas.openxmlformats.org/officeDocument/2006/relationships/slide" Target="slides/slide8.xml"/><Relationship Id="rId41" Type="http://schemas.openxmlformats.org/officeDocument/2006/relationships/customXml" Target="../customXml/item1.xml"/><Relationship Id="rId40" Type="http://schemas.openxmlformats.org/officeDocument/2006/relationships/font" Target="fonts/CambriaMath-regular.fntdata"/><Relationship Id="rId24" Type="http://schemas.openxmlformats.org/officeDocument/2006/relationships/slide" Target="slides/slide16.xml"/><Relationship Id="rId1" Type="http://schemas.openxmlformats.org/officeDocument/2006/relationships/theme" Target="theme/theme3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31" Type="http://schemas.openxmlformats.org/officeDocument/2006/relationships/slide" Target="slides/slide23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22" Type="http://schemas.openxmlformats.org/officeDocument/2006/relationships/slide" Target="slides/slide14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14" Type="http://schemas.openxmlformats.org/officeDocument/2006/relationships/slide" Target="slides/slide6.xml"/><Relationship Id="rId43" Type="http://schemas.openxmlformats.org/officeDocument/2006/relationships/customXml" Target="../customXml/item3.xml"/><Relationship Id="rId8" Type="http://schemas.openxmlformats.org/officeDocument/2006/relationships/notesMaster" Target="notesMasters/notesMaster1.xml"/><Relationship Id="rId3" Type="http://schemas.openxmlformats.org/officeDocument/2006/relationships/presProps" Target="presProps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8" Type="http://schemas.openxmlformats.org/officeDocument/2006/relationships/slide" Target="slides/slide3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4" name="Google Shape;154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02fa9e910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3f02fa9e910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" name="Google Shape;26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56f40fa26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g256f40fa26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7" name="Google Shape;30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" name="Google Shape;31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0" name="Google Shape;34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" name="Google Shape;34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2" name="Google Shape;35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3" name="Google Shape;36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8" name="Google Shape;36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6948e29b44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6948e29b44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6948e29b44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6948e29b44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400">
                <a:solidFill>
                  <a:schemeClr val="dk1"/>
                </a:solidFill>
              </a:rPr>
              <a:t>There is a strong focus on programming, not an easy subject</a:t>
            </a:r>
            <a:r>
              <a:rPr lang="en" sz="3000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6948e29b44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6948e29b44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f00d171acf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f00d171ac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f02fa9e9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3f02fa9e910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02fa9e910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g3f02fa9e910_0_1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1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6" name="Google Shape;46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7" name="Google Shape;47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/>
          <p:cNvPicPr preferRelativeResize="0"/>
          <p:nvPr/>
        </p:nvPicPr>
        <p:blipFill rotWithShape="1">
          <a:blip r:embed="rId2">
            <a:alphaModFix/>
          </a:blip>
          <a:srcRect b="90509" l="0" r="0" t="0"/>
          <a:stretch/>
        </p:blipFill>
        <p:spPr>
          <a:xfrm>
            <a:off x="0" y="0"/>
            <a:ext cx="9144000" cy="48815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724280" y="679675"/>
            <a:ext cx="78165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algn="l">
              <a:lnSpc>
                <a:spcPct val="9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b="1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62500"/>
              </a:lnSpc>
              <a:spcBef>
                <a:spcPts val="1500"/>
              </a:spcBef>
              <a:spcAft>
                <a:spcPts val="0"/>
              </a:spcAft>
              <a:buClr>
                <a:srgbClr val="7F7F7F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Arial"/>
              <a:buNone/>
              <a:defRPr b="0" i="0" sz="3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2" type="body"/>
          </p:nvPr>
        </p:nvSpPr>
        <p:spPr>
          <a:xfrm>
            <a:off x="724280" y="1278134"/>
            <a:ext cx="7797300" cy="25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8735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293F6C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293F6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8D58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E8D58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0" name="Google Shape;6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3599" y="4742200"/>
            <a:ext cx="1103566" cy="261997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752495" y="117525"/>
            <a:ext cx="80676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Logic gates and truth tables</a:t>
            </a:r>
            <a:endParaRPr/>
          </a:p>
          <a:p>
            <a:pPr indent="0" lvl="0" marL="0" marR="0" rtl="0" algn="l">
              <a:spcBef>
                <a:spcPts val="288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Unit 8 Boolean algebra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2" name="Google Shape;72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0" name="Google Shape;80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4" name="Google Shape;84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7" name="Google Shape;87;p2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8" name="Google Shape;88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1" name="Google Shape;9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5" name="Google Shape;95;p2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6" name="Google Shape;96;p2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0" name="Google Shape;100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3" name="Google Shape;103;p2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4" name="Google Shape;10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3" name="Google Shape;113;p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4" name="Google Shape;114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7" name="Google Shape;11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0" name="Google Shape;120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1" name="Google Shape;121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4" name="Google Shape;124;p3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5" name="Google Shape;125;p3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6" name="Google Shape;126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9" name="Google Shape;129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2" name="Google Shape;132;p3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3" name="Google Shape;133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6" name="Google Shape;136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3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40" name="Google Shape;140;p3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1" name="Google Shape;141;p3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2" name="Google Shape;142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5" name="Google Shape;145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8" name="Google Shape;148;p3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9" name="Google Shape;149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9" name="Google Shape;109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0" name="Google Shape;110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jpg"/><Relationship Id="rId5" Type="http://schemas.openxmlformats.org/officeDocument/2006/relationships/image" Target="../media/image1.jpg"/><Relationship Id="rId6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learnpython.org/" TargetMode="External"/><Relationship Id="rId4" Type="http://schemas.openxmlformats.org/officeDocument/2006/relationships/hyperlink" Target="https://www.w3schools.com/python/default.asp" TargetMode="External"/><Relationship Id="rId5" Type="http://schemas.openxmlformats.org/officeDocument/2006/relationships/hyperlink" Target="https://isaaccomputerscience.org/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ocr.org.uk/Images/170844-specification-accredited-a-level-gce-computer-science-h446.pdf" TargetMode="Externa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analytics.ofqual.gov.uk/apps/Alevel/SubjectCombinations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rive.google.com/open?id=1k1Y32LEsuaP8dqAIiSzaU92fKn793LjC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35236" y="3151624"/>
            <a:ext cx="2108120" cy="2108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89750" y="-20800"/>
            <a:ext cx="2791034" cy="2108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212600" y="3026405"/>
            <a:ext cx="2984183" cy="205020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9"/>
          <p:cNvSpPr txBox="1"/>
          <p:nvPr/>
        </p:nvSpPr>
        <p:spPr>
          <a:xfrm>
            <a:off x="-1212610" y="2150230"/>
            <a:ext cx="2699700" cy="7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1" lang="en" sz="21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Thank you for being ready to learn!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39"/>
          <p:cNvSpPr txBox="1"/>
          <p:nvPr/>
        </p:nvSpPr>
        <p:spPr>
          <a:xfrm>
            <a:off x="1487108" y="205856"/>
            <a:ext cx="50364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" sz="21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Title: </a:t>
            </a:r>
            <a:r>
              <a:rPr b="1" lang="en" sz="21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level Computer Science Induction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39"/>
          <p:cNvSpPr txBox="1"/>
          <p:nvPr/>
        </p:nvSpPr>
        <p:spPr>
          <a:xfrm>
            <a:off x="1991688" y="717701"/>
            <a:ext cx="35109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Aims: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1 A level Computer Science Course structure and content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2 A means “Advanced” - more and “harder” work - think differently</a:t>
            </a:r>
            <a:endParaRPr sz="1600">
              <a:solidFill>
                <a:schemeClr val="dk2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-"/>
            </a:pPr>
            <a:r>
              <a:rPr lang="en" sz="1600">
                <a:solidFill>
                  <a:schemeClr val="dk2"/>
                </a:solidFill>
              </a:rPr>
              <a:t>Introduce/Revise Logical gates</a:t>
            </a:r>
            <a:endParaRPr sz="1600">
              <a:solidFill>
                <a:schemeClr val="dk2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-"/>
            </a:pPr>
            <a:r>
              <a:rPr lang="en" sz="1600">
                <a:solidFill>
                  <a:schemeClr val="dk2"/>
                </a:solidFill>
              </a:rPr>
              <a:t>Introduce Boolean Algebra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3 Programming - “Computer says no” - accuracy/fastidiousness is key</a:t>
            </a:r>
            <a:endParaRPr sz="1600">
              <a:solidFill>
                <a:schemeClr val="dk2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-"/>
            </a:pPr>
            <a:r>
              <a:rPr lang="en" sz="1600">
                <a:solidFill>
                  <a:schemeClr val="dk2"/>
                </a:solidFill>
              </a:rPr>
              <a:t>Beginner coding </a:t>
            </a:r>
            <a:endParaRPr sz="1600">
              <a:solidFill>
                <a:schemeClr val="dk2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-"/>
            </a:pPr>
            <a:r>
              <a:rPr lang="en" sz="1600">
                <a:solidFill>
                  <a:schemeClr val="dk2"/>
                </a:solidFill>
              </a:rPr>
              <a:t>Advanced coding</a:t>
            </a:r>
            <a:endParaRPr sz="1600">
              <a:solidFill>
                <a:schemeClr val="dk2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9"/>
          <p:cNvSpPr txBox="1"/>
          <p:nvPr/>
        </p:nvSpPr>
        <p:spPr>
          <a:xfrm>
            <a:off x="6623313" y="120170"/>
            <a:ext cx="2381100" cy="2978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DNA: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Write in your notebook the names, </a:t>
            </a:r>
            <a:r>
              <a:rPr b="1"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symbols</a:t>
            </a:r>
            <a:r>
              <a:rPr b="1"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truth tables of the logic gates that you learned at GCSE level.</a:t>
            </a:r>
            <a:endParaRPr b="1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26152" y="3338902"/>
            <a:ext cx="1519933" cy="1581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8"/>
          <p:cNvSpPr txBox="1"/>
          <p:nvPr>
            <p:ph idx="1" type="body"/>
          </p:nvPr>
        </p:nvSpPr>
        <p:spPr>
          <a:xfrm>
            <a:off x="724280" y="679675"/>
            <a:ext cx="78165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"/>
              <a:t>OR gate</a:t>
            </a:r>
            <a:endParaRPr/>
          </a:p>
          <a:p>
            <a:pPr indent="0" lvl="0" marL="0" rtl="0" algn="l">
              <a:lnSpc>
                <a:spcPct val="975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/>
          </a:p>
        </p:txBody>
      </p:sp>
      <p:sp>
        <p:nvSpPr>
          <p:cNvPr id="247" name="Google Shape;247;p48"/>
          <p:cNvSpPr txBox="1"/>
          <p:nvPr>
            <p:ph idx="2" type="body"/>
          </p:nvPr>
        </p:nvSpPr>
        <p:spPr>
          <a:xfrm>
            <a:off x="724280" y="1278134"/>
            <a:ext cx="7797300" cy="25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/>
          <a:p>
            <a:pPr indent="-271463" lvl="0" marL="27146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</a:pPr>
            <a:r>
              <a:rPr lang="en"/>
              <a:t>If either input is 1 then the output is 1</a:t>
            </a:r>
            <a:endParaRPr/>
          </a:p>
          <a:p>
            <a:pPr indent="-271463" lvl="0" marL="271463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</a:pPr>
            <a:r>
              <a:rPr lang="en"/>
              <a:t>Otherwise the output is 0</a:t>
            </a:r>
            <a:endParaRPr/>
          </a:p>
        </p:txBody>
      </p:sp>
      <p:sp>
        <p:nvSpPr>
          <p:cNvPr id="248" name="Google Shape;248;p48"/>
          <p:cNvSpPr txBox="1"/>
          <p:nvPr/>
        </p:nvSpPr>
        <p:spPr>
          <a:xfrm>
            <a:off x="1707904" y="3818903"/>
            <a:ext cx="2321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5C89A4"/>
                </a:solidFill>
                <a:latin typeface="Arial"/>
                <a:ea typeface="Arial"/>
                <a:cs typeface="Arial"/>
                <a:sym typeface="Arial"/>
              </a:rPr>
              <a:t>Logic Diagram</a:t>
            </a:r>
            <a:endParaRPr/>
          </a:p>
        </p:txBody>
      </p:sp>
      <p:sp>
        <p:nvSpPr>
          <p:cNvPr id="249" name="Google Shape;249;p48"/>
          <p:cNvSpPr txBox="1"/>
          <p:nvPr/>
        </p:nvSpPr>
        <p:spPr>
          <a:xfrm>
            <a:off x="5785205" y="3826893"/>
            <a:ext cx="181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5C89A4"/>
                </a:solidFill>
                <a:latin typeface="Arial"/>
                <a:ea typeface="Arial"/>
                <a:cs typeface="Arial"/>
                <a:sym typeface="Arial"/>
              </a:rPr>
              <a:t>Truth Table</a:t>
            </a:r>
            <a:endParaRPr/>
          </a:p>
        </p:txBody>
      </p:sp>
      <p:grpSp>
        <p:nvGrpSpPr>
          <p:cNvPr id="250" name="Google Shape;250;p48"/>
          <p:cNvGrpSpPr/>
          <p:nvPr/>
        </p:nvGrpSpPr>
        <p:grpSpPr>
          <a:xfrm>
            <a:off x="1082168" y="2613468"/>
            <a:ext cx="3493112" cy="2010269"/>
            <a:chOff x="1414673" y="3602609"/>
            <a:chExt cx="3493112" cy="2680358"/>
          </a:xfrm>
        </p:grpSpPr>
        <p:sp>
          <p:nvSpPr>
            <p:cNvPr id="251" name="Google Shape;251;p48"/>
            <p:cNvSpPr txBox="1"/>
            <p:nvPr/>
          </p:nvSpPr>
          <p:spPr>
            <a:xfrm>
              <a:off x="1414673" y="3602609"/>
              <a:ext cx="798600" cy="77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INPUT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  <p:sp>
          <p:nvSpPr>
            <p:cNvPr id="252" name="Google Shape;252;p48"/>
            <p:cNvSpPr txBox="1"/>
            <p:nvPr/>
          </p:nvSpPr>
          <p:spPr>
            <a:xfrm>
              <a:off x="1553485" y="5790367"/>
              <a:ext cx="3354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Boolean algebra: P = A OR B</a:t>
              </a:r>
              <a:endParaRPr/>
            </a:p>
          </p:txBody>
        </p:sp>
      </p:grpSp>
      <p:sp>
        <p:nvSpPr>
          <p:cNvPr id="253" name="Google Shape;253;p48"/>
          <p:cNvSpPr txBox="1"/>
          <p:nvPr/>
        </p:nvSpPr>
        <p:spPr>
          <a:xfrm>
            <a:off x="4959187" y="4240431"/>
            <a:ext cx="347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Boolean notation: P = A ∨ B</a:t>
            </a:r>
            <a:endParaRPr b="1" sz="180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grpSp>
        <p:nvGrpSpPr>
          <p:cNvPr id="254" name="Google Shape;254;p48"/>
          <p:cNvGrpSpPr/>
          <p:nvPr/>
        </p:nvGrpSpPr>
        <p:grpSpPr>
          <a:xfrm>
            <a:off x="1077358" y="2836703"/>
            <a:ext cx="3851229" cy="928297"/>
            <a:chOff x="1409863" y="3511032"/>
            <a:chExt cx="3851229" cy="1237730"/>
          </a:xfrm>
        </p:grpSpPr>
        <p:grpSp>
          <p:nvGrpSpPr>
            <p:cNvPr id="255" name="Google Shape;255;p48"/>
            <p:cNvGrpSpPr/>
            <p:nvPr/>
          </p:nvGrpSpPr>
          <p:grpSpPr>
            <a:xfrm>
              <a:off x="2253039" y="3511032"/>
              <a:ext cx="1553461" cy="763281"/>
              <a:chOff x="4262" y="3776"/>
              <a:chExt cx="462" cy="227"/>
            </a:xfrm>
          </p:grpSpPr>
          <p:cxnSp>
            <p:nvCxnSpPr>
              <p:cNvPr id="256" name="Google Shape;256;p48"/>
              <p:cNvCxnSpPr/>
              <p:nvPr/>
            </p:nvCxnSpPr>
            <p:spPr>
              <a:xfrm>
                <a:off x="4262" y="3776"/>
                <a:ext cx="0" cy="0"/>
              </a:xfrm>
              <a:prstGeom prst="straightConnector1">
                <a:avLst/>
              </a:prstGeom>
              <a:noFill/>
              <a:ln cap="flat" cmpd="sng" w="76200">
                <a:solidFill>
                  <a:srgbClr val="23829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7" name="Google Shape;257;p48"/>
              <p:cNvCxnSpPr/>
              <p:nvPr/>
            </p:nvCxnSpPr>
            <p:spPr>
              <a:xfrm>
                <a:off x="4724" y="3888"/>
                <a:ext cx="0" cy="0"/>
              </a:xfrm>
              <a:prstGeom prst="straightConnector1">
                <a:avLst/>
              </a:prstGeom>
              <a:noFill/>
              <a:ln cap="flat" cmpd="sng" w="76200">
                <a:solidFill>
                  <a:srgbClr val="23829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8" name="Google Shape;258;p48"/>
              <p:cNvCxnSpPr/>
              <p:nvPr/>
            </p:nvCxnSpPr>
            <p:spPr>
              <a:xfrm>
                <a:off x="4263" y="4003"/>
                <a:ext cx="0" cy="0"/>
              </a:xfrm>
              <a:prstGeom prst="straightConnector1">
                <a:avLst/>
              </a:prstGeom>
              <a:noFill/>
              <a:ln cap="flat" cmpd="sng" w="76200">
                <a:solidFill>
                  <a:srgbClr val="23829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sp>
          <p:nvSpPr>
            <p:cNvPr id="259" name="Google Shape;259;p48"/>
            <p:cNvSpPr txBox="1"/>
            <p:nvPr/>
          </p:nvSpPr>
          <p:spPr>
            <a:xfrm>
              <a:off x="1409863" y="3969062"/>
              <a:ext cx="798600" cy="77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INPUT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/>
            </a:p>
          </p:txBody>
        </p:sp>
        <p:sp>
          <p:nvSpPr>
            <p:cNvPr id="260" name="Google Shape;260;p48"/>
            <p:cNvSpPr txBox="1"/>
            <p:nvPr/>
          </p:nvSpPr>
          <p:spPr>
            <a:xfrm>
              <a:off x="4234792" y="3607391"/>
              <a:ext cx="1026300" cy="77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OUTPUT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</a:t>
              </a:r>
              <a:endParaRPr/>
            </a:p>
          </p:txBody>
        </p:sp>
      </p:grpSp>
      <p:graphicFrame>
        <p:nvGraphicFramePr>
          <p:cNvPr id="261" name="Google Shape;261;p48"/>
          <p:cNvGraphicFramePr/>
          <p:nvPr/>
        </p:nvGraphicFramePr>
        <p:xfrm>
          <a:off x="5975985" y="24194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{F30BCA80-28CE-4979-8C1F-6A43AA83AC3F}</a:tableStyleId>
              </a:tblPr>
              <a:tblGrid>
                <a:gridCol w="468000"/>
                <a:gridCol w="468000"/>
                <a:gridCol w="468000"/>
              </a:tblGrid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1100"/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3F6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1100"/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3F6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</a:t>
                      </a:r>
                      <a:endParaRPr sz="1100"/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9CAE4"/>
                    </a:solidFill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262" name="Google Shape;262;p48"/>
          <p:cNvGrpSpPr/>
          <p:nvPr/>
        </p:nvGrpSpPr>
        <p:grpSpPr>
          <a:xfrm>
            <a:off x="2196257" y="2691982"/>
            <a:ext cx="1277738" cy="872561"/>
            <a:chOff x="2528762" y="3305910"/>
            <a:chExt cx="1277738" cy="1163414"/>
          </a:xfrm>
        </p:grpSpPr>
        <p:sp>
          <p:nvSpPr>
            <p:cNvPr id="263" name="Google Shape;263;p48"/>
            <p:cNvSpPr/>
            <p:nvPr/>
          </p:nvSpPr>
          <p:spPr>
            <a:xfrm>
              <a:off x="2528762" y="3305910"/>
              <a:ext cx="1277738" cy="581707"/>
            </a:xfrm>
            <a:custGeom>
              <a:rect b="b" l="l" r="r" t="t"/>
              <a:pathLst>
                <a:path extrusionOk="0" h="173" w="173">
                  <a:moveTo>
                    <a:pt x="0" y="0"/>
                  </a:moveTo>
                  <a:cubicBezTo>
                    <a:pt x="43" y="14"/>
                    <a:pt x="86" y="29"/>
                    <a:pt x="115" y="58"/>
                  </a:cubicBezTo>
                  <a:cubicBezTo>
                    <a:pt x="144" y="87"/>
                    <a:pt x="158" y="130"/>
                    <a:pt x="173" y="173"/>
                  </a:cubicBezTo>
                </a:path>
              </a:pathLst>
            </a:custGeom>
            <a:noFill/>
            <a:ln cap="rnd" cmpd="sng" w="76200">
              <a:solidFill>
                <a:srgbClr val="23829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48"/>
            <p:cNvSpPr/>
            <p:nvPr/>
          </p:nvSpPr>
          <p:spPr>
            <a:xfrm flipH="1" rot="10800000">
              <a:off x="2528762" y="3887617"/>
              <a:ext cx="1277738" cy="581707"/>
            </a:xfrm>
            <a:custGeom>
              <a:rect b="b" l="l" r="r" t="t"/>
              <a:pathLst>
                <a:path extrusionOk="0" h="173" w="173">
                  <a:moveTo>
                    <a:pt x="0" y="0"/>
                  </a:moveTo>
                  <a:cubicBezTo>
                    <a:pt x="43" y="14"/>
                    <a:pt x="86" y="29"/>
                    <a:pt x="115" y="58"/>
                  </a:cubicBezTo>
                  <a:cubicBezTo>
                    <a:pt x="144" y="87"/>
                    <a:pt x="158" y="130"/>
                    <a:pt x="173" y="173"/>
                  </a:cubicBezTo>
                </a:path>
              </a:pathLst>
            </a:custGeom>
            <a:noFill/>
            <a:ln cap="rnd" cmpd="sng" w="76200">
              <a:solidFill>
                <a:srgbClr val="23829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8"/>
            <p:cNvSpPr/>
            <p:nvPr/>
          </p:nvSpPr>
          <p:spPr>
            <a:xfrm>
              <a:off x="2528762" y="3305910"/>
              <a:ext cx="214187" cy="1163414"/>
            </a:xfrm>
            <a:custGeom>
              <a:rect b="b" l="l" r="r" t="t"/>
              <a:pathLst>
                <a:path extrusionOk="0" h="346" w="58">
                  <a:moveTo>
                    <a:pt x="0" y="0"/>
                  </a:moveTo>
                  <a:cubicBezTo>
                    <a:pt x="29" y="57"/>
                    <a:pt x="58" y="115"/>
                    <a:pt x="58" y="173"/>
                  </a:cubicBezTo>
                  <a:cubicBezTo>
                    <a:pt x="58" y="231"/>
                    <a:pt x="29" y="288"/>
                    <a:pt x="0" y="346"/>
                  </a:cubicBezTo>
                </a:path>
              </a:pathLst>
            </a:custGeom>
            <a:noFill/>
            <a:ln cap="rnd" cmpd="sng" w="76200">
              <a:solidFill>
                <a:srgbClr val="23829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OR Identities</a:t>
            </a:r>
            <a:endParaRPr/>
          </a:p>
        </p:txBody>
      </p:sp>
      <p:sp>
        <p:nvSpPr>
          <p:cNvPr id="271" name="Google Shape;271;p49"/>
          <p:cNvSpPr txBox="1"/>
          <p:nvPr>
            <p:ph idx="1" type="body"/>
          </p:nvPr>
        </p:nvSpPr>
        <p:spPr>
          <a:xfrm>
            <a:off x="311700" y="1152475"/>
            <a:ext cx="27984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</a:rPr>
              <a:t>1vA = 1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</a:rPr>
              <a:t>0vA = A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</a:rPr>
              <a:t>AvA = A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</a:rPr>
              <a:t>Av¬A = 1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72" name="Google Shape;272;p49"/>
          <p:cNvSpPr txBox="1"/>
          <p:nvPr>
            <p:ph idx="1" type="body"/>
          </p:nvPr>
        </p:nvSpPr>
        <p:spPr>
          <a:xfrm>
            <a:off x="5879925" y="1221650"/>
            <a:ext cx="27984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</a:rPr>
              <a:t>1+A = 1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</a:rPr>
              <a:t>0+A = A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</a:rPr>
              <a:t>A+A = A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</a:rPr>
              <a:t>A+A’ = 1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0"/>
          <p:cNvSpPr txBox="1"/>
          <p:nvPr>
            <p:ph type="title"/>
          </p:nvPr>
        </p:nvSpPr>
        <p:spPr>
          <a:xfrm>
            <a:off x="392050" y="3807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000000"/>
                </a:solidFill>
              </a:rPr>
              <a:t>AND Identities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78" name="Google Shape;278;p50"/>
          <p:cNvSpPr txBox="1"/>
          <p:nvPr>
            <p:ph idx="1" type="body"/>
          </p:nvPr>
        </p:nvSpPr>
        <p:spPr>
          <a:xfrm>
            <a:off x="392050" y="1088175"/>
            <a:ext cx="27984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A^A = A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A^¬A = 0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0^A = 0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1^A = A</a:t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279" name="Google Shape;279;p50"/>
          <p:cNvSpPr txBox="1"/>
          <p:nvPr>
            <p:ph idx="1" type="body"/>
          </p:nvPr>
        </p:nvSpPr>
        <p:spPr>
          <a:xfrm>
            <a:off x="5861925" y="1202750"/>
            <a:ext cx="27984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A.A = A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A.A’ = 0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0.A = 0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1.A = A</a:t>
            </a:r>
            <a:endParaRPr sz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Also...</a:t>
            </a:r>
            <a:endParaRPr/>
          </a:p>
        </p:txBody>
      </p:sp>
      <p:sp>
        <p:nvSpPr>
          <p:cNvPr id="285" name="Google Shape;285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286" name="Google Shape;286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14588"/>
            <a:ext cx="9144001" cy="3114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Basic Identities</a:t>
            </a:r>
            <a:endParaRPr/>
          </a:p>
        </p:txBody>
      </p:sp>
      <p:sp>
        <p:nvSpPr>
          <p:cNvPr id="292" name="Google Shape;292;p52"/>
          <p:cNvSpPr txBox="1"/>
          <p:nvPr>
            <p:ph idx="1" type="body"/>
          </p:nvPr>
        </p:nvSpPr>
        <p:spPr>
          <a:xfrm>
            <a:off x="311700" y="1152475"/>
            <a:ext cx="2798400" cy="2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1+A = 1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0+A = A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A+A = A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A+A’ = 1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93" name="Google Shape;293;p52"/>
          <p:cNvSpPr txBox="1"/>
          <p:nvPr/>
        </p:nvSpPr>
        <p:spPr>
          <a:xfrm>
            <a:off x="3102175" y="1161800"/>
            <a:ext cx="2314500" cy="23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A.A = A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A.A’ = 0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0.A = 0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1.A =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52"/>
          <p:cNvSpPr txBox="1"/>
          <p:nvPr/>
        </p:nvSpPr>
        <p:spPr>
          <a:xfrm>
            <a:off x="5432825" y="1161800"/>
            <a:ext cx="2435100" cy="23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A’’ =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52"/>
          <p:cNvSpPr txBox="1"/>
          <p:nvPr/>
        </p:nvSpPr>
        <p:spPr>
          <a:xfrm>
            <a:off x="554525" y="3841550"/>
            <a:ext cx="59070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Write these down</a:t>
            </a:r>
            <a:endParaRPr b="1" i="0" sz="1400" u="none" cap="none" strike="noStrik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Basic Identities</a:t>
            </a:r>
            <a:endParaRPr/>
          </a:p>
        </p:txBody>
      </p:sp>
      <p:sp>
        <p:nvSpPr>
          <p:cNvPr id="301" name="Google Shape;301;p53"/>
          <p:cNvSpPr txBox="1"/>
          <p:nvPr>
            <p:ph idx="1" type="body"/>
          </p:nvPr>
        </p:nvSpPr>
        <p:spPr>
          <a:xfrm>
            <a:off x="311700" y="1152475"/>
            <a:ext cx="2798400" cy="2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1vA = 1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0vA = A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AvA = A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3000">
                <a:solidFill>
                  <a:srgbClr val="000000"/>
                </a:solidFill>
              </a:rPr>
              <a:t>Av¬A = 1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02" name="Google Shape;302;p53"/>
          <p:cNvSpPr txBox="1"/>
          <p:nvPr/>
        </p:nvSpPr>
        <p:spPr>
          <a:xfrm>
            <a:off x="3102175" y="1161800"/>
            <a:ext cx="2314500" cy="23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" sz="3000">
                <a:solidFill>
                  <a:schemeClr val="dk1"/>
                </a:solidFill>
              </a:rPr>
              <a:t>^</a:t>
            </a: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= A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" sz="3000">
                <a:solidFill>
                  <a:schemeClr val="dk1"/>
                </a:solidFill>
              </a:rPr>
              <a:t>^</a:t>
            </a: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A’ = 0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" sz="3000">
                <a:solidFill>
                  <a:schemeClr val="dk1"/>
                </a:solidFill>
              </a:rPr>
              <a:t>^</a:t>
            </a: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= 0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" sz="3000">
                <a:solidFill>
                  <a:schemeClr val="dk1"/>
                </a:solidFill>
              </a:rPr>
              <a:t>^</a:t>
            </a: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=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53"/>
          <p:cNvSpPr txBox="1"/>
          <p:nvPr/>
        </p:nvSpPr>
        <p:spPr>
          <a:xfrm>
            <a:off x="5432825" y="1161800"/>
            <a:ext cx="2435100" cy="23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¬¬</a:t>
            </a:r>
            <a:r>
              <a:rPr b="0" i="0" lang="e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=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53"/>
          <p:cNvSpPr txBox="1"/>
          <p:nvPr/>
        </p:nvSpPr>
        <p:spPr>
          <a:xfrm>
            <a:off x="554525" y="3841550"/>
            <a:ext cx="59070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Write these down</a:t>
            </a:r>
            <a:endParaRPr b="1" i="0" sz="1400" u="none" cap="none" strike="noStrik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52495"/>
            <a:ext cx="9143999" cy="3438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0825" y="803375"/>
            <a:ext cx="8839201" cy="27775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1150" y="1466863"/>
            <a:ext cx="8305800" cy="1952625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56"/>
          <p:cNvSpPr txBox="1"/>
          <p:nvPr/>
        </p:nvSpPr>
        <p:spPr>
          <a:xfrm>
            <a:off x="466125" y="442025"/>
            <a:ext cx="7972500" cy="7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Questions to try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78682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Teachers - course delivery</a:t>
            </a:r>
            <a:endParaRPr/>
          </a:p>
        </p:txBody>
      </p:sp>
      <p:sp>
        <p:nvSpPr>
          <p:cNvPr id="169" name="Google Shape;169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Mrs P Bailey - Head of KS5/Computer Science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Programming Focused </a:t>
            </a:r>
            <a:r>
              <a:rPr lang="en"/>
              <a:t> Y12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Theory </a:t>
            </a:r>
            <a:r>
              <a:rPr lang="en"/>
              <a:t> Y13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Mrs Matthews</a:t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 Programming - “Computer says no” </a:t>
            </a:r>
            <a:endParaRPr/>
          </a:p>
        </p:txBody>
      </p:sp>
      <p:sp>
        <p:nvSpPr>
          <p:cNvPr id="331" name="Google Shape;331;p5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A large part of the course is programming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-structured logical thinking is needed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- accuracy/fastidiousness is key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At GCSE level you learn procedural style coding (7 lesson at A level)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At A level you learn Object oriented coding (7+ weeks at A level)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For a taster, you will be typing up sections of code to get it to run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9"/>
          <p:cNvSpPr txBox="1"/>
          <p:nvPr>
            <p:ph idx="1" type="body"/>
          </p:nvPr>
        </p:nvSpPr>
        <p:spPr>
          <a:xfrm>
            <a:off x="311700" y="445025"/>
            <a:ext cx="2485200" cy="41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/>
              <a:t>Basics of programming</a:t>
            </a:r>
            <a:endParaRPr/>
          </a:p>
        </p:txBody>
      </p:sp>
      <p:pic>
        <p:nvPicPr>
          <p:cNvPr id="337" name="Google Shape;337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1663" y="445025"/>
            <a:ext cx="5895975" cy="400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0275" y="337550"/>
            <a:ext cx="6288575" cy="4303225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60"/>
          <p:cNvSpPr txBox="1"/>
          <p:nvPr/>
        </p:nvSpPr>
        <p:spPr>
          <a:xfrm>
            <a:off x="393800" y="554525"/>
            <a:ext cx="1687800" cy="16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OOP style code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you should have learnt from this lesson</a:t>
            </a:r>
            <a:endParaRPr/>
          </a:p>
        </p:txBody>
      </p:sp>
      <p:sp>
        <p:nvSpPr>
          <p:cNvPr id="349" name="Google Shape;349;p6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Name of the course and an understanding of what will be taught in the course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the course will be assessed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‘taste’ of the complexity of the thinking required but not a full understanding of Boolean Algebra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‘taste’ of programming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Questions</a:t>
            </a:r>
            <a:endParaRPr/>
          </a:p>
        </p:txBody>
      </p:sp>
      <p:sp>
        <p:nvSpPr>
          <p:cNvPr id="355" name="Google Shape;355;p6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"/>
              <a:t>pbailey@littleheath.org.uk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63"/>
          <p:cNvSpPr txBox="1"/>
          <p:nvPr>
            <p:ph idx="1" type="body"/>
          </p:nvPr>
        </p:nvSpPr>
        <p:spPr>
          <a:xfrm>
            <a:off x="311700" y="46825"/>
            <a:ext cx="8520600" cy="50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#Defining class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class Critter(object):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	#Constructor - creates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	def __init__(self, name, mood):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    	#Giving attributes (name and mood)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    	self.name = name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    	self.mood = mood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	#Methods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	def Talk(self):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    	print("Hi, I am a new class critter!")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	def Name(self):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    	print("My name is " + self.name + ".")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	def Mood(self):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    	print("I am currently feeling " + self.mood + ".")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#---------------------------------Main program---------------------------------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#Creating critter (Elliott)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Elliott = Critter("Elliott", "Happy")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#Invoking methods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Elliott.Talk()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Elliott.Name()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Elliott.Mood()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Dylan = Critter("Dylan", "Sad")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Elliott.Talk()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Elliott.Name()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Elliott.Mood()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64"/>
          <p:cNvSpPr txBox="1"/>
          <p:nvPr>
            <p:ph idx="1" type="body"/>
          </p:nvPr>
        </p:nvSpPr>
        <p:spPr>
          <a:xfrm>
            <a:off x="311700" y="3374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#sequential code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print("hello world")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print("instructions")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print("one")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print("after")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print("another")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print("are")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print("in")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print("sequence")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#selection - choice - not all code is run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happy = "y" #change "y" to "n" and see what happens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happy == "y":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print("yippee!")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else: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print("sad face")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#iteration/loops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for  x in range (10):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print("x is" ,x)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6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Resource Links</a:t>
            </a:r>
            <a:endParaRPr/>
          </a:p>
        </p:txBody>
      </p:sp>
      <p:sp>
        <p:nvSpPr>
          <p:cNvPr id="371" name="Google Shape;371;p6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https://www.learnpython.org/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https://www.w3schools.com/python/default.asp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https://isaaccomputerscience.org/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6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78" name="Google Shape;378;p66" title="CSMath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21469"/>
            <a:ext cx="9144003" cy="4500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6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85" name="Google Shape;385;p67" title="CSMathsPhysic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70186"/>
            <a:ext cx="9144003" cy="3603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OCR A Level course structure H446</a:t>
            </a:r>
            <a:endParaRPr/>
          </a:p>
        </p:txBody>
      </p:sp>
      <p:sp>
        <p:nvSpPr>
          <p:cNvPr id="175" name="Google Shape;175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Paper 1 40% 2.5 hrs written exam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Paper 2 40% 2.5 hrs written exam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NEA (Project) 20%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https://www.ocr.org.uk/Images/170844-specification-accredited-a-level-gce-computer-science-h446.pdf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6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6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92" name="Google Shape;392;p68" title="CSMathsFMath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225" y="509748"/>
            <a:ext cx="9144003" cy="391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6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rgbClr val="0B0C0C"/>
                </a:solidFill>
                <a:highlight>
                  <a:srgbClr val="FFFFFF"/>
                </a:highlight>
              </a:rPr>
              <a:t>A level subject combinations and outcomes</a:t>
            </a:r>
            <a:endParaRPr b="1" sz="2300">
              <a:solidFill>
                <a:srgbClr val="0B0C0C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2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6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https://analytics.ofqual.gov.uk/apps/Alevel/SubjectCombinations/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Class challenges</a:t>
            </a:r>
            <a:endParaRPr/>
          </a:p>
        </p:txBody>
      </p:sp>
      <p:sp>
        <p:nvSpPr>
          <p:cNvPr id="181" name="Google Shape;181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Mixed abilities: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New to programming to A* at GCSE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v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A level focused (extending programming skills)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/>
              <a:t>Required: Independent working students who can support each other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3"/>
          <p:cNvSpPr txBox="1"/>
          <p:nvPr>
            <p:ph type="title"/>
          </p:nvPr>
        </p:nvSpPr>
        <p:spPr>
          <a:xfrm>
            <a:off x="311700" y="445025"/>
            <a:ext cx="8520600" cy="10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 A means “Advanced” - more and “harder” work - think differently</a:t>
            </a:r>
            <a:endParaRPr/>
          </a:p>
        </p:txBody>
      </p:sp>
      <p:sp>
        <p:nvSpPr>
          <p:cNvPr id="187" name="Google Shape;187;p43"/>
          <p:cNvSpPr txBox="1"/>
          <p:nvPr>
            <p:ph idx="1" type="body"/>
          </p:nvPr>
        </p:nvSpPr>
        <p:spPr>
          <a:xfrm>
            <a:off x="311700" y="1595800"/>
            <a:ext cx="8520600" cy="29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For all A levels, it is about thinking at a higher level (as well as more work)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Introduce/Revise Logic gates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Introduce Boolean Algebra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  Introduce/Revise Logic gates</a:t>
            </a:r>
            <a:endParaRPr/>
          </a:p>
        </p:txBody>
      </p:sp>
      <p:sp>
        <p:nvSpPr>
          <p:cNvPr id="193" name="Google Shape;193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/>
              <a:t>GCSE students to explain logic gates and truth tables to other students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AND OR NOT Gates</a:t>
            </a:r>
            <a:endParaRPr/>
          </a:p>
        </p:txBody>
      </p:sp>
      <p:sp>
        <p:nvSpPr>
          <p:cNvPr id="199" name="Google Shape;199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These are electrical components from which circuits inside computer systems are built.  The way that they are designed to work is called a truth table.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Electrical circuits can be designed from truth tables built of multiple gates.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To design a circuit, you would need to use Boolean Algebra.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3-boolean-algebra.pptx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6"/>
          <p:cNvSpPr txBox="1"/>
          <p:nvPr>
            <p:ph idx="1" type="body"/>
          </p:nvPr>
        </p:nvSpPr>
        <p:spPr>
          <a:xfrm>
            <a:off x="724280" y="679675"/>
            <a:ext cx="78165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"/>
              <a:t>NOT gate</a:t>
            </a:r>
            <a:endParaRPr/>
          </a:p>
          <a:p>
            <a:pPr indent="0" lvl="0" marL="0" rtl="0" algn="l">
              <a:lnSpc>
                <a:spcPct val="975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/>
          </a:p>
        </p:txBody>
      </p:sp>
      <p:sp>
        <p:nvSpPr>
          <p:cNvPr id="205" name="Google Shape;205;p46"/>
          <p:cNvSpPr txBox="1"/>
          <p:nvPr>
            <p:ph idx="2" type="body"/>
          </p:nvPr>
        </p:nvSpPr>
        <p:spPr>
          <a:xfrm>
            <a:off x="724280" y="1278134"/>
            <a:ext cx="7797300" cy="25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/>
          <a:p>
            <a:pPr indent="-271463" lvl="0" marL="27146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</a:pPr>
            <a:r>
              <a:rPr lang="en"/>
              <a:t>If 0 is input it outputs 1</a:t>
            </a:r>
            <a:endParaRPr/>
          </a:p>
          <a:p>
            <a:pPr indent="-271463" lvl="0" marL="271463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</a:pPr>
            <a:r>
              <a:rPr lang="en"/>
              <a:t>If 1 is input it outputs 0</a:t>
            </a:r>
            <a:endParaRPr/>
          </a:p>
          <a:p>
            <a:pPr indent="-112713" lvl="0" marL="271463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6" name="Google Shape;206;p46"/>
          <p:cNvSpPr txBox="1"/>
          <p:nvPr/>
        </p:nvSpPr>
        <p:spPr>
          <a:xfrm>
            <a:off x="1707904" y="3417126"/>
            <a:ext cx="2321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rgbClr val="5C89A4"/>
                </a:solidFill>
                <a:latin typeface="Arial"/>
                <a:ea typeface="Arial"/>
                <a:cs typeface="Arial"/>
                <a:sym typeface="Arial"/>
              </a:rPr>
              <a:t>Logic Diagram</a:t>
            </a:r>
            <a:endParaRPr/>
          </a:p>
        </p:txBody>
      </p:sp>
      <p:sp>
        <p:nvSpPr>
          <p:cNvPr id="207" name="Google Shape;207;p46"/>
          <p:cNvSpPr txBox="1"/>
          <p:nvPr/>
        </p:nvSpPr>
        <p:spPr>
          <a:xfrm>
            <a:off x="5831385" y="3452821"/>
            <a:ext cx="181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rgbClr val="5C89A4"/>
                </a:solidFill>
                <a:latin typeface="Arial"/>
                <a:ea typeface="Arial"/>
                <a:cs typeface="Arial"/>
                <a:sym typeface="Arial"/>
              </a:rPr>
              <a:t>Truth Table</a:t>
            </a:r>
            <a:endParaRPr/>
          </a:p>
        </p:txBody>
      </p:sp>
      <p:grpSp>
        <p:nvGrpSpPr>
          <p:cNvPr id="208" name="Google Shape;208;p46"/>
          <p:cNvGrpSpPr/>
          <p:nvPr/>
        </p:nvGrpSpPr>
        <p:grpSpPr>
          <a:xfrm>
            <a:off x="1082168" y="2349913"/>
            <a:ext cx="3846419" cy="2072932"/>
            <a:chOff x="1414673" y="3251203"/>
            <a:chExt cx="3846419" cy="2763910"/>
          </a:xfrm>
        </p:grpSpPr>
        <p:grpSp>
          <p:nvGrpSpPr>
            <p:cNvPr id="209" name="Google Shape;209;p46"/>
            <p:cNvGrpSpPr/>
            <p:nvPr/>
          </p:nvGrpSpPr>
          <p:grpSpPr>
            <a:xfrm>
              <a:off x="1414673" y="3602609"/>
              <a:ext cx="3846419" cy="2412503"/>
              <a:chOff x="1414673" y="3602609"/>
              <a:chExt cx="3846419" cy="2412503"/>
            </a:xfrm>
          </p:grpSpPr>
          <p:grpSp>
            <p:nvGrpSpPr>
              <p:cNvPr id="210" name="Google Shape;210;p46"/>
              <p:cNvGrpSpPr/>
              <p:nvPr/>
            </p:nvGrpSpPr>
            <p:grpSpPr>
              <a:xfrm>
                <a:off x="2253039" y="3886320"/>
                <a:ext cx="1553461" cy="3363"/>
                <a:chOff x="4262" y="3887"/>
                <a:chExt cx="462" cy="1"/>
              </a:xfrm>
            </p:grpSpPr>
            <p:cxnSp>
              <p:nvCxnSpPr>
                <p:cNvPr id="211" name="Google Shape;211;p46"/>
                <p:cNvCxnSpPr/>
                <p:nvPr/>
              </p:nvCxnSpPr>
              <p:spPr>
                <a:xfrm>
                  <a:off x="4724" y="3888"/>
                  <a:ext cx="0" cy="0"/>
                </a:xfrm>
                <a:prstGeom prst="straightConnector1">
                  <a:avLst/>
                </a:prstGeom>
                <a:noFill/>
                <a:ln cap="flat" cmpd="sng" w="76200">
                  <a:solidFill>
                    <a:srgbClr val="23829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12" name="Google Shape;212;p46"/>
                <p:cNvCxnSpPr/>
                <p:nvPr/>
              </p:nvCxnSpPr>
              <p:spPr>
                <a:xfrm>
                  <a:off x="4262" y="3887"/>
                  <a:ext cx="0" cy="0"/>
                </a:xfrm>
                <a:prstGeom prst="straightConnector1">
                  <a:avLst/>
                </a:prstGeom>
                <a:noFill/>
                <a:ln cap="flat" cmpd="sng" w="76200">
                  <a:solidFill>
                    <a:srgbClr val="23829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213" name="Google Shape;213;p46"/>
              <p:cNvSpPr txBox="1"/>
              <p:nvPr/>
            </p:nvSpPr>
            <p:spPr>
              <a:xfrm>
                <a:off x="1414673" y="3602609"/>
                <a:ext cx="798600" cy="77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6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INPUT</a:t>
                </a:r>
                <a:endParaRPr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6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endParaRPr/>
              </a:p>
            </p:txBody>
          </p:sp>
          <p:sp>
            <p:nvSpPr>
              <p:cNvPr id="214" name="Google Shape;214;p46"/>
              <p:cNvSpPr txBox="1"/>
              <p:nvPr/>
            </p:nvSpPr>
            <p:spPr>
              <a:xfrm>
                <a:off x="4234792" y="3607391"/>
                <a:ext cx="1026300" cy="77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6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OUTPUT</a:t>
                </a:r>
                <a:endParaRPr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6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</a:t>
                </a:r>
                <a:endParaRPr/>
              </a:p>
            </p:txBody>
          </p:sp>
          <p:sp>
            <p:nvSpPr>
              <p:cNvPr id="215" name="Google Shape;215;p46"/>
              <p:cNvSpPr txBox="1"/>
              <p:nvPr/>
            </p:nvSpPr>
            <p:spPr>
              <a:xfrm>
                <a:off x="1594072" y="5522512"/>
                <a:ext cx="3273000" cy="49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" sz="18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Boolean algebra: P = NOT A</a:t>
                </a:r>
                <a:endParaRPr/>
              </a:p>
            </p:txBody>
          </p:sp>
        </p:grpSp>
        <p:sp>
          <p:nvSpPr>
            <p:cNvPr id="216" name="Google Shape;216;p46"/>
            <p:cNvSpPr/>
            <p:nvPr/>
          </p:nvSpPr>
          <p:spPr>
            <a:xfrm rot="5400000">
              <a:off x="2479142" y="3448453"/>
              <a:ext cx="1308900" cy="914400"/>
            </a:xfrm>
            <a:prstGeom prst="triangle">
              <a:avLst>
                <a:gd fmla="val 50000" name="adj"/>
              </a:avLst>
            </a:prstGeom>
            <a:noFill/>
            <a:ln cap="flat" cmpd="sng" w="76200">
              <a:solidFill>
                <a:srgbClr val="23829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46"/>
            <p:cNvSpPr/>
            <p:nvPr/>
          </p:nvSpPr>
          <p:spPr>
            <a:xfrm>
              <a:off x="3622271" y="3814593"/>
              <a:ext cx="164700" cy="164700"/>
            </a:xfrm>
            <a:prstGeom prst="ellipse">
              <a:avLst/>
            </a:prstGeom>
            <a:noFill/>
            <a:ln cap="flat" cmpd="sng" w="76200">
              <a:solidFill>
                <a:srgbClr val="23829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" name="Google Shape;218;p46"/>
          <p:cNvSpPr txBox="1"/>
          <p:nvPr/>
        </p:nvSpPr>
        <p:spPr>
          <a:xfrm>
            <a:off x="4907755" y="4025687"/>
            <a:ext cx="3224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Boolean notation: P = ¬A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19" name="Google Shape;219;p46"/>
          <p:cNvGraphicFramePr/>
          <p:nvPr/>
        </p:nvGraphicFramePr>
        <p:xfrm>
          <a:off x="6262285" y="23909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{F30BCA80-28CE-4979-8C1F-6A43AA83AC3F}</a:tableStyleId>
              </a:tblPr>
              <a:tblGrid>
                <a:gridCol w="468000"/>
                <a:gridCol w="468000"/>
              </a:tblGrid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1100"/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3F6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</a:t>
                      </a:r>
                      <a:endParaRPr sz="1100"/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9CAE4"/>
                    </a:solidFill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7"/>
          <p:cNvSpPr txBox="1"/>
          <p:nvPr>
            <p:ph idx="1" type="body"/>
          </p:nvPr>
        </p:nvSpPr>
        <p:spPr>
          <a:xfrm>
            <a:off x="724280" y="679675"/>
            <a:ext cx="78165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"/>
              <a:t>AND gate</a:t>
            </a:r>
            <a:endParaRPr/>
          </a:p>
          <a:p>
            <a:pPr indent="0" lvl="0" marL="0" rtl="0" algn="l">
              <a:lnSpc>
                <a:spcPct val="975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/>
          </a:p>
        </p:txBody>
      </p:sp>
      <p:sp>
        <p:nvSpPr>
          <p:cNvPr id="225" name="Google Shape;225;p47"/>
          <p:cNvSpPr txBox="1"/>
          <p:nvPr>
            <p:ph idx="2" type="body"/>
          </p:nvPr>
        </p:nvSpPr>
        <p:spPr>
          <a:xfrm>
            <a:off x="724280" y="1278134"/>
            <a:ext cx="7797300" cy="25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/>
          <a:p>
            <a:pPr indent="-271463" lvl="0" marL="27146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</a:pPr>
            <a:r>
              <a:rPr lang="en"/>
              <a:t>If both inputs are 1 then the output is 1</a:t>
            </a:r>
            <a:endParaRPr/>
          </a:p>
          <a:p>
            <a:pPr indent="-271463" lvl="0" marL="271463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</a:pPr>
            <a:r>
              <a:rPr lang="en"/>
              <a:t>Otherwise the output is 0</a:t>
            </a:r>
            <a:endParaRPr/>
          </a:p>
        </p:txBody>
      </p:sp>
      <p:sp>
        <p:nvSpPr>
          <p:cNvPr id="226" name="Google Shape;226;p47"/>
          <p:cNvSpPr txBox="1"/>
          <p:nvPr/>
        </p:nvSpPr>
        <p:spPr>
          <a:xfrm>
            <a:off x="1707904" y="3818903"/>
            <a:ext cx="2321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5C89A4"/>
                </a:solidFill>
                <a:latin typeface="Arial"/>
                <a:ea typeface="Arial"/>
                <a:cs typeface="Arial"/>
                <a:sym typeface="Arial"/>
              </a:rPr>
              <a:t>Logic Diagram</a:t>
            </a:r>
            <a:endParaRPr/>
          </a:p>
        </p:txBody>
      </p:sp>
      <p:sp>
        <p:nvSpPr>
          <p:cNvPr id="227" name="Google Shape;227;p47"/>
          <p:cNvSpPr txBox="1"/>
          <p:nvPr/>
        </p:nvSpPr>
        <p:spPr>
          <a:xfrm>
            <a:off x="5785205" y="3826893"/>
            <a:ext cx="181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5C89A4"/>
                </a:solidFill>
                <a:latin typeface="Arial"/>
                <a:ea typeface="Arial"/>
                <a:cs typeface="Arial"/>
                <a:sym typeface="Arial"/>
              </a:rPr>
              <a:t>Truth Table</a:t>
            </a:r>
            <a:endParaRPr/>
          </a:p>
        </p:txBody>
      </p:sp>
      <p:grpSp>
        <p:nvGrpSpPr>
          <p:cNvPr id="228" name="Google Shape;228;p47"/>
          <p:cNvGrpSpPr/>
          <p:nvPr/>
        </p:nvGrpSpPr>
        <p:grpSpPr>
          <a:xfrm>
            <a:off x="1082168" y="2613468"/>
            <a:ext cx="3565665" cy="2010269"/>
            <a:chOff x="1414673" y="3602609"/>
            <a:chExt cx="3565665" cy="2680358"/>
          </a:xfrm>
        </p:grpSpPr>
        <p:sp>
          <p:nvSpPr>
            <p:cNvPr id="229" name="Google Shape;229;p47"/>
            <p:cNvSpPr txBox="1"/>
            <p:nvPr/>
          </p:nvSpPr>
          <p:spPr>
            <a:xfrm>
              <a:off x="1414673" y="3602609"/>
              <a:ext cx="798600" cy="77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INPUT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  <p:sp>
          <p:nvSpPr>
            <p:cNvPr id="230" name="Google Shape;230;p47"/>
            <p:cNvSpPr txBox="1"/>
            <p:nvPr/>
          </p:nvSpPr>
          <p:spPr>
            <a:xfrm>
              <a:off x="1480838" y="5790367"/>
              <a:ext cx="3499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Boolean algebra: P = A AND B</a:t>
              </a:r>
              <a:endParaRPr/>
            </a:p>
          </p:txBody>
        </p:sp>
      </p:grpSp>
      <p:sp>
        <p:nvSpPr>
          <p:cNvPr id="231" name="Google Shape;231;p47"/>
          <p:cNvSpPr txBox="1"/>
          <p:nvPr/>
        </p:nvSpPr>
        <p:spPr>
          <a:xfrm>
            <a:off x="4959189" y="4240431"/>
            <a:ext cx="347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Boolean notation: P = A ∧ B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47"/>
          <p:cNvGrpSpPr/>
          <p:nvPr/>
        </p:nvGrpSpPr>
        <p:grpSpPr>
          <a:xfrm>
            <a:off x="1077358" y="2673241"/>
            <a:ext cx="3851229" cy="1091760"/>
            <a:chOff x="1409863" y="3293082"/>
            <a:chExt cx="3851229" cy="1455680"/>
          </a:xfrm>
        </p:grpSpPr>
        <p:grpSp>
          <p:nvGrpSpPr>
            <p:cNvPr id="233" name="Google Shape;233;p47"/>
            <p:cNvGrpSpPr/>
            <p:nvPr/>
          </p:nvGrpSpPr>
          <p:grpSpPr>
            <a:xfrm>
              <a:off x="1409863" y="3511032"/>
              <a:ext cx="3851229" cy="1237730"/>
              <a:chOff x="1409863" y="3511032"/>
              <a:chExt cx="3851229" cy="1237730"/>
            </a:xfrm>
          </p:grpSpPr>
          <p:grpSp>
            <p:nvGrpSpPr>
              <p:cNvPr id="234" name="Google Shape;234;p47"/>
              <p:cNvGrpSpPr/>
              <p:nvPr/>
            </p:nvGrpSpPr>
            <p:grpSpPr>
              <a:xfrm>
                <a:off x="2253039" y="3511032"/>
                <a:ext cx="1553461" cy="763281"/>
                <a:chOff x="4262" y="3776"/>
                <a:chExt cx="462" cy="227"/>
              </a:xfrm>
            </p:grpSpPr>
            <p:cxnSp>
              <p:nvCxnSpPr>
                <p:cNvPr id="235" name="Google Shape;235;p47"/>
                <p:cNvCxnSpPr/>
                <p:nvPr/>
              </p:nvCxnSpPr>
              <p:spPr>
                <a:xfrm>
                  <a:off x="4262" y="3776"/>
                  <a:ext cx="0" cy="0"/>
                </a:xfrm>
                <a:prstGeom prst="straightConnector1">
                  <a:avLst/>
                </a:prstGeom>
                <a:noFill/>
                <a:ln cap="flat" cmpd="sng" w="76200">
                  <a:solidFill>
                    <a:srgbClr val="23829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36" name="Google Shape;236;p47"/>
                <p:cNvCxnSpPr/>
                <p:nvPr/>
              </p:nvCxnSpPr>
              <p:spPr>
                <a:xfrm>
                  <a:off x="4724" y="3888"/>
                  <a:ext cx="0" cy="0"/>
                </a:xfrm>
                <a:prstGeom prst="straightConnector1">
                  <a:avLst/>
                </a:prstGeom>
                <a:noFill/>
                <a:ln cap="flat" cmpd="sng" w="76200">
                  <a:solidFill>
                    <a:srgbClr val="23829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37" name="Google Shape;237;p47"/>
                <p:cNvCxnSpPr/>
                <p:nvPr/>
              </p:nvCxnSpPr>
              <p:spPr>
                <a:xfrm>
                  <a:off x="4263" y="4003"/>
                  <a:ext cx="0" cy="0"/>
                </a:xfrm>
                <a:prstGeom prst="straightConnector1">
                  <a:avLst/>
                </a:prstGeom>
                <a:noFill/>
                <a:ln cap="flat" cmpd="sng" w="76200">
                  <a:solidFill>
                    <a:srgbClr val="23829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238" name="Google Shape;238;p47"/>
              <p:cNvSpPr txBox="1"/>
              <p:nvPr/>
            </p:nvSpPr>
            <p:spPr>
              <a:xfrm>
                <a:off x="1409863" y="3969062"/>
                <a:ext cx="798600" cy="77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INPUT</a:t>
                </a:r>
                <a:endParaRPr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B</a:t>
                </a:r>
                <a:endParaRPr/>
              </a:p>
            </p:txBody>
          </p:sp>
          <p:sp>
            <p:nvSpPr>
              <p:cNvPr id="239" name="Google Shape;239;p47"/>
              <p:cNvSpPr txBox="1"/>
              <p:nvPr/>
            </p:nvSpPr>
            <p:spPr>
              <a:xfrm>
                <a:off x="4234792" y="3607391"/>
                <a:ext cx="1026300" cy="77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OUTPUT</a:t>
                </a:r>
                <a:endParaRPr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</a:t>
                </a:r>
                <a:endParaRPr/>
              </a:p>
            </p:txBody>
          </p:sp>
        </p:grpSp>
        <p:sp>
          <p:nvSpPr>
            <p:cNvPr id="240" name="Google Shape;240;p47"/>
            <p:cNvSpPr/>
            <p:nvPr/>
          </p:nvSpPr>
          <p:spPr>
            <a:xfrm>
              <a:off x="2672803" y="3293082"/>
              <a:ext cx="1152000" cy="1152000"/>
            </a:xfrm>
            <a:prstGeom prst="flowChartDelay">
              <a:avLst/>
            </a:prstGeom>
            <a:noFill/>
            <a:ln cap="flat" cmpd="sng" w="76200">
              <a:solidFill>
                <a:srgbClr val="23829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70D90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241" name="Google Shape;241;p47"/>
          <p:cNvGraphicFramePr/>
          <p:nvPr/>
        </p:nvGraphicFramePr>
        <p:xfrm>
          <a:off x="5975985" y="24194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{F30BCA80-28CE-4979-8C1F-6A43AA83AC3F}</a:tableStyleId>
              </a:tblPr>
              <a:tblGrid>
                <a:gridCol w="468000"/>
                <a:gridCol w="468000"/>
                <a:gridCol w="468000"/>
              </a:tblGrid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1100"/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3F6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1100"/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3F6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</a:t>
                      </a:r>
                      <a:endParaRPr sz="1100"/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9CAE4"/>
                    </a:solidFill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/>
                    </a:p>
                  </a:txBody>
                  <a:tcPr marT="34300" marB="343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293F6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f20ada-ea1e-4479-af96-12e7f68be8f6" xsi:nil="true"/>
    <lcf76f155ced4ddcb4097134ff3c332f xmlns="3ae4bebc-5183-402f-9a72-94513702be8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A2CE22-DBE4-4DB9-BF47-49FF415A8B68}"/>
</file>

<file path=customXml/itemProps2.xml><?xml version="1.0" encoding="utf-8"?>
<ds:datastoreItem xmlns:ds="http://schemas.openxmlformats.org/officeDocument/2006/customXml" ds:itemID="{AD05BF52-28C1-4038-BF01-3F768F0C56FD}"/>
</file>

<file path=customXml/itemProps3.xml><?xml version="1.0" encoding="utf-8"?>
<ds:datastoreItem xmlns:ds="http://schemas.openxmlformats.org/officeDocument/2006/customXml" ds:itemID="{4DE4C66D-F969-4CF8-B84B-778F5C442AB8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</Properties>
</file>