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9"/>
  </p:handoutMasterIdLst>
  <p:sldIdLst>
    <p:sldId id="316" r:id="rId5"/>
    <p:sldId id="256" r:id="rId6"/>
    <p:sldId id="260" r:id="rId7"/>
    <p:sldId id="263" r:id="rId8"/>
    <p:sldId id="280" r:id="rId9"/>
    <p:sldId id="315" r:id="rId10"/>
    <p:sldId id="317" r:id="rId11"/>
    <p:sldId id="257" r:id="rId12"/>
    <p:sldId id="264" r:id="rId13"/>
    <p:sldId id="283" r:id="rId14"/>
    <p:sldId id="258" r:id="rId15"/>
    <p:sldId id="259" r:id="rId16"/>
    <p:sldId id="284" r:id="rId17"/>
    <p:sldId id="261" r:id="rId18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8" /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customXml" Target="../customXml/item3.xml" Id="rId3" /><Relationship Type="http://schemas.openxmlformats.org/officeDocument/2006/relationships/viewProps" Target="viewProps.xml" Id="rId21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customXml" Target="../customXml/item2.xml" Id="rId2" /><Relationship Type="http://schemas.openxmlformats.org/officeDocument/2006/relationships/slide" Target="slides/slide12.xml" Id="rId16" /><Relationship Type="http://schemas.openxmlformats.org/officeDocument/2006/relationships/presProps" Target="presProps.xml" Id="rId20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tableStyles" Target="tableStyles.xml" Id="rId23" /><Relationship Type="http://schemas.openxmlformats.org/officeDocument/2006/relationships/slide" Target="slides/slide6.xml" Id="rId10" /><Relationship Type="http://schemas.openxmlformats.org/officeDocument/2006/relationships/handoutMaster" Target="handoutMasters/handoutMaster1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theme" Target="theme/theme1.xml" Id="rId22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958" cy="4957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098" y="1"/>
            <a:ext cx="2944958" cy="4957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E2E72-9656-4FBD-8A25-E85D57970096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485"/>
            <a:ext cx="2944958" cy="49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098" y="9378485"/>
            <a:ext cx="2944958" cy="49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26408-3250-4F4C-BB0A-DDE2A3FB2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031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069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247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686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32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518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975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60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90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26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8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16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E7A0-B1D7-46C8-B14F-6D61F18D08E2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7C73B-66C4-410F-BC60-14D157817D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52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4530F2C-5EDF-4D79-9624-F4900517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5697" y="5118847"/>
            <a:ext cx="1901078" cy="190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94869859-C50F-4D00-B004-C446037A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2137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BF87A5D-6D5C-4567-8A80-C489D2956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73"/>
            <a:ext cx="3978910" cy="273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659AE-13DF-4079-A3CE-C9B11D20F3F9}"/>
              </a:ext>
            </a:extLst>
          </p:cNvPr>
          <p:cNvSpPr txBox="1"/>
          <p:nvPr/>
        </p:nvSpPr>
        <p:spPr>
          <a:xfrm>
            <a:off x="121920" y="2936240"/>
            <a:ext cx="3599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>
                <a:solidFill>
                  <a:srgbClr val="0070C0"/>
                </a:solidFill>
              </a:rPr>
              <a:t>Thank you for being ready to learn!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F25251-DF7F-446C-86BD-4648199E6D5C}"/>
              </a:ext>
            </a:extLst>
          </p:cNvPr>
          <p:cNvSpPr txBox="1"/>
          <p:nvPr/>
        </p:nvSpPr>
        <p:spPr>
          <a:xfrm>
            <a:off x="5450033" y="281100"/>
            <a:ext cx="432892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b="1" u="sng" dirty="0"/>
              <a:t>BTEC Sport</a:t>
            </a:r>
          </a:p>
          <a:p>
            <a:r>
              <a:rPr lang="en-GB" sz="2800" u="sng" dirty="0"/>
              <a:t>Intro to BTEC Sport exams and coursework.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80610-4F80-46A2-AB4C-8A9B847B68AC}"/>
              </a:ext>
            </a:extLst>
          </p:cNvPr>
          <p:cNvSpPr txBox="1"/>
          <p:nvPr/>
        </p:nvSpPr>
        <p:spPr>
          <a:xfrm>
            <a:off x="4664556" y="2431982"/>
            <a:ext cx="6771499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u="sng" dirty="0"/>
              <a:t>Aims:</a:t>
            </a:r>
          </a:p>
          <a:p>
            <a:pPr marL="457200" indent="-457200">
              <a:buFontTx/>
              <a:buChar char="-"/>
            </a:pPr>
            <a:r>
              <a:rPr lang="en-GB" sz="2800" dirty="0"/>
              <a:t>Introduction to the Anatomy and Physiology exam</a:t>
            </a:r>
          </a:p>
          <a:p>
            <a:pPr marL="457200" indent="-457200">
              <a:buFontTx/>
              <a:buChar char="-"/>
            </a:pPr>
            <a:r>
              <a:rPr lang="en-GB" sz="2800" dirty="0"/>
              <a:t>Understand the unit 2 exam as a scenario task based exam </a:t>
            </a:r>
          </a:p>
          <a:p>
            <a:r>
              <a:rPr lang="en-GB" sz="2800" dirty="0"/>
              <a:t>- Introduction to the coursework content of the course. 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D91986CF-B9CA-8522-A436-8C107F61D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6243" y="5348751"/>
            <a:ext cx="1385438" cy="144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4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0AA64-2FE0-4E4A-B2C1-388CE2154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/>
              <a:t>Task: </a:t>
            </a:r>
            <a:endParaRPr lang="en-US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F08C3-0190-4D10-BE72-91F0CF2ED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Looking at the previous information, what are the positives and negatives of their lifestyle?</a:t>
            </a:r>
          </a:p>
          <a:p>
            <a:r>
              <a:rPr lang="en-GB" dirty="0"/>
              <a:t>What would you suggest they change for the better?</a:t>
            </a:r>
          </a:p>
          <a:p>
            <a:r>
              <a:rPr lang="en-GB" dirty="0"/>
              <a:t>Research the NHS guidance for the average intake of alcohol, smoking, and health tests.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20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5400" b="1" u="sng" dirty="0">
                <a:solidFill>
                  <a:srgbClr val="FF0000"/>
                </a:solidFill>
              </a:rPr>
              <a:t>Professional development in sports industry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978025"/>
            <a:ext cx="10515600" cy="4351338"/>
          </a:xfrm>
        </p:spPr>
        <p:txBody>
          <a:bodyPr>
            <a:normAutofit/>
          </a:bodyPr>
          <a:lstStyle/>
          <a:p>
            <a:r>
              <a:rPr lang="en-GB" sz="3600" b="1" u="sng" dirty="0">
                <a:solidFill>
                  <a:srgbClr val="00B050"/>
                </a:solidFill>
              </a:rPr>
              <a:t>Coursework</a:t>
            </a:r>
            <a:r>
              <a:rPr lang="en-GB" sz="3600" dirty="0"/>
              <a:t> – A written assignment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Career and job opportunities in the sports industry.</a:t>
            </a:r>
          </a:p>
          <a:p>
            <a:r>
              <a:rPr lang="en-GB" dirty="0"/>
              <a:t>Sports career development action plan.</a:t>
            </a:r>
          </a:p>
          <a:p>
            <a:r>
              <a:rPr lang="en-GB" dirty="0"/>
              <a:t>Processes that can lead to a successful job in the sports industry.</a:t>
            </a:r>
          </a:p>
          <a:p>
            <a:r>
              <a:rPr lang="en-GB" dirty="0"/>
              <a:t>offer in a selected career pathway.</a:t>
            </a:r>
          </a:p>
          <a:p>
            <a:r>
              <a:rPr lang="en-GB" dirty="0"/>
              <a:t>The recruitment and selection process and your individual performance.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1912" y="1616076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1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5400" b="1" u="sng" dirty="0">
                <a:solidFill>
                  <a:srgbClr val="FF0000"/>
                </a:solidFill>
              </a:rPr>
              <a:t>Sports leadership </a:t>
            </a:r>
            <a:br>
              <a:rPr lang="en-GB" sz="4800" b="1" u="sng" dirty="0">
                <a:solidFill>
                  <a:srgbClr val="FF0000"/>
                </a:solidFill>
              </a:rPr>
            </a:br>
            <a:endParaRPr lang="en-GB" sz="4800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300" y="2287588"/>
            <a:ext cx="10515600" cy="4351338"/>
          </a:xfrm>
        </p:spPr>
        <p:txBody>
          <a:bodyPr/>
          <a:lstStyle/>
          <a:p>
            <a:r>
              <a:rPr lang="en-GB" sz="3600" b="1" u="sng" dirty="0">
                <a:solidFill>
                  <a:srgbClr val="00B050"/>
                </a:solidFill>
              </a:rPr>
              <a:t>Coursework</a:t>
            </a:r>
            <a:r>
              <a:rPr lang="en-GB" sz="3600" dirty="0"/>
              <a:t> – a written assessment.</a:t>
            </a:r>
            <a:endParaRPr lang="en-GB" sz="3600" b="1" u="sng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The roles, qualities and characteristics of an effective sports leader.</a:t>
            </a:r>
          </a:p>
          <a:p>
            <a:r>
              <a:rPr lang="en-GB" dirty="0"/>
              <a:t>The importance of psychological factors and their link with effective leadership.</a:t>
            </a:r>
          </a:p>
          <a:p>
            <a:r>
              <a:rPr lang="en-GB" dirty="0"/>
              <a:t>Effective leadership style when leading a team during sport and exercise activities.</a:t>
            </a:r>
          </a:p>
          <a:p>
            <a:r>
              <a:rPr lang="en-GB" dirty="0"/>
              <a:t>You will plan a lesson and teach it to a year 7 group.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7194" y="290513"/>
            <a:ext cx="3235628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38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0AA64-2FE0-4E4A-B2C1-388CE2154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/>
              <a:t>Task: </a:t>
            </a:r>
            <a:endParaRPr lang="en-US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F08C3-0190-4D10-BE72-91F0CF2ED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/>
              <a:t>Imagine you are year 4 pe teacher: </a:t>
            </a:r>
          </a:p>
          <a:p>
            <a:pPr marL="0" indent="0">
              <a:buNone/>
            </a:pPr>
            <a:r>
              <a:rPr lang="en-GB" dirty="0"/>
              <a:t>Create a pe lesson of your choice, which allows students to improve in a certain skill. </a:t>
            </a:r>
          </a:p>
          <a:p>
            <a:r>
              <a:rPr lang="en-GB" dirty="0"/>
              <a:t>Think about:</a:t>
            </a:r>
            <a:endParaRPr lang="en-GB" dirty="0">
              <a:ea typeface="Calibri"/>
              <a:cs typeface="Calibri"/>
            </a:endParaRPr>
          </a:p>
          <a:p>
            <a:pPr lvl="1"/>
            <a:r>
              <a:rPr lang="en-GB" dirty="0"/>
              <a:t>What drills will help them learn?</a:t>
            </a:r>
          </a:p>
          <a:p>
            <a:pPr lvl="1"/>
            <a:r>
              <a:rPr lang="en-GB" dirty="0"/>
              <a:t>What equipment will you need?</a:t>
            </a:r>
          </a:p>
          <a:p>
            <a:pPr lvl="1"/>
            <a:r>
              <a:rPr lang="en-GB" dirty="0"/>
              <a:t>How long will each drill need to be?</a:t>
            </a:r>
          </a:p>
          <a:p>
            <a:pPr lvl="1"/>
            <a:endParaRPr lang="en-GB" dirty="0">
              <a:ea typeface="Calibri"/>
              <a:cs typeface="Calibri"/>
            </a:endParaRPr>
          </a:p>
          <a:p>
            <a:pPr lvl="1"/>
            <a:r>
              <a:rPr lang="en-GB" dirty="0">
                <a:ea typeface="Calibri"/>
                <a:cs typeface="Calibri"/>
              </a:rPr>
              <a:t>Now can you justify why you have chosen these. </a:t>
            </a:r>
          </a:p>
        </p:txBody>
      </p:sp>
    </p:spTree>
    <p:extLst>
      <p:ext uri="{BB962C8B-B14F-4D97-AF65-F5344CB8AC3E}">
        <p14:creationId xmlns:p14="http://schemas.microsoft.com/office/powerpoint/2010/main" val="616020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4200" y="365125"/>
            <a:ext cx="10769600" cy="132556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u="sng" dirty="0">
                <a:solidFill>
                  <a:srgbClr val="7030A0"/>
                </a:solidFill>
              </a:rPr>
              <a:t>For success in the BTEC sport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9907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You must be able to: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Work independently</a:t>
            </a:r>
          </a:p>
          <a:p>
            <a:r>
              <a:rPr lang="en-GB" dirty="0"/>
              <a:t>Produce your own independent work to a high written standard</a:t>
            </a:r>
          </a:p>
          <a:p>
            <a:r>
              <a:rPr lang="en-GB" dirty="0"/>
              <a:t>Research information and select important key information.</a:t>
            </a:r>
          </a:p>
          <a:p>
            <a:r>
              <a:rPr lang="en-GB" dirty="0"/>
              <a:t>Be organise, determined, reflect on feedback. </a:t>
            </a:r>
          </a:p>
          <a:p>
            <a:r>
              <a:rPr lang="en-GB" dirty="0"/>
              <a:t>Complete and submit work by deadlines.</a:t>
            </a:r>
          </a:p>
          <a:p>
            <a:r>
              <a:rPr lang="en-GB" dirty="0"/>
              <a:t>Prepared to work in your own time away from</a:t>
            </a:r>
          </a:p>
          <a:p>
            <a:pPr marL="0" indent="0">
              <a:buNone/>
            </a:pPr>
            <a:r>
              <a:rPr lang="en-GB" dirty="0"/>
              <a:t>the structured lessons.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4312" y="4335462"/>
            <a:ext cx="2847975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34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19100" y="342900"/>
            <a:ext cx="11379200" cy="2844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436563"/>
            <a:ext cx="10782300" cy="2387600"/>
          </a:xfrm>
        </p:spPr>
        <p:txBody>
          <a:bodyPr>
            <a:noAutofit/>
          </a:bodyPr>
          <a:lstStyle/>
          <a:p>
            <a:r>
              <a:rPr lang="en-GB" sz="16600" b="1" u="sng" dirty="0">
                <a:solidFill>
                  <a:srgbClr val="FF0000"/>
                </a:solidFill>
              </a:rPr>
              <a:t>BTEC Sport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50" y="3950176"/>
            <a:ext cx="3409950" cy="21255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49800" y="3582722"/>
            <a:ext cx="68453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/>
              <a:t>This course will cover 4 units</a:t>
            </a:r>
          </a:p>
          <a:p>
            <a:endParaRPr lang="en-GB" sz="2400" dirty="0"/>
          </a:p>
          <a:p>
            <a:r>
              <a:rPr lang="en-GB" sz="2400" dirty="0"/>
              <a:t>- 2 of these units will be exams</a:t>
            </a:r>
          </a:p>
          <a:p>
            <a:r>
              <a:rPr lang="en-GB" sz="2400" dirty="0"/>
              <a:t>- 2 will be course work</a:t>
            </a:r>
          </a:p>
          <a:p>
            <a:endParaRPr lang="en-GB" sz="2400" dirty="0"/>
          </a:p>
          <a:p>
            <a:r>
              <a:rPr lang="en-GB" sz="2400" dirty="0"/>
              <a:t>The course will be over 2 years.</a:t>
            </a:r>
          </a:p>
          <a:p>
            <a:r>
              <a:rPr lang="en-GB" sz="2400" dirty="0"/>
              <a:t>You will be graded with a: Pass, merit, distinction or distinction*</a:t>
            </a:r>
          </a:p>
        </p:txBody>
      </p:sp>
    </p:spTree>
    <p:extLst>
      <p:ext uri="{BB962C8B-B14F-4D97-AF65-F5344CB8AC3E}">
        <p14:creationId xmlns:p14="http://schemas.microsoft.com/office/powerpoint/2010/main" val="852942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5400" b="1" u="sng" dirty="0">
                <a:solidFill>
                  <a:srgbClr val="FF0000"/>
                </a:solidFill>
              </a:rPr>
              <a:t>Principles of Anatomy and Physiology in sport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008188"/>
            <a:ext cx="10515600" cy="4976812"/>
          </a:xfrm>
        </p:spPr>
        <p:txBody>
          <a:bodyPr>
            <a:normAutofit fontScale="92500" lnSpcReduction="10000"/>
          </a:bodyPr>
          <a:lstStyle/>
          <a:p>
            <a:r>
              <a:rPr lang="en-GB" sz="3500" b="1" u="sng" dirty="0">
                <a:solidFill>
                  <a:srgbClr val="00B050"/>
                </a:solidFill>
              </a:rPr>
              <a:t>Exam</a:t>
            </a:r>
            <a:r>
              <a:rPr lang="en-GB" sz="3500" dirty="0"/>
              <a:t> – 1 hour 30 mins</a:t>
            </a:r>
          </a:p>
          <a:p>
            <a:endParaRPr lang="en-GB" dirty="0"/>
          </a:p>
          <a:p>
            <a:r>
              <a:rPr lang="en-GB" b="1" u="sng" dirty="0">
                <a:solidFill>
                  <a:srgbClr val="00B0F0"/>
                </a:solidFill>
              </a:rPr>
              <a:t>Skeletal System </a:t>
            </a:r>
            <a:r>
              <a:rPr lang="en-GB" dirty="0"/>
              <a:t>(joints, bones, functions of the skeleton, how exercise can benefit the skeleton)</a:t>
            </a:r>
          </a:p>
          <a:p>
            <a:r>
              <a:rPr lang="en-GB" b="1" u="sng" dirty="0">
                <a:solidFill>
                  <a:srgbClr val="00B0F0"/>
                </a:solidFill>
              </a:rPr>
              <a:t>Muscular System </a:t>
            </a:r>
            <a:r>
              <a:rPr lang="en-GB" dirty="0"/>
              <a:t>(muscles, types of muscles, how exercise benefits the muscular) </a:t>
            </a:r>
          </a:p>
          <a:p>
            <a:r>
              <a:rPr lang="en-GB" b="1" u="sng" dirty="0">
                <a:solidFill>
                  <a:srgbClr val="00B0F0"/>
                </a:solidFill>
              </a:rPr>
              <a:t>Respiratory System </a:t>
            </a:r>
            <a:r>
              <a:rPr lang="en-GB" dirty="0"/>
              <a:t>(the function, the benefits of exercises on the system, factors affecting the system)</a:t>
            </a:r>
          </a:p>
          <a:p>
            <a:r>
              <a:rPr lang="en-GB" b="1" u="sng" dirty="0">
                <a:solidFill>
                  <a:srgbClr val="00B0F0"/>
                </a:solidFill>
              </a:rPr>
              <a:t>Cardiovascular System </a:t>
            </a:r>
            <a:r>
              <a:rPr lang="en-GB" dirty="0"/>
              <a:t>(key components, benefits of a healthy cardio system, how exercise benefits the system)</a:t>
            </a:r>
          </a:p>
          <a:p>
            <a:r>
              <a:rPr lang="en-GB" b="1" u="sng" dirty="0">
                <a:solidFill>
                  <a:srgbClr val="00B0F0"/>
                </a:solidFill>
              </a:rPr>
              <a:t>Energy Systems </a:t>
            </a:r>
            <a:r>
              <a:rPr lang="en-GB" dirty="0"/>
              <a:t>(key components, what each component does in relation to physical activity.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285" t="13178" r="50989" b="11938"/>
          <a:stretch/>
        </p:blipFill>
        <p:spPr>
          <a:xfrm>
            <a:off x="9590567" y="1244009"/>
            <a:ext cx="1044701" cy="171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09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41D26-8C3C-4FC8-811C-9286435B7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/>
              <a:t>Task: </a:t>
            </a:r>
            <a:endParaRPr lang="en-US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4D672-754F-4CE4-A41D-6C6479DA4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Using your previous knowledge please attempt to: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AutoNum type="arabicParenR"/>
            </a:pPr>
            <a:r>
              <a:rPr lang="en-GB" dirty="0"/>
              <a:t>Label the skeleton work sheet, including the vertebrae column</a:t>
            </a:r>
          </a:p>
          <a:p>
            <a:pPr marL="514350" indent="-514350">
              <a:buAutoNum type="arabicParenR"/>
            </a:pPr>
            <a:r>
              <a:rPr lang="en-GB" dirty="0"/>
              <a:t>Label the muscles work sheet</a:t>
            </a:r>
          </a:p>
          <a:p>
            <a:pPr marL="514350" indent="-514350">
              <a:buAutoNum type="arabicParenR"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will go through this together after.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43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67213" y="476250"/>
            <a:ext cx="3097212" cy="6192838"/>
          </a:xfrm>
        </p:spPr>
      </p:pic>
      <p:sp>
        <p:nvSpPr>
          <p:cNvPr id="45058" name="Line 4"/>
          <p:cNvSpPr>
            <a:spLocks noChangeShapeType="1"/>
          </p:cNvSpPr>
          <p:nvPr/>
        </p:nvSpPr>
        <p:spPr bwMode="auto">
          <a:xfrm flipH="1">
            <a:off x="6456363" y="620714"/>
            <a:ext cx="107950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7608889" y="476251"/>
            <a:ext cx="1366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7608888" y="404813"/>
            <a:ext cx="1439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Cranium</a:t>
            </a:r>
            <a:endParaRPr lang="en-US"/>
          </a:p>
        </p:txBody>
      </p:sp>
      <p:sp>
        <p:nvSpPr>
          <p:cNvPr id="45061" name="Line 7"/>
          <p:cNvSpPr>
            <a:spLocks noChangeShapeType="1"/>
          </p:cNvSpPr>
          <p:nvPr/>
        </p:nvSpPr>
        <p:spPr bwMode="auto">
          <a:xfrm>
            <a:off x="4151313" y="765175"/>
            <a:ext cx="165735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62" name="Text Box 8"/>
          <p:cNvSpPr txBox="1">
            <a:spLocks noChangeArrowheads="1"/>
          </p:cNvSpPr>
          <p:nvPr/>
        </p:nvSpPr>
        <p:spPr bwMode="auto">
          <a:xfrm>
            <a:off x="3216275" y="549276"/>
            <a:ext cx="1079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Clavicle</a:t>
            </a:r>
            <a:endParaRPr lang="en-US"/>
          </a:p>
        </p:txBody>
      </p:sp>
      <p:sp>
        <p:nvSpPr>
          <p:cNvPr id="45063" name="Line 9"/>
          <p:cNvSpPr>
            <a:spLocks noChangeShapeType="1"/>
          </p:cNvSpPr>
          <p:nvPr/>
        </p:nvSpPr>
        <p:spPr bwMode="auto">
          <a:xfrm flipH="1">
            <a:off x="6959601" y="1052514"/>
            <a:ext cx="576263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64" name="Text Box 10"/>
          <p:cNvSpPr txBox="1">
            <a:spLocks noChangeArrowheads="1"/>
          </p:cNvSpPr>
          <p:nvPr/>
        </p:nvSpPr>
        <p:spPr bwMode="auto">
          <a:xfrm>
            <a:off x="7535863" y="836613"/>
            <a:ext cx="12239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Scapula</a:t>
            </a:r>
            <a:endParaRPr lang="en-US"/>
          </a:p>
        </p:txBody>
      </p:sp>
      <p:sp>
        <p:nvSpPr>
          <p:cNvPr id="45065" name="Line 11"/>
          <p:cNvSpPr>
            <a:spLocks noChangeShapeType="1"/>
          </p:cNvSpPr>
          <p:nvPr/>
        </p:nvSpPr>
        <p:spPr bwMode="auto">
          <a:xfrm>
            <a:off x="3863976" y="1268413"/>
            <a:ext cx="24479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66" name="Text Box 12"/>
          <p:cNvSpPr txBox="1">
            <a:spLocks noChangeArrowheads="1"/>
          </p:cNvSpPr>
          <p:nvPr/>
        </p:nvSpPr>
        <p:spPr bwMode="auto">
          <a:xfrm>
            <a:off x="2208213" y="1052513"/>
            <a:ext cx="16557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45067" name="Text Box 13"/>
          <p:cNvSpPr txBox="1">
            <a:spLocks noChangeArrowheads="1"/>
          </p:cNvSpPr>
          <p:nvPr/>
        </p:nvSpPr>
        <p:spPr bwMode="auto">
          <a:xfrm>
            <a:off x="2855914" y="1052513"/>
            <a:ext cx="1150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Sternum</a:t>
            </a:r>
            <a:endParaRPr lang="en-US"/>
          </a:p>
        </p:txBody>
      </p:sp>
      <p:sp>
        <p:nvSpPr>
          <p:cNvPr id="45068" name="Line 14"/>
          <p:cNvSpPr>
            <a:spLocks noChangeShapeType="1"/>
          </p:cNvSpPr>
          <p:nvPr/>
        </p:nvSpPr>
        <p:spPr bwMode="auto">
          <a:xfrm flipH="1">
            <a:off x="6743700" y="1341439"/>
            <a:ext cx="1081088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69" name="Text Box 15"/>
          <p:cNvSpPr txBox="1">
            <a:spLocks noChangeArrowheads="1"/>
          </p:cNvSpPr>
          <p:nvPr/>
        </p:nvSpPr>
        <p:spPr bwMode="auto">
          <a:xfrm>
            <a:off x="7751763" y="1196976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Ribs</a:t>
            </a:r>
            <a:endParaRPr lang="en-US"/>
          </a:p>
        </p:txBody>
      </p:sp>
      <p:sp>
        <p:nvSpPr>
          <p:cNvPr id="45070" name="Line 16"/>
          <p:cNvSpPr>
            <a:spLocks noChangeShapeType="1"/>
          </p:cNvSpPr>
          <p:nvPr/>
        </p:nvSpPr>
        <p:spPr bwMode="auto">
          <a:xfrm>
            <a:off x="4008438" y="1773239"/>
            <a:ext cx="1439862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71" name="Text Box 17"/>
          <p:cNvSpPr txBox="1">
            <a:spLocks noChangeArrowheads="1"/>
          </p:cNvSpPr>
          <p:nvPr/>
        </p:nvSpPr>
        <p:spPr bwMode="auto">
          <a:xfrm>
            <a:off x="3000376" y="1484313"/>
            <a:ext cx="12239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Humerus</a:t>
            </a:r>
            <a:endParaRPr lang="en-US"/>
          </a:p>
        </p:txBody>
      </p:sp>
      <p:sp>
        <p:nvSpPr>
          <p:cNvPr id="45072" name="Line 18"/>
          <p:cNvSpPr>
            <a:spLocks noChangeShapeType="1"/>
          </p:cNvSpPr>
          <p:nvPr/>
        </p:nvSpPr>
        <p:spPr bwMode="auto">
          <a:xfrm flipH="1">
            <a:off x="6383338" y="1989139"/>
            <a:ext cx="165735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73" name="Text Box 19"/>
          <p:cNvSpPr txBox="1">
            <a:spLocks noChangeArrowheads="1"/>
          </p:cNvSpPr>
          <p:nvPr/>
        </p:nvSpPr>
        <p:spPr bwMode="auto">
          <a:xfrm>
            <a:off x="7967664" y="1773238"/>
            <a:ext cx="2016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Vertebral Column</a:t>
            </a:r>
            <a:endParaRPr lang="en-US"/>
          </a:p>
        </p:txBody>
      </p:sp>
      <p:sp>
        <p:nvSpPr>
          <p:cNvPr id="45074" name="Line 20"/>
          <p:cNvSpPr>
            <a:spLocks noChangeShapeType="1"/>
          </p:cNvSpPr>
          <p:nvPr/>
        </p:nvSpPr>
        <p:spPr bwMode="auto">
          <a:xfrm>
            <a:off x="4079875" y="2133600"/>
            <a:ext cx="12954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75" name="Text Box 21"/>
          <p:cNvSpPr txBox="1">
            <a:spLocks noChangeArrowheads="1"/>
          </p:cNvSpPr>
          <p:nvPr/>
        </p:nvSpPr>
        <p:spPr bwMode="auto">
          <a:xfrm>
            <a:off x="3503613" y="1916113"/>
            <a:ext cx="7921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Ulna</a:t>
            </a:r>
            <a:endParaRPr lang="en-US"/>
          </a:p>
        </p:txBody>
      </p:sp>
      <p:sp>
        <p:nvSpPr>
          <p:cNvPr id="45076" name="Line 22"/>
          <p:cNvSpPr>
            <a:spLocks noChangeShapeType="1"/>
          </p:cNvSpPr>
          <p:nvPr/>
        </p:nvSpPr>
        <p:spPr bwMode="auto">
          <a:xfrm>
            <a:off x="3792538" y="2565401"/>
            <a:ext cx="1008062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77" name="Text Box 23"/>
          <p:cNvSpPr txBox="1">
            <a:spLocks noChangeArrowheads="1"/>
          </p:cNvSpPr>
          <p:nvPr/>
        </p:nvSpPr>
        <p:spPr bwMode="auto">
          <a:xfrm>
            <a:off x="2927351" y="2349501"/>
            <a:ext cx="936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Radius</a:t>
            </a:r>
            <a:endParaRPr lang="en-US"/>
          </a:p>
        </p:txBody>
      </p:sp>
      <p:sp>
        <p:nvSpPr>
          <p:cNvPr id="45078" name="Line 24"/>
          <p:cNvSpPr>
            <a:spLocks noChangeShapeType="1"/>
          </p:cNvSpPr>
          <p:nvPr/>
        </p:nvSpPr>
        <p:spPr bwMode="auto">
          <a:xfrm flipH="1">
            <a:off x="7391401" y="2924176"/>
            <a:ext cx="936625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79" name="Text Box 25"/>
          <p:cNvSpPr txBox="1">
            <a:spLocks noChangeArrowheads="1"/>
          </p:cNvSpPr>
          <p:nvPr/>
        </p:nvSpPr>
        <p:spPr bwMode="auto">
          <a:xfrm>
            <a:off x="8256589" y="2636838"/>
            <a:ext cx="17287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Carpals</a:t>
            </a:r>
            <a:endParaRPr lang="en-US"/>
          </a:p>
        </p:txBody>
      </p:sp>
      <p:sp>
        <p:nvSpPr>
          <p:cNvPr id="45080" name="Line 26"/>
          <p:cNvSpPr>
            <a:spLocks noChangeShapeType="1"/>
          </p:cNvSpPr>
          <p:nvPr/>
        </p:nvSpPr>
        <p:spPr bwMode="auto">
          <a:xfrm flipH="1">
            <a:off x="7391401" y="3284538"/>
            <a:ext cx="9366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81" name="Text Box 27"/>
          <p:cNvSpPr txBox="1">
            <a:spLocks noChangeArrowheads="1"/>
          </p:cNvSpPr>
          <p:nvPr/>
        </p:nvSpPr>
        <p:spPr bwMode="auto">
          <a:xfrm>
            <a:off x="8328025" y="3068638"/>
            <a:ext cx="17986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Metacarpals</a:t>
            </a:r>
            <a:endParaRPr lang="en-US"/>
          </a:p>
        </p:txBody>
      </p:sp>
      <p:sp>
        <p:nvSpPr>
          <p:cNvPr id="45082" name="Line 28"/>
          <p:cNvSpPr>
            <a:spLocks noChangeShapeType="1"/>
          </p:cNvSpPr>
          <p:nvPr/>
        </p:nvSpPr>
        <p:spPr bwMode="auto">
          <a:xfrm flipH="1" flipV="1">
            <a:off x="7319964" y="3860801"/>
            <a:ext cx="936625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83" name="Text Box 29"/>
          <p:cNvSpPr txBox="1">
            <a:spLocks noChangeArrowheads="1"/>
          </p:cNvSpPr>
          <p:nvPr/>
        </p:nvSpPr>
        <p:spPr bwMode="auto">
          <a:xfrm>
            <a:off x="8183563" y="3789363"/>
            <a:ext cx="1871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Phalanges</a:t>
            </a:r>
            <a:endParaRPr lang="en-US"/>
          </a:p>
        </p:txBody>
      </p:sp>
      <p:sp>
        <p:nvSpPr>
          <p:cNvPr id="45084" name="Line 30"/>
          <p:cNvSpPr>
            <a:spLocks noChangeShapeType="1"/>
          </p:cNvSpPr>
          <p:nvPr/>
        </p:nvSpPr>
        <p:spPr bwMode="auto">
          <a:xfrm flipV="1">
            <a:off x="3863976" y="3141664"/>
            <a:ext cx="2016125" cy="1582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85" name="Text Box 31"/>
          <p:cNvSpPr txBox="1">
            <a:spLocks noChangeArrowheads="1"/>
          </p:cNvSpPr>
          <p:nvPr/>
        </p:nvSpPr>
        <p:spPr bwMode="auto">
          <a:xfrm>
            <a:off x="3143250" y="4581526"/>
            <a:ext cx="935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Pelvis</a:t>
            </a:r>
            <a:endParaRPr lang="en-US"/>
          </a:p>
        </p:txBody>
      </p:sp>
      <p:sp>
        <p:nvSpPr>
          <p:cNvPr id="45086" name="Line 32"/>
          <p:cNvSpPr>
            <a:spLocks noChangeShapeType="1"/>
          </p:cNvSpPr>
          <p:nvPr/>
        </p:nvSpPr>
        <p:spPr bwMode="auto">
          <a:xfrm flipH="1">
            <a:off x="6816725" y="4437064"/>
            <a:ext cx="1366838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87" name="Text Box 33"/>
          <p:cNvSpPr txBox="1">
            <a:spLocks noChangeArrowheads="1"/>
          </p:cNvSpPr>
          <p:nvPr/>
        </p:nvSpPr>
        <p:spPr bwMode="auto">
          <a:xfrm>
            <a:off x="8183564" y="4292601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Femur</a:t>
            </a:r>
            <a:endParaRPr lang="en-US"/>
          </a:p>
        </p:txBody>
      </p:sp>
      <p:sp>
        <p:nvSpPr>
          <p:cNvPr id="45088" name="Line 34"/>
          <p:cNvSpPr>
            <a:spLocks noChangeShapeType="1"/>
          </p:cNvSpPr>
          <p:nvPr/>
        </p:nvSpPr>
        <p:spPr bwMode="auto">
          <a:xfrm flipH="1">
            <a:off x="6743701" y="4797425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89" name="Text Box 35"/>
          <p:cNvSpPr txBox="1">
            <a:spLocks noChangeArrowheads="1"/>
          </p:cNvSpPr>
          <p:nvPr/>
        </p:nvSpPr>
        <p:spPr bwMode="auto">
          <a:xfrm>
            <a:off x="7896225" y="4581526"/>
            <a:ext cx="1512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Patella</a:t>
            </a:r>
            <a:endParaRPr lang="en-US"/>
          </a:p>
        </p:txBody>
      </p:sp>
      <p:sp>
        <p:nvSpPr>
          <p:cNvPr id="45090" name="Line 36"/>
          <p:cNvSpPr>
            <a:spLocks noChangeShapeType="1"/>
          </p:cNvSpPr>
          <p:nvPr/>
        </p:nvSpPr>
        <p:spPr bwMode="auto">
          <a:xfrm flipH="1">
            <a:off x="6672263" y="5300663"/>
            <a:ext cx="14398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91" name="Text Box 37"/>
          <p:cNvSpPr txBox="1">
            <a:spLocks noChangeArrowheads="1"/>
          </p:cNvSpPr>
          <p:nvPr/>
        </p:nvSpPr>
        <p:spPr bwMode="auto">
          <a:xfrm>
            <a:off x="8040689" y="5157788"/>
            <a:ext cx="1368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Tibia</a:t>
            </a:r>
            <a:endParaRPr lang="en-US"/>
          </a:p>
        </p:txBody>
      </p:sp>
      <p:sp>
        <p:nvSpPr>
          <p:cNvPr id="45092" name="Line 38"/>
          <p:cNvSpPr>
            <a:spLocks noChangeShapeType="1"/>
          </p:cNvSpPr>
          <p:nvPr/>
        </p:nvSpPr>
        <p:spPr bwMode="auto">
          <a:xfrm flipH="1" flipV="1">
            <a:off x="6816725" y="5805488"/>
            <a:ext cx="12954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93" name="Text Box 39"/>
          <p:cNvSpPr txBox="1">
            <a:spLocks noChangeArrowheads="1"/>
          </p:cNvSpPr>
          <p:nvPr/>
        </p:nvSpPr>
        <p:spPr bwMode="auto">
          <a:xfrm>
            <a:off x="8040688" y="5876926"/>
            <a:ext cx="1655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Fibula</a:t>
            </a:r>
            <a:endParaRPr lang="en-US"/>
          </a:p>
        </p:txBody>
      </p:sp>
      <p:sp>
        <p:nvSpPr>
          <p:cNvPr id="45094" name="Line 40"/>
          <p:cNvSpPr>
            <a:spLocks noChangeShapeType="1"/>
          </p:cNvSpPr>
          <p:nvPr/>
        </p:nvSpPr>
        <p:spPr bwMode="auto">
          <a:xfrm>
            <a:off x="4079876" y="5661025"/>
            <a:ext cx="20875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95" name="Text Box 41"/>
          <p:cNvSpPr txBox="1">
            <a:spLocks noChangeArrowheads="1"/>
          </p:cNvSpPr>
          <p:nvPr/>
        </p:nvSpPr>
        <p:spPr bwMode="auto">
          <a:xfrm>
            <a:off x="3216275" y="5445126"/>
            <a:ext cx="1441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Tarsals</a:t>
            </a:r>
            <a:endParaRPr lang="en-US"/>
          </a:p>
        </p:txBody>
      </p:sp>
      <p:sp>
        <p:nvSpPr>
          <p:cNvPr id="45096" name="Line 42"/>
          <p:cNvSpPr>
            <a:spLocks noChangeShapeType="1"/>
          </p:cNvSpPr>
          <p:nvPr/>
        </p:nvSpPr>
        <p:spPr bwMode="auto">
          <a:xfrm>
            <a:off x="3432176" y="6021388"/>
            <a:ext cx="273526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97" name="Text Box 43"/>
          <p:cNvSpPr txBox="1">
            <a:spLocks noChangeArrowheads="1"/>
          </p:cNvSpPr>
          <p:nvPr/>
        </p:nvSpPr>
        <p:spPr bwMode="auto">
          <a:xfrm>
            <a:off x="2135189" y="5805488"/>
            <a:ext cx="17287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Metatarsals</a:t>
            </a:r>
            <a:endParaRPr lang="en-US"/>
          </a:p>
        </p:txBody>
      </p:sp>
      <p:sp>
        <p:nvSpPr>
          <p:cNvPr id="45098" name="Line 44"/>
          <p:cNvSpPr>
            <a:spLocks noChangeShapeType="1"/>
          </p:cNvSpPr>
          <p:nvPr/>
        </p:nvSpPr>
        <p:spPr bwMode="auto">
          <a:xfrm>
            <a:off x="3792538" y="6453189"/>
            <a:ext cx="215900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099" name="Text Box 45"/>
          <p:cNvSpPr txBox="1">
            <a:spLocks noChangeArrowheads="1"/>
          </p:cNvSpPr>
          <p:nvPr/>
        </p:nvSpPr>
        <p:spPr bwMode="auto">
          <a:xfrm>
            <a:off x="2566989" y="6237288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Phalanges</a:t>
            </a:r>
            <a:endParaRPr 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1909763" y="260350"/>
            <a:ext cx="8229600" cy="1066800"/>
          </a:xfrm>
        </p:spPr>
        <p:txBody>
          <a:bodyPr/>
          <a:lstStyle/>
          <a:p>
            <a:pPr eaLnBrk="1" hangingPunct="1"/>
            <a:r>
              <a:rPr lang="en-GB"/>
              <a:t>Vertebral Column </a:t>
            </a:r>
            <a:endParaRPr lang="en-US"/>
          </a:p>
        </p:txBody>
      </p:sp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4063" y="1412876"/>
            <a:ext cx="14605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Line 5"/>
          <p:cNvSpPr>
            <a:spLocks noChangeShapeType="1"/>
          </p:cNvSpPr>
          <p:nvPr/>
        </p:nvSpPr>
        <p:spPr bwMode="auto">
          <a:xfrm flipH="1">
            <a:off x="5772151" y="2268538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0" name="Line 7"/>
          <p:cNvSpPr>
            <a:spLocks noChangeShapeType="1"/>
          </p:cNvSpPr>
          <p:nvPr/>
        </p:nvSpPr>
        <p:spPr bwMode="auto">
          <a:xfrm flipH="1">
            <a:off x="5880101" y="3644900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1" name="Line 9"/>
          <p:cNvSpPr>
            <a:spLocks noChangeShapeType="1"/>
          </p:cNvSpPr>
          <p:nvPr/>
        </p:nvSpPr>
        <p:spPr bwMode="auto">
          <a:xfrm flipH="1">
            <a:off x="6024563" y="5326063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2" name="Line 11"/>
          <p:cNvSpPr>
            <a:spLocks noChangeShapeType="1"/>
          </p:cNvSpPr>
          <p:nvPr/>
        </p:nvSpPr>
        <p:spPr bwMode="auto">
          <a:xfrm flipH="1">
            <a:off x="6059488" y="6165850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3" name="Line 13"/>
          <p:cNvSpPr>
            <a:spLocks noChangeShapeType="1"/>
          </p:cNvSpPr>
          <p:nvPr/>
        </p:nvSpPr>
        <p:spPr bwMode="auto">
          <a:xfrm flipH="1">
            <a:off x="6061075" y="658177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Text Box 15"/>
          <p:cNvSpPr txBox="1">
            <a:spLocks noChangeArrowheads="1"/>
          </p:cNvSpPr>
          <p:nvPr/>
        </p:nvSpPr>
        <p:spPr bwMode="auto">
          <a:xfrm>
            <a:off x="1495426" y="6653213"/>
            <a:ext cx="29876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www.statemaster.com/encyclopedia/Vertebral-column </a:t>
            </a:r>
          </a:p>
        </p:txBody>
      </p:sp>
      <p:sp>
        <p:nvSpPr>
          <p:cNvPr id="24585" name="TextBox 1"/>
          <p:cNvSpPr txBox="1">
            <a:spLocks noChangeArrowheads="1"/>
          </p:cNvSpPr>
          <p:nvPr/>
        </p:nvSpPr>
        <p:spPr bwMode="auto">
          <a:xfrm>
            <a:off x="1847851" y="1692275"/>
            <a:ext cx="27162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Georgia" pitchFamily="18" charset="0"/>
              </a:rPr>
              <a:t>What is in between the vertebrae?</a:t>
            </a:r>
          </a:p>
          <a:p>
            <a:endParaRPr lang="en-GB">
              <a:latin typeface="Georgia" pitchFamily="18" charset="0"/>
            </a:endParaRPr>
          </a:p>
          <a:p>
            <a:r>
              <a:rPr lang="en-GB" u="sng">
                <a:solidFill>
                  <a:srgbClr val="FF0000"/>
                </a:solidFill>
                <a:latin typeface="Georgia" pitchFamily="18" charset="0"/>
              </a:rPr>
              <a:t>Intervertebral disc</a:t>
            </a:r>
          </a:p>
        </p:txBody>
      </p:sp>
      <p:sp>
        <p:nvSpPr>
          <p:cNvPr id="24586" name="Text Box 6"/>
          <p:cNvSpPr txBox="1">
            <a:spLocks noChangeArrowheads="1"/>
          </p:cNvSpPr>
          <p:nvPr/>
        </p:nvSpPr>
        <p:spPr bwMode="auto">
          <a:xfrm>
            <a:off x="7212013" y="2085976"/>
            <a:ext cx="24495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Cervical Vertebrae </a:t>
            </a:r>
            <a:r>
              <a:rPr lang="en-GB">
                <a:solidFill>
                  <a:srgbClr val="FF0000"/>
                </a:solidFill>
              </a:rPr>
              <a:t>(7)</a:t>
            </a:r>
            <a:r>
              <a:rPr lang="en-GB"/>
              <a:t> </a:t>
            </a:r>
            <a:endParaRPr lang="en-US"/>
          </a:p>
        </p:txBody>
      </p:sp>
      <p:sp>
        <p:nvSpPr>
          <p:cNvPr id="24587" name="Text Box 8"/>
          <p:cNvSpPr txBox="1">
            <a:spLocks noChangeArrowheads="1"/>
          </p:cNvSpPr>
          <p:nvPr/>
        </p:nvSpPr>
        <p:spPr bwMode="auto">
          <a:xfrm>
            <a:off x="7319964" y="3460750"/>
            <a:ext cx="2663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Thoracic Vertebrae </a:t>
            </a:r>
            <a:r>
              <a:rPr lang="en-GB">
                <a:solidFill>
                  <a:srgbClr val="FF0000"/>
                </a:solidFill>
              </a:rPr>
              <a:t>(12)</a:t>
            </a:r>
            <a:r>
              <a:rPr lang="en-GB"/>
              <a:t> </a:t>
            </a:r>
            <a:endParaRPr lang="en-US"/>
          </a:p>
        </p:txBody>
      </p:sp>
      <p:sp>
        <p:nvSpPr>
          <p:cNvPr id="24588" name="Text Box 10"/>
          <p:cNvSpPr txBox="1">
            <a:spLocks noChangeArrowheads="1"/>
          </p:cNvSpPr>
          <p:nvPr/>
        </p:nvSpPr>
        <p:spPr bwMode="auto">
          <a:xfrm>
            <a:off x="7319963" y="5164138"/>
            <a:ext cx="25209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Lumbar Vertebrae </a:t>
            </a:r>
            <a:r>
              <a:rPr lang="en-GB">
                <a:solidFill>
                  <a:srgbClr val="FF0000"/>
                </a:solidFill>
              </a:rPr>
              <a:t>(5)</a:t>
            </a:r>
            <a:r>
              <a:rPr lang="en-GB"/>
              <a:t> </a:t>
            </a:r>
            <a:endParaRPr lang="en-US"/>
          </a:p>
        </p:txBody>
      </p:sp>
      <p:sp>
        <p:nvSpPr>
          <p:cNvPr id="24589" name="Text Box 12"/>
          <p:cNvSpPr txBox="1">
            <a:spLocks noChangeArrowheads="1"/>
          </p:cNvSpPr>
          <p:nvPr/>
        </p:nvSpPr>
        <p:spPr bwMode="auto">
          <a:xfrm>
            <a:off x="6938963" y="6021389"/>
            <a:ext cx="3117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Sacrum </a:t>
            </a:r>
            <a:r>
              <a:rPr lang="en-GB">
                <a:solidFill>
                  <a:srgbClr val="FF0000"/>
                </a:solidFill>
              </a:rPr>
              <a:t>(5 fused)</a:t>
            </a:r>
            <a:endParaRPr lang="en-US"/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6708776" y="6400800"/>
            <a:ext cx="3275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Coccyx </a:t>
            </a:r>
            <a:r>
              <a:rPr lang="en-GB">
                <a:solidFill>
                  <a:srgbClr val="FF0000"/>
                </a:solidFill>
              </a:rPr>
              <a:t>(4 fused)</a:t>
            </a:r>
            <a:r>
              <a:rPr lang="en-GB"/>
              <a:t> </a:t>
            </a:r>
            <a:endParaRPr lang="en-US"/>
          </a:p>
        </p:txBody>
      </p:sp>
      <p:sp>
        <p:nvSpPr>
          <p:cNvPr id="24591" name="TextBox 16"/>
          <p:cNvSpPr txBox="1">
            <a:spLocks noChangeArrowheads="1"/>
          </p:cNvSpPr>
          <p:nvPr/>
        </p:nvSpPr>
        <p:spPr bwMode="auto">
          <a:xfrm>
            <a:off x="1847851" y="3644900"/>
            <a:ext cx="27162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Georgia" pitchFamily="18" charset="0"/>
              </a:rPr>
              <a:t>How many vertebrae?</a:t>
            </a:r>
          </a:p>
          <a:p>
            <a:endParaRPr lang="en-GB">
              <a:latin typeface="Georgia" pitchFamily="18" charset="0"/>
            </a:endParaRPr>
          </a:p>
          <a:p>
            <a:endParaRPr lang="en-GB">
              <a:latin typeface="Georgia" pitchFamily="18" charset="0"/>
            </a:endParaRPr>
          </a:p>
          <a:p>
            <a:r>
              <a:rPr lang="en-GB">
                <a:latin typeface="Georgia" pitchFamily="18" charset="0"/>
              </a:rPr>
              <a:t>Which ones are fused?</a:t>
            </a:r>
            <a:endParaRPr lang="en-GB" u="sng">
              <a:latin typeface="Georgia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772150" y="1692275"/>
            <a:ext cx="71913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799139" y="1844675"/>
            <a:ext cx="71913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594" name="TextBox 5"/>
          <p:cNvSpPr txBox="1">
            <a:spLocks noChangeArrowheads="1"/>
          </p:cNvSpPr>
          <p:nvPr/>
        </p:nvSpPr>
        <p:spPr bwMode="auto">
          <a:xfrm>
            <a:off x="6518276" y="1412876"/>
            <a:ext cx="23860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C1 (atlas)</a:t>
            </a:r>
          </a:p>
          <a:p>
            <a:r>
              <a:rPr lang="en-GB"/>
              <a:t>C2 (axis)</a:t>
            </a:r>
          </a:p>
        </p:txBody>
      </p:sp>
      <p:sp>
        <p:nvSpPr>
          <p:cNvPr id="2" name="Rectangle 1"/>
          <p:cNvSpPr/>
          <p:nvPr/>
        </p:nvSpPr>
        <p:spPr>
          <a:xfrm>
            <a:off x="5772150" y="1412876"/>
            <a:ext cx="2124050" cy="646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1F6274-B84F-F57F-4F25-C5FF572D3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21" y="1518526"/>
            <a:ext cx="6056779" cy="50129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8700A0-62E6-FF72-6C12-E61784B0F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108" t="18220" r="37344" b="27981"/>
          <a:stretch>
            <a:fillRect/>
          </a:stretch>
        </p:blipFill>
        <p:spPr>
          <a:xfrm>
            <a:off x="6984786" y="1518526"/>
            <a:ext cx="4399878" cy="501290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AC3408F9-0D4C-950D-8BD7-393A0EE6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6516"/>
          </a:xfrm>
        </p:spPr>
        <p:txBody>
          <a:bodyPr>
            <a:normAutofit fontScale="90000"/>
          </a:bodyPr>
          <a:lstStyle/>
          <a:p>
            <a:r>
              <a:rPr lang="en-GB" b="1" u="sng" dirty="0">
                <a:solidFill>
                  <a:srgbClr val="FF0000"/>
                </a:solidFill>
              </a:rPr>
              <a:t>The cardiovascular system </a:t>
            </a:r>
            <a:r>
              <a:rPr lang="en-GB" b="1" dirty="0"/>
              <a:t>– complete the work sheet: label the structure of the heart </a:t>
            </a:r>
          </a:p>
        </p:txBody>
      </p:sp>
    </p:spTree>
    <p:extLst>
      <p:ext uri="{BB962C8B-B14F-4D97-AF65-F5344CB8AC3E}">
        <p14:creationId xmlns:p14="http://schemas.microsoft.com/office/powerpoint/2010/main" val="4157920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2106" cy="1325563"/>
          </a:xfrm>
        </p:spPr>
        <p:txBody>
          <a:bodyPr>
            <a:noAutofit/>
          </a:bodyPr>
          <a:lstStyle/>
          <a:p>
            <a:r>
              <a:rPr lang="en-GB" sz="5400" b="1" u="sng" dirty="0">
                <a:solidFill>
                  <a:srgbClr val="FF0000"/>
                </a:solidFill>
              </a:rPr>
              <a:t>Unit 2 exam: Fitness training and programming for health and well-being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2130425"/>
            <a:ext cx="11595100" cy="4727576"/>
          </a:xfrm>
        </p:spPr>
        <p:txBody>
          <a:bodyPr>
            <a:normAutofit/>
          </a:bodyPr>
          <a:lstStyle/>
          <a:p>
            <a:r>
              <a:rPr lang="en-GB" sz="3900" b="1" u="sng" dirty="0">
                <a:solidFill>
                  <a:srgbClr val="00B050"/>
                </a:solidFill>
              </a:rPr>
              <a:t>Task based exam </a:t>
            </a:r>
            <a:r>
              <a:rPr lang="en-GB" sz="3000" dirty="0"/>
              <a:t>–  You will be given an scenario and required to answer questions using the content we have studied.</a:t>
            </a:r>
          </a:p>
          <a:p>
            <a:endParaRPr lang="en-GB" sz="1100" dirty="0"/>
          </a:p>
          <a:p>
            <a:r>
              <a:rPr lang="en-GB" dirty="0"/>
              <a:t>The effects of lifestyle choices on an individual’s health and well-being.</a:t>
            </a:r>
            <a:endParaRPr lang="en-GB" sz="1200" dirty="0"/>
          </a:p>
          <a:p>
            <a:r>
              <a:rPr lang="en-GB" dirty="0"/>
              <a:t>Fitness principles and theory, lifestyle modification techniques, nutritional requirements and training methods to an individual’s needs and goals.</a:t>
            </a:r>
            <a:endParaRPr lang="en-GB" sz="1200" dirty="0"/>
          </a:p>
          <a:p>
            <a:r>
              <a:rPr lang="en-GB" dirty="0"/>
              <a:t>Interpret screening information relating to an individual’s lifestyle questionnaire and health monitoring tests.</a:t>
            </a:r>
            <a:endParaRPr lang="en-GB" sz="1100" dirty="0"/>
          </a:p>
          <a:p>
            <a:r>
              <a:rPr lang="en-GB" dirty="0"/>
              <a:t>Evaluate how an individual’s health and well-being could be improve using a fitness training programme.</a:t>
            </a:r>
          </a:p>
        </p:txBody>
      </p:sp>
    </p:spTree>
    <p:extLst>
      <p:ext uri="{BB962C8B-B14F-4D97-AF65-F5344CB8AC3E}">
        <p14:creationId xmlns:p14="http://schemas.microsoft.com/office/powerpoint/2010/main" val="127571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416BFCC-66B5-4C5C-B046-656F665C0B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068" t="12331" r="30545" b="11930"/>
          <a:stretch/>
        </p:blipFill>
        <p:spPr>
          <a:xfrm>
            <a:off x="331254" y="1145676"/>
            <a:ext cx="5391150" cy="5687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D1CF5E-59CB-4161-B4DC-C843398B09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25" t="20278" r="31094" b="18612"/>
          <a:stretch/>
        </p:blipFill>
        <p:spPr>
          <a:xfrm>
            <a:off x="5722404" y="1145676"/>
            <a:ext cx="6279096" cy="52927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20F905-754D-4072-9B72-7E75628A6DBD}"/>
              </a:ext>
            </a:extLst>
          </p:cNvPr>
          <p:cNvSpPr txBox="1"/>
          <p:nvPr/>
        </p:nvSpPr>
        <p:spPr>
          <a:xfrm>
            <a:off x="600635" y="259977"/>
            <a:ext cx="10486025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sz="2000" dirty="0"/>
              <a:t>This Par Q questionnaire give us some ideas about how healthy our client is. What evidence can you identify which might provide suggestions about their health?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370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f20ada-ea1e-4479-af96-12e7f68be8f6" xsi:nil="true"/>
    <lcf76f155ced4ddcb4097134ff3c332f xmlns="3ae4bebc-5183-402f-9a72-94513702be8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2223BC-1741-4247-8487-83EC6D9E79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C8ADDD-8ED4-47A8-B44A-5E17225D7C09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af5db624-cada-4978-b094-c04850ab1a29"/>
    <ds:schemaRef ds:uri="http://schemas.microsoft.com/office/infopath/2007/PartnerControls"/>
    <ds:schemaRef ds:uri="http://purl.org/dc/elements/1.1/"/>
    <ds:schemaRef ds:uri="e3630ff6-a346-4ef2-b219-87c3ee39129c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35BA265-515B-43F9-B02A-4CE2CC0E2695}"/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734</Words>
  <Application>Microsoft Office PowerPoint</Application>
  <PresentationFormat>Widescreen</PresentationFormat>
  <Paragraphs>113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Georgia</vt:lpstr>
      <vt:lpstr>Office Theme</vt:lpstr>
      <vt:lpstr>PowerPoint Presentation</vt:lpstr>
      <vt:lpstr>BTEC Sport </vt:lpstr>
      <vt:lpstr>Principles of Anatomy and Physiology in sport</vt:lpstr>
      <vt:lpstr>Task: </vt:lpstr>
      <vt:lpstr>PowerPoint Presentation</vt:lpstr>
      <vt:lpstr>Vertebral Column </vt:lpstr>
      <vt:lpstr>The cardiovascular system – complete the work sheet: label the structure of the heart </vt:lpstr>
      <vt:lpstr>Unit 2 exam: Fitness training and programming for health and well-being</vt:lpstr>
      <vt:lpstr>PowerPoint Presentation</vt:lpstr>
      <vt:lpstr>Task: </vt:lpstr>
      <vt:lpstr>Professional development in sports industry  </vt:lpstr>
      <vt:lpstr>Sports leadership  </vt:lpstr>
      <vt:lpstr>Task: </vt:lpstr>
      <vt:lpstr>For success in the BTEC sport </vt:lpstr>
    </vt:vector>
  </TitlesOfParts>
  <Company>Little Heath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Sport</dc:title>
  <dc:creator>Ms L Hodder</dc:creator>
  <cp:lastModifiedBy>Miss L Hodder</cp:lastModifiedBy>
  <cp:revision>62</cp:revision>
  <cp:lastPrinted>2016-11-11T14:30:52Z</cp:lastPrinted>
  <dcterms:created xsi:type="dcterms:W3CDTF">2016-11-10T10:24:55Z</dcterms:created>
  <dcterms:modified xsi:type="dcterms:W3CDTF">2026-06-25T10:43:29Z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471400.000000000</vt:lpwstr>
  </property>
  <property fmtid="{D5CDD505-2E9C-101B-9397-08002B2CF9AE}" pid="3" name="ContentTypeId">
    <vt:lpwstr>0x0101008E530B004E4030438EC8C74B8DAE3C6D</vt:lpwstr>
  </property>
  <property fmtid="{D5CDD505-2E9C-101B-9397-08002B2CF9AE}" pid="4" name="MediaServiceImageTags">
    <vt:lpwstr/>
  </property>
</Properties>
</file>