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B15FA-D026-4590-9F7E-40CE517695C2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DB9B-5CEF-47CD-9C2D-603CA03A66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8376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B15FA-D026-4590-9F7E-40CE517695C2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DB9B-5CEF-47CD-9C2D-603CA03A66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9137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B15FA-D026-4590-9F7E-40CE517695C2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DB9B-5CEF-47CD-9C2D-603CA03A66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9934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B15FA-D026-4590-9F7E-40CE517695C2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DB9B-5CEF-47CD-9C2D-603CA03A66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5442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B15FA-D026-4590-9F7E-40CE517695C2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DB9B-5CEF-47CD-9C2D-603CA03A66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4513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B15FA-D026-4590-9F7E-40CE517695C2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DB9B-5CEF-47CD-9C2D-603CA03A66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80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B15FA-D026-4590-9F7E-40CE517695C2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DB9B-5CEF-47CD-9C2D-603CA03A66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2800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B15FA-D026-4590-9F7E-40CE517695C2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DB9B-5CEF-47CD-9C2D-603CA03A66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7018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B15FA-D026-4590-9F7E-40CE517695C2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DB9B-5CEF-47CD-9C2D-603CA03A66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9113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B15FA-D026-4590-9F7E-40CE517695C2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DB9B-5CEF-47CD-9C2D-603CA03A66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4979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B15FA-D026-4590-9F7E-40CE517695C2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6DB9B-5CEF-47CD-9C2D-603CA03A66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5395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CB15FA-D026-4590-9F7E-40CE517695C2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6DB9B-5CEF-47CD-9C2D-603CA03A66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20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28409"/>
          </a:xfrm>
        </p:spPr>
        <p:txBody>
          <a:bodyPr>
            <a:normAutofit fontScale="90000"/>
          </a:bodyPr>
          <a:lstStyle/>
          <a:p>
            <a:r>
              <a:rPr lang="en-GB" dirty="0"/>
              <a:t>Year 11 : Chemistry taster lesson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7633" y="2623242"/>
            <a:ext cx="9822288" cy="3429827"/>
          </a:xfrm>
        </p:spPr>
        <p:txBody>
          <a:bodyPr>
            <a:normAutofit/>
          </a:bodyPr>
          <a:lstStyle/>
          <a:p>
            <a:pPr algn="l"/>
            <a:r>
              <a:rPr lang="en-GB" sz="3200" dirty="0"/>
              <a:t>Aims :</a:t>
            </a:r>
          </a:p>
          <a:p>
            <a:pPr algn="l"/>
            <a:r>
              <a:rPr lang="en-GB" sz="3200" dirty="0">
                <a:solidFill>
                  <a:srgbClr val="FF0000"/>
                </a:solidFill>
              </a:rPr>
              <a:t>To find out a little bit more about A level Chemistry</a:t>
            </a:r>
          </a:p>
          <a:p>
            <a:pPr algn="l"/>
            <a:endParaRPr lang="en-GB" sz="3200" dirty="0"/>
          </a:p>
          <a:p>
            <a:pPr algn="l"/>
            <a:r>
              <a:rPr lang="en-GB" sz="3200" dirty="0">
                <a:solidFill>
                  <a:schemeClr val="accent1">
                    <a:lumMod val="50000"/>
                  </a:schemeClr>
                </a:solidFill>
              </a:rPr>
              <a:t>To learn what an oxidation state is</a:t>
            </a:r>
          </a:p>
          <a:p>
            <a:pPr algn="l"/>
            <a:endParaRPr lang="en-GB" sz="3200" dirty="0">
              <a:solidFill>
                <a:schemeClr val="accent1">
                  <a:lumMod val="50000"/>
                </a:schemeClr>
              </a:solidFill>
            </a:endParaRPr>
          </a:p>
          <a:p>
            <a:pPr algn="l"/>
            <a:r>
              <a:rPr lang="en-GB" sz="3200" dirty="0">
                <a:solidFill>
                  <a:srgbClr val="FF0000"/>
                </a:solidFill>
              </a:rPr>
              <a:t>To learn about the oxidation states of vanadium</a:t>
            </a:r>
          </a:p>
          <a:p>
            <a:pPr algn="l"/>
            <a:endParaRPr lang="en-GB" sz="32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203" y="3930382"/>
            <a:ext cx="2656819" cy="140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09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Starter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Look at the demo of copper reacting with concentrated nitric acid.</a:t>
            </a:r>
          </a:p>
          <a:p>
            <a:endParaRPr lang="en-GB" dirty="0"/>
          </a:p>
          <a:p>
            <a:r>
              <a:rPr lang="en-GB" dirty="0">
                <a:solidFill>
                  <a:srgbClr val="C00000"/>
                </a:solidFill>
              </a:rPr>
              <a:t>What do you observe?</a:t>
            </a:r>
          </a:p>
          <a:p>
            <a:endParaRPr lang="en-GB" dirty="0">
              <a:solidFill>
                <a:srgbClr val="C00000"/>
              </a:solidFill>
            </a:endParaRPr>
          </a:p>
          <a:p>
            <a:r>
              <a:rPr lang="en-GB" dirty="0">
                <a:solidFill>
                  <a:srgbClr val="C00000"/>
                </a:solidFill>
              </a:rPr>
              <a:t>Can you explain any of your observations?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916" y="2981320"/>
            <a:ext cx="2137760" cy="2888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73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Nitric acid is a strong oxidising agent and can oxidise the copper :</a:t>
            </a:r>
          </a:p>
          <a:p>
            <a:endParaRPr lang="en-GB" dirty="0"/>
          </a:p>
          <a:p>
            <a:r>
              <a:rPr lang="en-GB" dirty="0"/>
              <a:t>Cu   +   4HNO</a:t>
            </a:r>
            <a:r>
              <a:rPr lang="en-GB" baseline="-25000" dirty="0"/>
              <a:t>3</a:t>
            </a:r>
            <a:r>
              <a:rPr lang="en-GB" dirty="0"/>
              <a:t>    </a:t>
            </a:r>
            <a:r>
              <a:rPr lang="en-GB" dirty="0">
                <a:latin typeface="Calibri" panose="020F0502020204030204" pitchFamily="34" charset="0"/>
              </a:rPr>
              <a:t>→    Cu(NO</a:t>
            </a:r>
            <a:r>
              <a:rPr lang="en-GB" baseline="-25000" dirty="0">
                <a:latin typeface="Calibri" panose="020F0502020204030204" pitchFamily="34" charset="0"/>
              </a:rPr>
              <a:t>3</a:t>
            </a:r>
            <a:r>
              <a:rPr lang="en-GB" dirty="0">
                <a:latin typeface="Calibri" panose="020F0502020204030204" pitchFamily="34" charset="0"/>
              </a:rPr>
              <a:t>)</a:t>
            </a:r>
            <a:r>
              <a:rPr lang="en-GB" baseline="-25000" dirty="0">
                <a:latin typeface="Calibri" panose="020F0502020204030204" pitchFamily="34" charset="0"/>
              </a:rPr>
              <a:t>2</a:t>
            </a:r>
            <a:r>
              <a:rPr lang="en-GB" dirty="0">
                <a:latin typeface="Calibri" panose="020F0502020204030204" pitchFamily="34" charset="0"/>
              </a:rPr>
              <a:t>    +  NO</a:t>
            </a:r>
            <a:r>
              <a:rPr lang="en-GB" baseline="-25000" dirty="0">
                <a:latin typeface="Calibri" panose="020F0502020204030204" pitchFamily="34" charset="0"/>
              </a:rPr>
              <a:t>2</a:t>
            </a:r>
            <a:r>
              <a:rPr lang="en-GB" dirty="0">
                <a:latin typeface="Calibri" panose="020F0502020204030204" pitchFamily="34" charset="0"/>
              </a:rPr>
              <a:t>  +    </a:t>
            </a:r>
            <a:r>
              <a:rPr lang="en-GB" baseline="-25000" dirty="0">
                <a:latin typeface="Calibri" panose="020F0502020204030204" pitchFamily="34" charset="0"/>
              </a:rPr>
              <a:t> </a:t>
            </a:r>
            <a:r>
              <a:rPr lang="en-GB" dirty="0">
                <a:latin typeface="Calibri" panose="020F0502020204030204" pitchFamily="34" charset="0"/>
              </a:rPr>
              <a:t>2H</a:t>
            </a:r>
            <a:r>
              <a:rPr lang="en-GB" baseline="-25000" dirty="0">
                <a:latin typeface="Calibri" panose="020F0502020204030204" pitchFamily="34" charset="0"/>
              </a:rPr>
              <a:t>2</a:t>
            </a:r>
            <a:r>
              <a:rPr lang="en-GB" dirty="0">
                <a:latin typeface="Calibri" panose="020F0502020204030204" pitchFamily="34" charset="0"/>
              </a:rPr>
              <a:t>O</a:t>
            </a: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r>
              <a:rPr lang="en-GB" i="1" dirty="0">
                <a:solidFill>
                  <a:srgbClr val="C00000"/>
                </a:solidFill>
                <a:latin typeface="Calibri" panose="020F0502020204030204" pitchFamily="34" charset="0"/>
              </a:rPr>
              <a:t>Why is this a REDOX (reduction and oxidation) </a:t>
            </a:r>
            <a:endParaRPr lang="en-GB" i="1" dirty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348" y="3107453"/>
            <a:ext cx="2806745" cy="280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864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Oxidation state rules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1.  </a:t>
            </a:r>
            <a:r>
              <a:rPr lang="en-GB" dirty="0">
                <a:solidFill>
                  <a:srgbClr val="C00000"/>
                </a:solidFill>
              </a:rPr>
              <a:t>ELEMENTS</a:t>
            </a:r>
            <a:r>
              <a:rPr lang="en-GB" dirty="0"/>
              <a:t> (</a:t>
            </a:r>
            <a:r>
              <a:rPr lang="en-GB" dirty="0" err="1"/>
              <a:t>e.g</a:t>
            </a:r>
            <a:r>
              <a:rPr lang="en-GB" dirty="0"/>
              <a:t> Na, Mg, O</a:t>
            </a:r>
            <a:r>
              <a:rPr lang="en-GB" baseline="-25000" dirty="0"/>
              <a:t>2</a:t>
            </a:r>
            <a:r>
              <a:rPr lang="en-GB" dirty="0"/>
              <a:t> and N</a:t>
            </a:r>
            <a:r>
              <a:rPr lang="en-GB" baseline="-25000" dirty="0"/>
              <a:t>2</a:t>
            </a:r>
            <a:r>
              <a:rPr lang="en-GB" dirty="0"/>
              <a:t>)  have an </a:t>
            </a:r>
            <a:r>
              <a:rPr lang="en-GB" dirty="0">
                <a:solidFill>
                  <a:schemeClr val="accent2">
                    <a:lumMod val="50000"/>
                  </a:schemeClr>
                </a:solidFill>
              </a:rPr>
              <a:t>oxidation state of 0</a:t>
            </a:r>
            <a:r>
              <a:rPr lang="en-GB" dirty="0"/>
              <a:t>; they have not lost or gained electrons.</a:t>
            </a:r>
          </a:p>
          <a:p>
            <a:r>
              <a:rPr lang="en-GB" dirty="0"/>
              <a:t>2.  The oxidation state of </a:t>
            </a:r>
            <a:r>
              <a:rPr lang="en-GB" dirty="0">
                <a:solidFill>
                  <a:srgbClr val="C00000"/>
                </a:solidFill>
              </a:rPr>
              <a:t>simple ions </a:t>
            </a:r>
            <a:r>
              <a:rPr lang="en-GB" dirty="0"/>
              <a:t>(e.g. Na</a:t>
            </a:r>
            <a:r>
              <a:rPr lang="en-GB" baseline="30000" dirty="0"/>
              <a:t>+</a:t>
            </a:r>
            <a:r>
              <a:rPr lang="en-GB" dirty="0"/>
              <a:t> , Mg</a:t>
            </a:r>
            <a:r>
              <a:rPr lang="en-GB" baseline="30000" dirty="0"/>
              <a:t>2+</a:t>
            </a:r>
            <a:r>
              <a:rPr lang="en-GB" baseline="-25000" dirty="0"/>
              <a:t>,</a:t>
            </a:r>
            <a:r>
              <a:rPr lang="en-GB" dirty="0"/>
              <a:t> O</a:t>
            </a:r>
            <a:r>
              <a:rPr lang="en-GB" baseline="30000" dirty="0"/>
              <a:t>2-</a:t>
            </a:r>
            <a:r>
              <a:rPr lang="en-GB" dirty="0"/>
              <a:t>,  Cl</a:t>
            </a:r>
            <a:r>
              <a:rPr lang="en-GB" baseline="30000" dirty="0"/>
              <a:t>-1</a:t>
            </a:r>
            <a:r>
              <a:rPr lang="en-GB" dirty="0"/>
              <a:t>) is the same as their charge </a:t>
            </a:r>
            <a:r>
              <a:rPr lang="en-GB" dirty="0" err="1"/>
              <a:t>e.g</a:t>
            </a:r>
            <a:r>
              <a:rPr lang="en-GB" dirty="0"/>
              <a:t>  Na</a:t>
            </a:r>
            <a:r>
              <a:rPr lang="en-GB" baseline="30000" dirty="0"/>
              <a:t>+</a:t>
            </a:r>
            <a:r>
              <a:rPr lang="en-GB" dirty="0"/>
              <a:t>  (lost one electron) , O</a:t>
            </a:r>
            <a:r>
              <a:rPr lang="en-GB" baseline="30000" dirty="0"/>
              <a:t>2-</a:t>
            </a:r>
            <a:r>
              <a:rPr lang="en-GB" dirty="0"/>
              <a:t>  (gained two electrons)</a:t>
            </a:r>
          </a:p>
          <a:p>
            <a:r>
              <a:rPr lang="en-GB" dirty="0"/>
              <a:t>3.  In a </a:t>
            </a:r>
            <a:r>
              <a:rPr lang="en-GB" dirty="0">
                <a:solidFill>
                  <a:srgbClr val="C00000"/>
                </a:solidFill>
              </a:rPr>
              <a:t>compounds</a:t>
            </a:r>
            <a:r>
              <a:rPr lang="en-GB" dirty="0"/>
              <a:t>, all the oxidation states </a:t>
            </a:r>
            <a:r>
              <a:rPr lang="en-GB" dirty="0">
                <a:solidFill>
                  <a:srgbClr val="C00000"/>
                </a:solidFill>
              </a:rPr>
              <a:t>add up to zero</a:t>
            </a:r>
            <a:r>
              <a:rPr lang="en-GB" dirty="0"/>
              <a:t>.</a:t>
            </a:r>
          </a:p>
          <a:p>
            <a:endParaRPr lang="en-GB" dirty="0"/>
          </a:p>
          <a:p>
            <a:r>
              <a:rPr lang="en-GB" dirty="0"/>
              <a:t>E.g.  H</a:t>
            </a:r>
            <a:r>
              <a:rPr lang="en-GB" baseline="-25000" dirty="0"/>
              <a:t>2</a:t>
            </a:r>
            <a:r>
              <a:rPr lang="en-GB" dirty="0"/>
              <a:t>SO</a:t>
            </a:r>
            <a:r>
              <a:rPr lang="en-GB" baseline="-25000" dirty="0"/>
              <a:t>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8052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Complete the questions about oxidation state to practice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641546"/>
            <a:ext cx="3989241" cy="2673374"/>
          </a:xfrm>
        </p:spPr>
      </p:pic>
    </p:spTree>
    <p:extLst>
      <p:ext uri="{BB962C8B-B14F-4D97-AF65-F5344CB8AC3E}">
        <p14:creationId xmlns:p14="http://schemas.microsoft.com/office/powerpoint/2010/main" val="4010426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Oxidation states of vanadium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600155"/>
          </a:xfrm>
        </p:spPr>
        <p:txBody>
          <a:bodyPr/>
          <a:lstStyle/>
          <a:p>
            <a:r>
              <a:rPr lang="en-GB" dirty="0"/>
              <a:t>Vanadium is a compound that has a variety of different oxidation states.   It is a transition metal.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796" y="2967908"/>
            <a:ext cx="5371371" cy="311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240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Practical results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038" y="1881780"/>
            <a:ext cx="5650435" cy="3192496"/>
          </a:xfrm>
        </p:spPr>
      </p:pic>
      <p:sp>
        <p:nvSpPr>
          <p:cNvPr id="5" name="TextBox 4"/>
          <p:cNvSpPr txBox="1"/>
          <p:nvPr/>
        </p:nvSpPr>
        <p:spPr>
          <a:xfrm>
            <a:off x="7173532" y="1236372"/>
            <a:ext cx="41802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Zinc is a reducing agent</a:t>
            </a:r>
          </a:p>
          <a:p>
            <a:endParaRPr lang="en-GB" sz="3200" dirty="0"/>
          </a:p>
          <a:p>
            <a:endParaRPr lang="en-GB" sz="3200" dirty="0"/>
          </a:p>
          <a:p>
            <a:r>
              <a:rPr lang="en-GB" sz="3200" dirty="0"/>
              <a:t>Potassium permanganate is oxidising agent</a:t>
            </a:r>
          </a:p>
        </p:txBody>
      </p:sp>
    </p:spTree>
    <p:extLst>
      <p:ext uri="{BB962C8B-B14F-4D97-AF65-F5344CB8AC3E}">
        <p14:creationId xmlns:p14="http://schemas.microsoft.com/office/powerpoint/2010/main" val="2320777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Plenary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Any questions about the A level course?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347" y="2566406"/>
            <a:ext cx="3610557" cy="361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623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530B004E4030438EC8C74B8DAE3C6D" ma:contentTypeVersion="19" ma:contentTypeDescription="Create a new document." ma:contentTypeScope="" ma:versionID="0afcf23cfe9b450c77ddbb6b1274bcae">
  <xsd:schema xmlns:xsd="http://www.w3.org/2001/XMLSchema" xmlns:xs="http://www.w3.org/2001/XMLSchema" xmlns:p="http://schemas.microsoft.com/office/2006/metadata/properties" xmlns:ns2="3ae4bebc-5183-402f-9a72-94513702be85" xmlns:ns3="0ff20ada-ea1e-4479-af96-12e7f68be8f6" targetNamespace="http://schemas.microsoft.com/office/2006/metadata/properties" ma:root="true" ma:fieldsID="e5279740878779e5cf0772960598e39c" ns2:_="" ns3:_="">
    <xsd:import namespace="3ae4bebc-5183-402f-9a72-94513702be85"/>
    <xsd:import namespace="0ff20ada-ea1e-4479-af96-12e7f68be8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e4bebc-5183-402f-9a72-94513702be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2d9a6a31-fdfb-4004-be80-b2e3336632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f20ada-ea1e-4479-af96-12e7f68be8f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7af94c68-3a47-42a6-be9b-7b315d5a8e27}" ma:internalName="TaxCatchAll" ma:showField="CatchAllData" ma:web="0ff20ada-ea1e-4479-af96-12e7f68be8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ff20ada-ea1e-4479-af96-12e7f68be8f6" xsi:nil="true"/>
    <lcf76f155ced4ddcb4097134ff3c332f xmlns="3ae4bebc-5183-402f-9a72-94513702be8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0798E67-724C-40C0-8AF9-76694669967E}"/>
</file>

<file path=customXml/itemProps2.xml><?xml version="1.0" encoding="utf-8"?>
<ds:datastoreItem xmlns:ds="http://schemas.openxmlformats.org/officeDocument/2006/customXml" ds:itemID="{CCB42C43-8F34-4528-9AE9-96BA0EA4F630}"/>
</file>

<file path=customXml/itemProps3.xml><?xml version="1.0" encoding="utf-8"?>
<ds:datastoreItem xmlns:ds="http://schemas.openxmlformats.org/officeDocument/2006/customXml" ds:itemID="{A08643CC-8D52-428D-A707-C6FADC0E85BC}"/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244</Words>
  <Application>Microsoft Office PowerPoint</Application>
  <PresentationFormat>Widescreen</PresentationFormat>
  <Paragraphs>35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Year 11 : Chemistry taster lesson</vt:lpstr>
      <vt:lpstr>Starter</vt:lpstr>
      <vt:lpstr>PowerPoint Presentation</vt:lpstr>
      <vt:lpstr>Oxidation state rules</vt:lpstr>
      <vt:lpstr>Complete the questions about oxidation state to practice</vt:lpstr>
      <vt:lpstr>Oxidation states of vanadium</vt:lpstr>
      <vt:lpstr>Practical results</vt:lpstr>
      <vt:lpstr>Plenary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11 : Chemistry taster lesson</dc:title>
  <dc:creator>Mr M Harwood</dc:creator>
  <cp:lastModifiedBy>Mr M Harwood</cp:lastModifiedBy>
  <cp:revision>3</cp:revision>
  <dcterms:created xsi:type="dcterms:W3CDTF">2018-12-02T12:52:24Z</dcterms:created>
  <dcterms:modified xsi:type="dcterms:W3CDTF">2026-06-29T06:57:26Z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0x0101008E530B004E4030438EC8C74B8DAE3C6D</vt:lpwstr>
  </property>
</Properties>
</file>