
<file path=[Content_Types].xml><?xml version="1.0" encoding="utf-8"?>
<Types xmlns="http://schemas.openxmlformats.org/package/2006/content-types">
  <Default Extension="png" ContentType="image/png"/>
  <Default Extension="bin" ContentType="image/unknown"/>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6"/>
  </p:notesMasterIdLst>
  <p:sldIdLst>
    <p:sldId id="293" r:id="rId5"/>
    <p:sldId id="311" r:id="rId6"/>
    <p:sldId id="294" r:id="rId7"/>
    <p:sldId id="295" r:id="rId8"/>
    <p:sldId id="327" r:id="rId9"/>
    <p:sldId id="296" r:id="rId10"/>
    <p:sldId id="297" r:id="rId11"/>
    <p:sldId id="299" r:id="rId12"/>
    <p:sldId id="321" r:id="rId13"/>
    <p:sldId id="308" r:id="rId14"/>
    <p:sldId id="328" r:id="rId15"/>
    <p:sldId id="323" r:id="rId16"/>
    <p:sldId id="300" r:id="rId17"/>
    <p:sldId id="320" r:id="rId18"/>
    <p:sldId id="318" r:id="rId19"/>
    <p:sldId id="322" r:id="rId20"/>
    <p:sldId id="331" r:id="rId21"/>
    <p:sldId id="301" r:id="rId22"/>
    <p:sldId id="302" r:id="rId23"/>
    <p:sldId id="303" r:id="rId24"/>
    <p:sldId id="304" r:id="rId25"/>
    <p:sldId id="305" r:id="rId26"/>
    <p:sldId id="306" r:id="rId27"/>
    <p:sldId id="307" r:id="rId28"/>
    <p:sldId id="312" r:id="rId29"/>
    <p:sldId id="314" r:id="rId30"/>
    <p:sldId id="329" r:id="rId31"/>
    <p:sldId id="330" r:id="rId32"/>
    <p:sldId id="313" r:id="rId33"/>
    <p:sldId id="326" r:id="rId34"/>
    <p:sldId id="31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3816" userDrawn="1">
          <p15:clr>
            <a:srgbClr val="A4A3A4"/>
          </p15:clr>
        </p15:guide>
        <p15:guide id="3" userDrawn="1">
          <p15:clr>
            <a:srgbClr val="A4A3A4"/>
          </p15:clr>
        </p15:guide>
        <p15:guide id="4" pos="2162" userDrawn="1">
          <p15:clr>
            <a:srgbClr val="A4A3A4"/>
          </p15:clr>
        </p15:guide>
        <p15:guide id="5" pos="74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perkins19@hotmail.co.uk" initials="c" lastIdx="2" clrIdx="0">
    <p:extLst>
      <p:ext uri="{19B8F6BF-5375-455C-9EA6-DF929625EA0E}">
        <p15:presenceInfo xmlns:p15="http://schemas.microsoft.com/office/powerpoint/2012/main" userId="carolineperkins19@hotmail.co.uk" providerId="None"/>
      </p:ext>
    </p:extLst>
  </p:cmAuthor>
  <p:cmAuthor id="2" name="Wendy Measures" initials="WM" lastIdx="3" clrIdx="1">
    <p:extLst>
      <p:ext uri="{19B8F6BF-5375-455C-9EA6-DF929625EA0E}">
        <p15:presenceInfo xmlns:p15="http://schemas.microsoft.com/office/powerpoint/2012/main" userId="Wendy Measures" providerId="None"/>
      </p:ext>
    </p:extLst>
  </p:cmAuthor>
  <p:cmAuthor id="3" name="Allison Giles" initials="AG" lastIdx="1" clrIdx="2">
    <p:extLst>
      <p:ext uri="{19B8F6BF-5375-455C-9EA6-DF929625EA0E}">
        <p15:presenceInfo xmlns:p15="http://schemas.microsoft.com/office/powerpoint/2012/main" userId="Allison Gil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BE3"/>
    <a:srgbClr val="0DA5A8"/>
    <a:srgbClr val="00B050"/>
    <a:srgbClr val="51AC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E6E90-532F-4EE6-B206-706FF93B5B2F}" v="9" dt="2022-06-17T11:18:33.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0366" autoAdjust="0"/>
  </p:normalViewPr>
  <p:slideViewPr>
    <p:cSldViewPr snapToGrid="0">
      <p:cViewPr varScale="1">
        <p:scale>
          <a:sx n="103" d="100"/>
          <a:sy n="103" d="100"/>
        </p:scale>
        <p:origin x="960" y="114"/>
      </p:cViewPr>
      <p:guideLst>
        <p:guide orient="horz" pos="482"/>
        <p:guide orient="horz" pos="3816"/>
        <p:guide/>
        <p:guide pos="2162"/>
        <p:guide pos="74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lenovo\Desktop\LMI%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lenovo\Desktop\LMI%20dat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livereadingac-my.sharepoint.com/personal/qh802970_student_reading_ac_uk/Documents/TVB%20lep/Desktop/LMI%20data.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oleObject" Target="https://livereadingac-my.sharepoint.com/personal/qh802970_student_reading_ac_uk/Documents/TVB%20lep/Desktop/LMI%20data.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800" b="0" i="0" baseline="0" dirty="0">
                <a:effectLst/>
              </a:rPr>
              <a:t>Employee jobs by sector in TVB and GB </a:t>
            </a:r>
            <a:endParaRPr lang="en-GB"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bar"/>
        <c:grouping val="clustered"/>
        <c:varyColors val="0"/>
        <c:ser>
          <c:idx val="0"/>
          <c:order val="0"/>
          <c:tx>
            <c:strRef>
              <c:f>industry!$B$1</c:f>
              <c:strCache>
                <c:ptCount val="1"/>
                <c:pt idx="0">
                  <c:v>TVB (%)</c:v>
                </c:pt>
              </c:strCache>
            </c:strRef>
          </c:tx>
          <c:spPr>
            <a:solidFill>
              <a:schemeClr val="accent6"/>
            </a:solidFill>
            <a:ln>
              <a:noFill/>
            </a:ln>
            <a:effectLst/>
          </c:spPr>
          <c:invertIfNegative val="0"/>
          <c:cat>
            <c:strRef>
              <c:f>industry!$A$2:$A$19</c:f>
              <c:strCache>
                <c:ptCount val="18"/>
                <c:pt idx="0">
                  <c:v>Mining And Quarrying</c:v>
                </c:pt>
                <c:pt idx="1">
                  <c:v>Manufacturing</c:v>
                </c:pt>
                <c:pt idx="2">
                  <c:v>Electricity, Gas, Steam And Air Conditioning Supply</c:v>
                </c:pt>
                <c:pt idx="3">
                  <c:v>Water Supply; Sewerage, Waste Management And Remediation Activities</c:v>
                </c:pt>
                <c:pt idx="4">
                  <c:v>Construction</c:v>
                </c:pt>
                <c:pt idx="5">
                  <c:v>Wholesale And Retail Trade; Repair Of Motor Vehicles And Motorcycles</c:v>
                </c:pt>
                <c:pt idx="6">
                  <c:v>Transportation And Storage</c:v>
                </c:pt>
                <c:pt idx="7">
                  <c:v>Accommodation And Food Service Activities</c:v>
                </c:pt>
                <c:pt idx="8">
                  <c:v>Information And Communication</c:v>
                </c:pt>
                <c:pt idx="9">
                  <c:v>Financial And Insurance Activities</c:v>
                </c:pt>
                <c:pt idx="10">
                  <c:v>Real Estate Activities</c:v>
                </c:pt>
                <c:pt idx="11">
                  <c:v>Professional, Scientific And Technical Activities</c:v>
                </c:pt>
                <c:pt idx="12">
                  <c:v>Administrative And Support Service Activities</c:v>
                </c:pt>
                <c:pt idx="13">
                  <c:v>Public Administration And Defence; Compulsory Social Security</c:v>
                </c:pt>
                <c:pt idx="14">
                  <c:v>Education</c:v>
                </c:pt>
                <c:pt idx="15">
                  <c:v>Human Health And Social Work Activities</c:v>
                </c:pt>
                <c:pt idx="16">
                  <c:v>Arts, Entertainment And Recreation</c:v>
                </c:pt>
                <c:pt idx="17">
                  <c:v>Other Service Activities</c:v>
                </c:pt>
              </c:strCache>
            </c:strRef>
          </c:cat>
          <c:val>
            <c:numRef>
              <c:f>industry!$B$2:$B$19</c:f>
              <c:numCache>
                <c:formatCode>General</c:formatCode>
                <c:ptCount val="18"/>
                <c:pt idx="0">
                  <c:v>0</c:v>
                </c:pt>
                <c:pt idx="1">
                  <c:v>5.5</c:v>
                </c:pt>
                <c:pt idx="2">
                  <c:v>0.7</c:v>
                </c:pt>
                <c:pt idx="3">
                  <c:v>1.2</c:v>
                </c:pt>
                <c:pt idx="4">
                  <c:v>4.3</c:v>
                </c:pt>
                <c:pt idx="5">
                  <c:v>14.8</c:v>
                </c:pt>
                <c:pt idx="6">
                  <c:v>3.9</c:v>
                </c:pt>
                <c:pt idx="7">
                  <c:v>6.1</c:v>
                </c:pt>
                <c:pt idx="8">
                  <c:v>14</c:v>
                </c:pt>
                <c:pt idx="9">
                  <c:v>2</c:v>
                </c:pt>
                <c:pt idx="10">
                  <c:v>1.6</c:v>
                </c:pt>
                <c:pt idx="11">
                  <c:v>12</c:v>
                </c:pt>
                <c:pt idx="12">
                  <c:v>9.3000000000000007</c:v>
                </c:pt>
                <c:pt idx="13">
                  <c:v>2.2000000000000002</c:v>
                </c:pt>
                <c:pt idx="14">
                  <c:v>8.9</c:v>
                </c:pt>
                <c:pt idx="15">
                  <c:v>9.1</c:v>
                </c:pt>
                <c:pt idx="16">
                  <c:v>2.4</c:v>
                </c:pt>
                <c:pt idx="17">
                  <c:v>2.2000000000000002</c:v>
                </c:pt>
              </c:numCache>
            </c:numRef>
          </c:val>
          <c:extLst>
            <c:ext xmlns:c16="http://schemas.microsoft.com/office/drawing/2014/chart" uri="{C3380CC4-5D6E-409C-BE32-E72D297353CC}">
              <c16:uniqueId val="{00000000-C92C-4870-A344-0748D670921E}"/>
            </c:ext>
          </c:extLst>
        </c:ser>
        <c:ser>
          <c:idx val="1"/>
          <c:order val="1"/>
          <c:tx>
            <c:strRef>
              <c:f>industry!$C$1</c:f>
              <c:strCache>
                <c:ptCount val="1"/>
                <c:pt idx="0">
                  <c:v>GB (%)</c:v>
                </c:pt>
              </c:strCache>
            </c:strRef>
          </c:tx>
          <c:spPr>
            <a:solidFill>
              <a:schemeClr val="accent5"/>
            </a:solidFill>
            <a:ln>
              <a:noFill/>
            </a:ln>
            <a:effectLst/>
          </c:spPr>
          <c:invertIfNegative val="0"/>
          <c:cat>
            <c:strRef>
              <c:f>industry!$A$2:$A$19</c:f>
              <c:strCache>
                <c:ptCount val="18"/>
                <c:pt idx="0">
                  <c:v>Mining And Quarrying</c:v>
                </c:pt>
                <c:pt idx="1">
                  <c:v>Manufacturing</c:v>
                </c:pt>
                <c:pt idx="2">
                  <c:v>Electricity, Gas, Steam And Air Conditioning Supply</c:v>
                </c:pt>
                <c:pt idx="3">
                  <c:v>Water Supply; Sewerage, Waste Management And Remediation Activities</c:v>
                </c:pt>
                <c:pt idx="4">
                  <c:v>Construction</c:v>
                </c:pt>
                <c:pt idx="5">
                  <c:v>Wholesale And Retail Trade; Repair Of Motor Vehicles And Motorcycles</c:v>
                </c:pt>
                <c:pt idx="6">
                  <c:v>Transportation And Storage</c:v>
                </c:pt>
                <c:pt idx="7">
                  <c:v>Accommodation And Food Service Activities</c:v>
                </c:pt>
                <c:pt idx="8">
                  <c:v>Information And Communication</c:v>
                </c:pt>
                <c:pt idx="9">
                  <c:v>Financial And Insurance Activities</c:v>
                </c:pt>
                <c:pt idx="10">
                  <c:v>Real Estate Activities</c:v>
                </c:pt>
                <c:pt idx="11">
                  <c:v>Professional, Scientific And Technical Activities</c:v>
                </c:pt>
                <c:pt idx="12">
                  <c:v>Administrative And Support Service Activities</c:v>
                </c:pt>
                <c:pt idx="13">
                  <c:v>Public Administration And Defence; Compulsory Social Security</c:v>
                </c:pt>
                <c:pt idx="14">
                  <c:v>Education</c:v>
                </c:pt>
                <c:pt idx="15">
                  <c:v>Human Health And Social Work Activities</c:v>
                </c:pt>
                <c:pt idx="16">
                  <c:v>Arts, Entertainment And Recreation</c:v>
                </c:pt>
                <c:pt idx="17">
                  <c:v>Other Service Activities</c:v>
                </c:pt>
              </c:strCache>
            </c:strRef>
          </c:cat>
          <c:val>
            <c:numRef>
              <c:f>industry!$C$2:$C$19</c:f>
              <c:numCache>
                <c:formatCode>General</c:formatCode>
                <c:ptCount val="18"/>
                <c:pt idx="0">
                  <c:v>0.2</c:v>
                </c:pt>
                <c:pt idx="1">
                  <c:v>7.9</c:v>
                </c:pt>
                <c:pt idx="2">
                  <c:v>0.5</c:v>
                </c:pt>
                <c:pt idx="3">
                  <c:v>0.7</c:v>
                </c:pt>
                <c:pt idx="4">
                  <c:v>4.8</c:v>
                </c:pt>
                <c:pt idx="5">
                  <c:v>14.9</c:v>
                </c:pt>
                <c:pt idx="6">
                  <c:v>5.0999999999999996</c:v>
                </c:pt>
                <c:pt idx="7">
                  <c:v>7.2</c:v>
                </c:pt>
                <c:pt idx="8">
                  <c:v>4.5</c:v>
                </c:pt>
                <c:pt idx="9">
                  <c:v>3.5</c:v>
                </c:pt>
                <c:pt idx="10">
                  <c:v>1.8</c:v>
                </c:pt>
                <c:pt idx="11">
                  <c:v>8.6999999999999993</c:v>
                </c:pt>
                <c:pt idx="12">
                  <c:v>8.8000000000000007</c:v>
                </c:pt>
                <c:pt idx="13">
                  <c:v>4.5999999999999996</c:v>
                </c:pt>
                <c:pt idx="14">
                  <c:v>9</c:v>
                </c:pt>
                <c:pt idx="15">
                  <c:v>13.6</c:v>
                </c:pt>
                <c:pt idx="16">
                  <c:v>2.2000000000000002</c:v>
                </c:pt>
                <c:pt idx="17">
                  <c:v>1.9</c:v>
                </c:pt>
              </c:numCache>
            </c:numRef>
          </c:val>
          <c:extLst>
            <c:ext xmlns:c16="http://schemas.microsoft.com/office/drawing/2014/chart" uri="{C3380CC4-5D6E-409C-BE32-E72D297353CC}">
              <c16:uniqueId val="{00000001-C92C-4870-A344-0748D670921E}"/>
            </c:ext>
          </c:extLst>
        </c:ser>
        <c:dLbls>
          <c:showLegendKey val="0"/>
          <c:showVal val="0"/>
          <c:showCatName val="0"/>
          <c:showSerName val="0"/>
          <c:showPercent val="0"/>
          <c:showBubbleSize val="0"/>
        </c:dLbls>
        <c:gapWidth val="182"/>
        <c:axId val="2095684896"/>
        <c:axId val="2095671168"/>
      </c:barChart>
      <c:catAx>
        <c:axId val="2095684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5671168"/>
        <c:crosses val="autoZero"/>
        <c:auto val="1"/>
        <c:lblAlgn val="ctr"/>
        <c:lblOffset val="100"/>
        <c:noMultiLvlLbl val="0"/>
      </c:catAx>
      <c:valAx>
        <c:axId val="2095671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dirty="0"/>
                  <a:t>Percentage of Job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5684896"/>
        <c:crosses val="autoZero"/>
        <c:crossBetween val="between"/>
      </c:valAx>
      <c:spPr>
        <a:noFill/>
        <a:ln>
          <a:noFill/>
        </a:ln>
        <a:effectLst/>
      </c:spPr>
    </c:plotArea>
    <c:legend>
      <c:legendPos val="b"/>
      <c:layout>
        <c:manualLayout>
          <c:xMode val="edge"/>
          <c:yMode val="edge"/>
          <c:x val="0.7829031640294809"/>
          <c:y val="0.79491142302261297"/>
          <c:w val="0.16828465328499631"/>
          <c:h val="5.6852357202601095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sz="2400" b="0" i="0" baseline="0" dirty="0">
                <a:effectLst/>
              </a:rPr>
              <a:t>Workforce by occupation in TVB and GB</a:t>
            </a:r>
            <a:endParaRPr lang="en-GB" sz="24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Sheet1!$C$1:$C$2</c:f>
              <c:strCache>
                <c:ptCount val="2"/>
                <c:pt idx="0">
                  <c:v>Thames Valley Berkshire</c:v>
                </c:pt>
                <c:pt idx="1">
                  <c:v>(%)</c:v>
                </c:pt>
              </c:strCache>
            </c:strRef>
          </c:tx>
          <c:spPr>
            <a:solidFill>
              <a:schemeClr val="accent6"/>
            </a:solidFill>
            <a:ln>
              <a:noFill/>
            </a:ln>
            <a:effectLst/>
          </c:spPr>
          <c:invertIfNegative val="0"/>
          <c:cat>
            <c:strRef>
              <c:f>Sheet1!$A$3:$A$11</c:f>
              <c:strCache>
                <c:ptCount val="9"/>
                <c:pt idx="0">
                  <c:v>Process Plant &amp; Machine Operatives</c:v>
                </c:pt>
                <c:pt idx="1">
                  <c:v>Sales And Customer Service Occs</c:v>
                </c:pt>
                <c:pt idx="2">
                  <c:v>Skilled Trades</c:v>
                </c:pt>
                <c:pt idx="3">
                  <c:v>Caring, Leisure And Other Service Occupations</c:v>
                </c:pt>
                <c:pt idx="4">
                  <c:v>Elementary Occupations</c:v>
                </c:pt>
                <c:pt idx="5">
                  <c:v>Administrative &amp; Secretarial</c:v>
                </c:pt>
                <c:pt idx="6">
                  <c:v>Managers, Directors And Senior Officials</c:v>
                </c:pt>
                <c:pt idx="7">
                  <c:v>Associate Professional &amp; Technical</c:v>
                </c:pt>
                <c:pt idx="8">
                  <c:v>Professional Occupations</c:v>
                </c:pt>
              </c:strCache>
            </c:strRef>
          </c:cat>
          <c:val>
            <c:numRef>
              <c:f>Sheet1!$C$3:$C$11</c:f>
              <c:numCache>
                <c:formatCode>General</c:formatCode>
                <c:ptCount val="9"/>
                <c:pt idx="0">
                  <c:v>3.9</c:v>
                </c:pt>
                <c:pt idx="1">
                  <c:v>5.7</c:v>
                </c:pt>
                <c:pt idx="2">
                  <c:v>7.2</c:v>
                </c:pt>
                <c:pt idx="3">
                  <c:v>8.6999999999999993</c:v>
                </c:pt>
                <c:pt idx="4">
                  <c:v>7.6</c:v>
                </c:pt>
                <c:pt idx="5">
                  <c:v>9.1</c:v>
                </c:pt>
                <c:pt idx="6">
                  <c:v>12.7</c:v>
                </c:pt>
                <c:pt idx="7">
                  <c:v>17</c:v>
                </c:pt>
                <c:pt idx="8">
                  <c:v>27.7</c:v>
                </c:pt>
              </c:numCache>
            </c:numRef>
          </c:val>
          <c:extLst>
            <c:ext xmlns:c16="http://schemas.microsoft.com/office/drawing/2014/chart" uri="{C3380CC4-5D6E-409C-BE32-E72D297353CC}">
              <c16:uniqueId val="{00000000-3676-469F-B855-E3457B43FAD9}"/>
            </c:ext>
          </c:extLst>
        </c:ser>
        <c:ser>
          <c:idx val="1"/>
          <c:order val="1"/>
          <c:tx>
            <c:strRef>
              <c:f>Sheet1!$D$1:$D$2</c:f>
              <c:strCache>
                <c:ptCount val="2"/>
                <c:pt idx="0">
                  <c:v>Great Britain</c:v>
                </c:pt>
                <c:pt idx="1">
                  <c:v>(%)</c:v>
                </c:pt>
              </c:strCache>
            </c:strRef>
          </c:tx>
          <c:spPr>
            <a:solidFill>
              <a:schemeClr val="accent5"/>
            </a:solidFill>
            <a:ln>
              <a:noFill/>
            </a:ln>
            <a:effectLst/>
          </c:spPr>
          <c:invertIfNegative val="0"/>
          <c:cat>
            <c:strRef>
              <c:f>Sheet1!$A$3:$A$11</c:f>
              <c:strCache>
                <c:ptCount val="9"/>
                <c:pt idx="0">
                  <c:v>Process Plant &amp; Machine Operatives</c:v>
                </c:pt>
                <c:pt idx="1">
                  <c:v>Sales And Customer Service Occs</c:v>
                </c:pt>
                <c:pt idx="2">
                  <c:v>Skilled Trades</c:v>
                </c:pt>
                <c:pt idx="3">
                  <c:v>Caring, Leisure And Other Service Occupations</c:v>
                </c:pt>
                <c:pt idx="4">
                  <c:v>Elementary Occupations</c:v>
                </c:pt>
                <c:pt idx="5">
                  <c:v>Administrative &amp; Secretarial</c:v>
                </c:pt>
                <c:pt idx="6">
                  <c:v>Managers, Directors And Senior Officials</c:v>
                </c:pt>
                <c:pt idx="7">
                  <c:v>Associate Professional &amp; Technical</c:v>
                </c:pt>
                <c:pt idx="8">
                  <c:v>Professional Occupations</c:v>
                </c:pt>
              </c:strCache>
            </c:strRef>
          </c:cat>
          <c:val>
            <c:numRef>
              <c:f>Sheet1!$D$3:$D$11</c:f>
              <c:numCache>
                <c:formatCode>General</c:formatCode>
                <c:ptCount val="9"/>
                <c:pt idx="0">
                  <c:v>5.5</c:v>
                </c:pt>
                <c:pt idx="1">
                  <c:v>6.9</c:v>
                </c:pt>
                <c:pt idx="2">
                  <c:v>8.8000000000000007</c:v>
                </c:pt>
                <c:pt idx="3">
                  <c:v>9.1999999999999993</c:v>
                </c:pt>
                <c:pt idx="4">
                  <c:v>9.6</c:v>
                </c:pt>
                <c:pt idx="5">
                  <c:v>10.199999999999999</c:v>
                </c:pt>
                <c:pt idx="6">
                  <c:v>10.5</c:v>
                </c:pt>
                <c:pt idx="7">
                  <c:v>15.3</c:v>
                </c:pt>
                <c:pt idx="8">
                  <c:v>23.7</c:v>
                </c:pt>
              </c:numCache>
            </c:numRef>
          </c:val>
          <c:extLst>
            <c:ext xmlns:c16="http://schemas.microsoft.com/office/drawing/2014/chart" uri="{C3380CC4-5D6E-409C-BE32-E72D297353CC}">
              <c16:uniqueId val="{00000001-3676-469F-B855-E3457B43FAD9}"/>
            </c:ext>
          </c:extLst>
        </c:ser>
        <c:dLbls>
          <c:showLegendKey val="0"/>
          <c:showVal val="0"/>
          <c:showCatName val="0"/>
          <c:showSerName val="0"/>
          <c:showPercent val="0"/>
          <c:showBubbleSize val="0"/>
        </c:dLbls>
        <c:gapWidth val="182"/>
        <c:axId val="2095681568"/>
        <c:axId val="2095687808"/>
      </c:barChart>
      <c:catAx>
        <c:axId val="2095681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5687808"/>
        <c:crosses val="autoZero"/>
        <c:auto val="1"/>
        <c:lblAlgn val="ctr"/>
        <c:lblOffset val="100"/>
        <c:noMultiLvlLbl val="0"/>
      </c:catAx>
      <c:valAx>
        <c:axId val="209568780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ltLang="zh-CN" sz="1600" dirty="0"/>
                  <a:t>Percentage</a:t>
                </a:r>
                <a:endParaRPr lang="zh-CN" altLang="en-US" sz="160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5681568"/>
        <c:crosses val="autoZero"/>
        <c:crossBetween val="between"/>
      </c:valAx>
      <c:spPr>
        <a:noFill/>
        <a:ln>
          <a:noFill/>
        </a:ln>
        <a:effectLst/>
      </c:spPr>
    </c:plotArea>
    <c:legend>
      <c:legendPos val="b"/>
      <c:layout>
        <c:manualLayout>
          <c:xMode val="edge"/>
          <c:yMode val="edge"/>
          <c:x val="0.66026859142607175"/>
          <c:y val="0.50429917390547319"/>
          <c:w val="0.32668482064741905"/>
          <c:h val="0.1566344870281878"/>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Data!$B$7</c:f>
              <c:strCache>
                <c:ptCount val="1"/>
                <c:pt idx="0">
                  <c:v>Berkshire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Data!$A$8:$A$14</c:f>
              <c:strCache>
                <c:ptCount val="7"/>
                <c:pt idx="0">
                  <c:v>Trade Apprenticeships</c:v>
                </c:pt>
                <c:pt idx="1">
                  <c:v>No Qualifications</c:v>
                </c:pt>
                <c:pt idx="2">
                  <c:v>Other Qualifications</c:v>
                </c:pt>
                <c:pt idx="3">
                  <c:v>NVQ4 And Above</c:v>
                </c:pt>
                <c:pt idx="4">
                  <c:v>NVQ3 And Above</c:v>
                </c:pt>
                <c:pt idx="5">
                  <c:v>NVQ2 And Above</c:v>
                </c:pt>
                <c:pt idx="6">
                  <c:v>NVQ1 And Above</c:v>
                </c:pt>
              </c:strCache>
            </c:strRef>
          </c:cat>
          <c:val>
            <c:numRef>
              <c:f>Data!$B$8:$B$14</c:f>
              <c:numCache>
                <c:formatCode>General</c:formatCode>
                <c:ptCount val="7"/>
                <c:pt idx="0">
                  <c:v>1.8</c:v>
                </c:pt>
                <c:pt idx="1">
                  <c:v>4.2</c:v>
                </c:pt>
                <c:pt idx="2">
                  <c:v>5.6</c:v>
                </c:pt>
                <c:pt idx="3">
                  <c:v>50.1</c:v>
                </c:pt>
                <c:pt idx="4">
                  <c:v>66.400000000000006</c:v>
                </c:pt>
                <c:pt idx="5">
                  <c:v>81.900000000000006</c:v>
                </c:pt>
                <c:pt idx="6">
                  <c:v>90.2</c:v>
                </c:pt>
              </c:numCache>
            </c:numRef>
          </c:val>
          <c:extLst>
            <c:ext xmlns:c16="http://schemas.microsoft.com/office/drawing/2014/chart" uri="{C3380CC4-5D6E-409C-BE32-E72D297353CC}">
              <c16:uniqueId val="{00000000-9F8C-4ADC-A2CB-72E7FB7D74FB}"/>
            </c:ext>
          </c:extLst>
        </c:ser>
        <c:ser>
          <c:idx val="1"/>
          <c:order val="1"/>
          <c:tx>
            <c:strRef>
              <c:f>Data!$C$7</c:f>
              <c:strCache>
                <c:ptCount val="1"/>
                <c:pt idx="0">
                  <c:v>GB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Data!$A$8:$A$14</c:f>
              <c:strCache>
                <c:ptCount val="7"/>
                <c:pt idx="0">
                  <c:v>Trade Apprenticeships</c:v>
                </c:pt>
                <c:pt idx="1">
                  <c:v>No Qualifications</c:v>
                </c:pt>
                <c:pt idx="2">
                  <c:v>Other Qualifications</c:v>
                </c:pt>
                <c:pt idx="3">
                  <c:v>NVQ4 And Above</c:v>
                </c:pt>
                <c:pt idx="4">
                  <c:v>NVQ3 And Above</c:v>
                </c:pt>
                <c:pt idx="5">
                  <c:v>NVQ2 And Above</c:v>
                </c:pt>
                <c:pt idx="6">
                  <c:v>NVQ1 And Above</c:v>
                </c:pt>
              </c:strCache>
            </c:strRef>
          </c:cat>
          <c:val>
            <c:numRef>
              <c:f>Data!$C$8:$C$14</c:f>
              <c:numCache>
                <c:formatCode>General</c:formatCode>
                <c:ptCount val="7"/>
                <c:pt idx="0">
                  <c:v>2.8</c:v>
                </c:pt>
                <c:pt idx="1">
                  <c:v>6.6</c:v>
                </c:pt>
                <c:pt idx="2">
                  <c:v>5.9</c:v>
                </c:pt>
                <c:pt idx="3">
                  <c:v>43.5</c:v>
                </c:pt>
                <c:pt idx="4">
                  <c:v>61.5</c:v>
                </c:pt>
                <c:pt idx="5">
                  <c:v>78.2</c:v>
                </c:pt>
                <c:pt idx="6">
                  <c:v>87.6</c:v>
                </c:pt>
              </c:numCache>
            </c:numRef>
          </c:val>
          <c:extLst>
            <c:ext xmlns:c16="http://schemas.microsoft.com/office/drawing/2014/chart" uri="{C3380CC4-5D6E-409C-BE32-E72D297353CC}">
              <c16:uniqueId val="{00000001-9F8C-4ADC-A2CB-72E7FB7D74FB}"/>
            </c:ext>
          </c:extLst>
        </c:ser>
        <c:dLbls>
          <c:dLblPos val="outEnd"/>
          <c:showLegendKey val="0"/>
          <c:showVal val="1"/>
          <c:showCatName val="0"/>
          <c:showSerName val="0"/>
          <c:showPercent val="0"/>
          <c:showBubbleSize val="0"/>
        </c:dLbls>
        <c:gapWidth val="182"/>
        <c:axId val="2095683648"/>
        <c:axId val="2095666592"/>
      </c:barChart>
      <c:catAx>
        <c:axId val="2095683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5666592"/>
        <c:crosses val="autoZero"/>
        <c:auto val="1"/>
        <c:lblAlgn val="ctr"/>
        <c:lblOffset val="100"/>
        <c:noMultiLvlLbl val="0"/>
      </c:catAx>
      <c:valAx>
        <c:axId val="2095666592"/>
        <c:scaling>
          <c:orientation val="minMax"/>
        </c:scaling>
        <c:delete val="0"/>
        <c:axPos val="b"/>
        <c:numFmt formatCode="General" sourceLinked="1"/>
        <c:majorTickMark val="in"/>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95683648"/>
        <c:crosses val="autoZero"/>
        <c:crossBetween val="between"/>
      </c:valAx>
      <c:spPr>
        <a:noFill/>
        <a:ln>
          <a:noFill/>
        </a:ln>
        <a:effectLst/>
      </c:spPr>
    </c:plotArea>
    <c:legend>
      <c:legendPos val="b"/>
      <c:layout>
        <c:manualLayout>
          <c:xMode val="edge"/>
          <c:yMode val="edge"/>
          <c:x val="0.74669903762029755"/>
          <c:y val="0.68113371245261012"/>
          <c:w val="0.18437948381452318"/>
          <c:h val="0.15219962088072325"/>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18416447943999"/>
          <c:y val="3.9646572386759199E-2"/>
          <c:w val="0.58782808398950204"/>
          <c:h val="0.609500368560563"/>
        </c:manualLayout>
      </c:layout>
      <c:barChart>
        <c:barDir val="col"/>
        <c:grouping val="clustered"/>
        <c:varyColors val="0"/>
        <c:ser>
          <c:idx val="0"/>
          <c:order val="0"/>
          <c:tx>
            <c:strRef>
              <c:f>Sheet1!$B$1</c:f>
              <c:strCache>
                <c:ptCount val="1"/>
                <c:pt idx="0">
                  <c:v>Jobs that require this level of qualification</c:v>
                </c:pt>
              </c:strCache>
            </c:strRef>
          </c:tx>
          <c:invertIfNegative val="0"/>
          <c:dLbls>
            <c:dLbl>
              <c:idx val="0"/>
              <c:layout>
                <c:manualLayout>
                  <c:x val="1.7361111111111099E-3"/>
                  <c:y val="9.91940483570987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8F-4E14-B7FC-DA4191C804DF}"/>
                </c:ext>
              </c:extLst>
            </c:dLbl>
            <c:dLbl>
              <c:idx val="2"/>
              <c:layout>
                <c:manualLayout>
                  <c:x val="-6.9444444444444501E-3"/>
                  <c:y val="4.95970241785493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8F-4E14-B7FC-DA4191C804DF}"/>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Lower level qualifications</c:v>
                </c:pt>
                <c:pt idx="1">
                  <c:v>5 good GCSEs</c:v>
                </c:pt>
                <c:pt idx="2">
                  <c:v>2 A-levels or equivalent</c:v>
                </c:pt>
                <c:pt idx="3">
                  <c:v>Degree</c:v>
                </c:pt>
              </c:strCache>
            </c:strRef>
          </c:cat>
          <c:val>
            <c:numRef>
              <c:f>Sheet1!$B$2:$B$5</c:f>
              <c:numCache>
                <c:formatCode>0%</c:formatCode>
                <c:ptCount val="4"/>
                <c:pt idx="0">
                  <c:v>4.3400000000000001E-2</c:v>
                </c:pt>
                <c:pt idx="1">
                  <c:v>0.34150000000000003</c:v>
                </c:pt>
                <c:pt idx="2">
                  <c:v>0.29270000000000002</c:v>
                </c:pt>
                <c:pt idx="3">
                  <c:v>0.32250000000000001</c:v>
                </c:pt>
              </c:numCache>
            </c:numRef>
          </c:val>
          <c:extLst>
            <c:ext xmlns:c16="http://schemas.microsoft.com/office/drawing/2014/chart" uri="{C3380CC4-5D6E-409C-BE32-E72D297353CC}">
              <c16:uniqueId val="{00000002-078F-4E14-B7FC-DA4191C804DF}"/>
            </c:ext>
          </c:extLst>
        </c:ser>
        <c:ser>
          <c:idx val="1"/>
          <c:order val="1"/>
          <c:tx>
            <c:strRef>
              <c:f>Sheet1!$C$1</c:f>
              <c:strCache>
                <c:ptCount val="1"/>
                <c:pt idx="0">
                  <c:v>Berkshire residents with this level qualification</c:v>
                </c:pt>
              </c:strCache>
            </c:strRef>
          </c:tx>
          <c:spPr>
            <a:solidFill>
              <a:schemeClr val="bg1">
                <a:lumMod val="50000"/>
              </a:schemeClr>
            </a:solidFill>
          </c:spPr>
          <c:invertIfNegative val="0"/>
          <c:dLbls>
            <c:dLbl>
              <c:idx val="0"/>
              <c:layout>
                <c:manualLayout>
                  <c:x val="1.7361111111111099E-3"/>
                  <c:y val="7.4395536267824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8F-4E14-B7FC-DA4191C804DF}"/>
                </c:ext>
              </c:extLst>
            </c:dLbl>
            <c:dLbl>
              <c:idx val="1"/>
              <c:layout>
                <c:manualLayout>
                  <c:x val="3.4722222222222199E-3"/>
                  <c:y val="7.4395536267824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8F-4E14-B7FC-DA4191C804DF}"/>
                </c:ext>
              </c:extLst>
            </c:dLbl>
            <c:dLbl>
              <c:idx val="2"/>
              <c:layout>
                <c:manualLayout>
                  <c:x val="3.47208552055993E-3"/>
                  <c:y val="4.95970241785493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8F-4E14-B7FC-DA4191C804DF}"/>
                </c:ext>
              </c:extLst>
            </c:dLbl>
            <c:dLbl>
              <c:idx val="3"/>
              <c:layout>
                <c:manualLayout>
                  <c:x val="6.9444444444444501E-3"/>
                  <c:y val="2.47985120892746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8F-4E14-B7FC-DA4191C804DF}"/>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Lower level qualifications</c:v>
                </c:pt>
                <c:pt idx="1">
                  <c:v>5 good GCSEs</c:v>
                </c:pt>
                <c:pt idx="2">
                  <c:v>2 A-levels or equivalent</c:v>
                </c:pt>
                <c:pt idx="3">
                  <c:v>Degree</c:v>
                </c:pt>
              </c:strCache>
            </c:strRef>
          </c:cat>
          <c:val>
            <c:numRef>
              <c:f>Sheet1!$C$2:$C$5</c:f>
              <c:numCache>
                <c:formatCode>0%</c:formatCode>
                <c:ptCount val="4"/>
                <c:pt idx="0">
                  <c:v>0.90200000000000002</c:v>
                </c:pt>
                <c:pt idx="1">
                  <c:v>0.81899999999999995</c:v>
                </c:pt>
                <c:pt idx="2">
                  <c:v>0.66400000000000003</c:v>
                </c:pt>
                <c:pt idx="3">
                  <c:v>0.501</c:v>
                </c:pt>
              </c:numCache>
            </c:numRef>
          </c:val>
          <c:extLst>
            <c:ext xmlns:c16="http://schemas.microsoft.com/office/drawing/2014/chart" uri="{C3380CC4-5D6E-409C-BE32-E72D297353CC}">
              <c16:uniqueId val="{00000007-078F-4E14-B7FC-DA4191C804DF}"/>
            </c:ext>
          </c:extLst>
        </c:ser>
        <c:dLbls>
          <c:showLegendKey val="0"/>
          <c:showVal val="0"/>
          <c:showCatName val="0"/>
          <c:showSerName val="0"/>
          <c:showPercent val="0"/>
          <c:showBubbleSize val="0"/>
        </c:dLbls>
        <c:gapWidth val="150"/>
        <c:axId val="305296168"/>
        <c:axId val="305248232"/>
      </c:barChart>
      <c:catAx>
        <c:axId val="305296168"/>
        <c:scaling>
          <c:orientation val="minMax"/>
        </c:scaling>
        <c:delete val="0"/>
        <c:axPos val="b"/>
        <c:numFmt formatCode="General" sourceLinked="0"/>
        <c:majorTickMark val="out"/>
        <c:minorTickMark val="none"/>
        <c:tickLblPos val="nextTo"/>
        <c:txPr>
          <a:bodyPr/>
          <a:lstStyle/>
          <a:p>
            <a:pPr>
              <a:defRPr sz="1400"/>
            </a:pPr>
            <a:endParaRPr lang="en-US"/>
          </a:p>
        </c:txPr>
        <c:crossAx val="305248232"/>
        <c:crosses val="autoZero"/>
        <c:auto val="1"/>
        <c:lblAlgn val="ctr"/>
        <c:lblOffset val="100"/>
        <c:noMultiLvlLbl val="0"/>
      </c:catAx>
      <c:valAx>
        <c:axId val="305248232"/>
        <c:scaling>
          <c:orientation val="minMax"/>
        </c:scaling>
        <c:delete val="0"/>
        <c:axPos val="l"/>
        <c:majorGridlines/>
        <c:numFmt formatCode="0%" sourceLinked="1"/>
        <c:majorTickMark val="out"/>
        <c:minorTickMark val="none"/>
        <c:tickLblPos val="nextTo"/>
        <c:crossAx val="305296168"/>
        <c:crosses val="autoZero"/>
        <c:crossBetween val="between"/>
      </c:valAx>
    </c:plotArea>
    <c:legend>
      <c:legendPos val="r"/>
      <c:layout>
        <c:manualLayout>
          <c:xMode val="edge"/>
          <c:yMode val="edge"/>
          <c:x val="0.11202814494463936"/>
          <c:y val="0.80580442009212305"/>
          <c:w val="0.62942676036929857"/>
          <c:h val="0.15310287311192483"/>
        </c:manualLayout>
      </c:layout>
      <c:overlay val="0"/>
      <c:txPr>
        <a:bodyPr/>
        <a:lstStyle/>
        <a:p>
          <a:pPr>
            <a:defRPr sz="1400"/>
          </a:pPr>
          <a:endParaRPr lang="en-US"/>
        </a:p>
      </c:txPr>
    </c:legend>
    <c:plotVisOnly val="1"/>
    <c:dispBlanksAs val="gap"/>
    <c:showDLblsOverMax val="0"/>
  </c:chart>
  <c:txPr>
    <a:bodyPr/>
    <a:lstStyle/>
    <a:p>
      <a:pPr>
        <a:defRPr sz="1800">
          <a:latin typeface="Calibri"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c:f>
              <c:strCache>
                <c:ptCount val="1"/>
                <c:pt idx="0">
                  <c:v>Berkshire earnings (employees)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Bracknell Forest</c:v>
                </c:pt>
                <c:pt idx="1">
                  <c:v>Reading</c:v>
                </c:pt>
                <c:pt idx="2">
                  <c:v>Slough</c:v>
                </c:pt>
                <c:pt idx="3">
                  <c:v>West Berkshire</c:v>
                </c:pt>
                <c:pt idx="4">
                  <c:v>Windsor &amp; Maidenhead </c:v>
                </c:pt>
                <c:pt idx="5">
                  <c:v>Wokingham</c:v>
                </c:pt>
              </c:strCache>
            </c:strRef>
          </c:cat>
          <c:val>
            <c:numRef>
              <c:f>Sheet2!$B$2:$B$7</c:f>
              <c:numCache>
                <c:formatCode>General</c:formatCode>
                <c:ptCount val="6"/>
                <c:pt idx="0">
                  <c:v>31.6</c:v>
                </c:pt>
                <c:pt idx="1">
                  <c:v>35</c:v>
                </c:pt>
                <c:pt idx="2">
                  <c:v>33</c:v>
                </c:pt>
                <c:pt idx="3">
                  <c:v>28.4</c:v>
                </c:pt>
                <c:pt idx="4">
                  <c:v>30</c:v>
                </c:pt>
                <c:pt idx="5">
                  <c:v>28.5</c:v>
                </c:pt>
              </c:numCache>
            </c:numRef>
          </c:val>
          <c:extLst>
            <c:ext xmlns:c16="http://schemas.microsoft.com/office/drawing/2014/chart" uri="{C3380CC4-5D6E-409C-BE32-E72D297353CC}">
              <c16:uniqueId val="{00000000-A426-43EF-AC10-F5D95C2E7364}"/>
            </c:ext>
          </c:extLst>
        </c:ser>
        <c:dLbls>
          <c:showLegendKey val="0"/>
          <c:showVal val="0"/>
          <c:showCatName val="0"/>
          <c:showSerName val="0"/>
          <c:showPercent val="0"/>
          <c:showBubbleSize val="0"/>
        </c:dLbls>
        <c:gapWidth val="219"/>
        <c:overlap val="-27"/>
        <c:axId val="639637856"/>
        <c:axId val="639637024"/>
      </c:barChart>
      <c:catAx>
        <c:axId val="63963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2">
                    <a:lumMod val="50000"/>
                  </a:schemeClr>
                </a:solidFill>
                <a:latin typeface="Calibri" panose="020F0502020204030204" pitchFamily="34" charset="-128"/>
                <a:ea typeface="Calibri" panose="020F0502020204030204" pitchFamily="34" charset="-128"/>
                <a:cs typeface="Calibri" panose="020F0502020204030204" pitchFamily="34" charset="-128"/>
              </a:defRPr>
            </a:pPr>
            <a:endParaRPr lang="en-US"/>
          </a:p>
        </c:txPr>
        <c:crossAx val="639637024"/>
        <c:crosses val="autoZero"/>
        <c:auto val="1"/>
        <c:lblAlgn val="ctr"/>
        <c:lblOffset val="100"/>
        <c:noMultiLvlLbl val="0"/>
      </c:catAx>
      <c:valAx>
        <c:axId val="639637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ltLang="zh-CN" dirty="0"/>
                  <a:t>K</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963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baseline="0" dirty="0">
                <a:effectLst/>
              </a:rPr>
              <a:t>Top 10 Frequently Posted Apprenticeship Job Titles </a:t>
            </a:r>
            <a:r>
              <a:rPr lang="nl-NL" sz="1400" b="0" i="0" baseline="0">
                <a:effectLst/>
              </a:rPr>
              <a:t>(Jan. 1, 2021 - Dec. 31, 2021)</a:t>
            </a:r>
            <a:endParaRPr lang="en-GB" sz="1100" dirty="0">
              <a:effectLst/>
            </a:endParaRPr>
          </a:p>
        </c:rich>
      </c:tx>
      <c:layout>
        <c:manualLayout>
          <c:xMode val="edge"/>
          <c:yMode val="edge"/>
          <c:x val="0.1584091332845689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'Job Postings Job Titles'!$B$3</c:f>
              <c:strCache>
                <c:ptCount val="1"/>
                <c:pt idx="0">
                  <c:v>Unique Postings (Dec 2020 - Dec 2021)</c:v>
                </c:pt>
              </c:strCache>
            </c:strRef>
          </c:tx>
          <c:spPr>
            <a:solidFill>
              <a:srgbClr val="0DA5A8"/>
            </a:solidFill>
            <a:ln>
              <a:noFill/>
            </a:ln>
            <a:effectLst/>
          </c:spPr>
          <c:invertIfNegative val="0"/>
          <c:cat>
            <c:strRef>
              <c:f>'Job Postings Job Titles'!$A$4:$A$13</c:f>
              <c:strCache>
                <c:ptCount val="10"/>
                <c:pt idx="0">
                  <c:v>Pipefitters Apprentice</c:v>
                </c:pt>
                <c:pt idx="1">
                  <c:v>Apprentice Body Technicians</c:v>
                </c:pt>
                <c:pt idx="2">
                  <c:v>Apprentice Field Engineers</c:v>
                </c:pt>
                <c:pt idx="3">
                  <c:v>Carpenters Apprentice</c:v>
                </c:pt>
                <c:pt idx="4">
                  <c:v>Web Developers Apprentice</c:v>
                </c:pt>
                <c:pt idx="5">
                  <c:v>Apprentice Mechanics</c:v>
                </c:pt>
                <c:pt idx="6">
                  <c:v>Apprentice Software Developers</c:v>
                </c:pt>
                <c:pt idx="7">
                  <c:v>Apprentice Electricians</c:v>
                </c:pt>
                <c:pt idx="8">
                  <c:v>Apprentice Engineers</c:v>
                </c:pt>
                <c:pt idx="9">
                  <c:v>Apprentice Technicians</c:v>
                </c:pt>
              </c:strCache>
            </c:strRef>
          </c:cat>
          <c:val>
            <c:numRef>
              <c:f>'Job Postings Job Titles'!$B$4:$B$13</c:f>
              <c:numCache>
                <c:formatCode>#,##0;[Red]\ \(#,##0\)</c:formatCode>
                <c:ptCount val="10"/>
                <c:pt idx="0">
                  <c:v>4</c:v>
                </c:pt>
                <c:pt idx="1">
                  <c:v>5</c:v>
                </c:pt>
                <c:pt idx="2">
                  <c:v>5</c:v>
                </c:pt>
                <c:pt idx="3">
                  <c:v>6</c:v>
                </c:pt>
                <c:pt idx="4">
                  <c:v>7</c:v>
                </c:pt>
                <c:pt idx="5">
                  <c:v>8</c:v>
                </c:pt>
                <c:pt idx="6">
                  <c:v>10</c:v>
                </c:pt>
                <c:pt idx="7">
                  <c:v>13</c:v>
                </c:pt>
                <c:pt idx="8">
                  <c:v>37</c:v>
                </c:pt>
                <c:pt idx="9">
                  <c:v>43</c:v>
                </c:pt>
              </c:numCache>
            </c:numRef>
          </c:val>
          <c:extLst>
            <c:ext xmlns:c16="http://schemas.microsoft.com/office/drawing/2014/chart" uri="{C3380CC4-5D6E-409C-BE32-E72D297353CC}">
              <c16:uniqueId val="{00000000-C8D9-4720-9F52-9F1D2244213F}"/>
            </c:ext>
          </c:extLst>
        </c:ser>
        <c:dLbls>
          <c:showLegendKey val="0"/>
          <c:showVal val="0"/>
          <c:showCatName val="0"/>
          <c:showSerName val="0"/>
          <c:showPercent val="0"/>
          <c:showBubbleSize val="0"/>
        </c:dLbls>
        <c:gapWidth val="182"/>
        <c:axId val="1774106175"/>
        <c:axId val="2120242191"/>
      </c:barChart>
      <c:catAx>
        <c:axId val="1774106175"/>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Title of apprenticeship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242191"/>
        <c:crosses val="autoZero"/>
        <c:auto val="1"/>
        <c:lblAlgn val="ctr"/>
        <c:lblOffset val="100"/>
        <c:noMultiLvlLbl val="0"/>
      </c:catAx>
      <c:valAx>
        <c:axId val="212024219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t" anchorCtr="1"/>
              <a:lstStyle/>
              <a:p>
                <a:pPr>
                  <a:defRPr sz="1000" b="0" i="0" u="none" strike="noStrike" kern="1200" baseline="0">
                    <a:solidFill>
                      <a:schemeClr val="tx1">
                        <a:lumMod val="65000"/>
                        <a:lumOff val="35000"/>
                      </a:schemeClr>
                    </a:solidFill>
                    <a:latin typeface="+mn-lt"/>
                    <a:ea typeface="+mn-ea"/>
                    <a:cs typeface="+mn-cs"/>
                  </a:defRPr>
                </a:pPr>
                <a:r>
                  <a:rPr lang="en-GB" dirty="0"/>
                  <a:t>Number of apprenticeships posted</a:t>
                </a:r>
              </a:p>
            </c:rich>
          </c:tx>
          <c:layout>
            <c:manualLayout>
              <c:xMode val="edge"/>
              <c:yMode val="edge"/>
              <c:x val="0.47834201052737263"/>
              <c:y val="9.5323732201868558E-2"/>
            </c:manualLayout>
          </c:layout>
          <c:overlay val="0"/>
          <c:spPr>
            <a:noFill/>
            <a:ln>
              <a:noFill/>
            </a:ln>
            <a:effectLst/>
          </c:spPr>
          <c:txPr>
            <a:bodyPr rot="0" spcFirstLastPara="1" vertOverflow="ellipsis" vert="horz" wrap="square" anchor="t"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Red]\ \(#,##0\)" sourceLinked="1"/>
        <c:majorTickMark val="none"/>
        <c:minorTickMark val="none"/>
        <c:tickLblPos val="high"/>
        <c:spPr>
          <a:noFill/>
          <a:ln>
            <a:solidFill>
              <a:schemeClr val="bg2">
                <a:lumMod val="9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41061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0"/>
            </a:pPr>
            <a:r>
              <a:rPr lang="en-GB" dirty="0"/>
              <a:t>Number</a:t>
            </a:r>
            <a:r>
              <a:rPr lang="en-GB" baseline="0" dirty="0"/>
              <a:t> of Apprenticeship Job Postings by </a:t>
            </a:r>
            <a:r>
              <a:rPr lang="en-GB" dirty="0"/>
              <a:t>Local Authority </a:t>
            </a:r>
            <a:r>
              <a:rPr lang="nl-NL" sz="1800" b="0" i="0" u="none" strike="noStrike" baseline="0" dirty="0">
                <a:effectLst/>
              </a:rPr>
              <a:t>(Jan. 1, 2021 - Dec. 31, 2021)</a:t>
            </a:r>
            <a:endParaRPr lang="en-GB" dirty="0"/>
          </a:p>
        </c:rich>
      </c:tx>
      <c:overlay val="0"/>
    </c:title>
    <c:autoTitleDeleted val="0"/>
    <c:plotArea>
      <c:layout/>
      <c:barChart>
        <c:barDir val="bar"/>
        <c:grouping val="clustered"/>
        <c:varyColors val="0"/>
        <c:ser>
          <c:idx val="0"/>
          <c:order val="0"/>
          <c:tx>
            <c:strRef>
              <c:f>'Job Postings Regional Breakdown'!$B$3</c:f>
              <c:strCache>
                <c:ptCount val="1"/>
                <c:pt idx="0">
                  <c:v>Unique Postings (Dec 2020 - Dec 2021)</c:v>
                </c:pt>
              </c:strCache>
            </c:strRef>
          </c:tx>
          <c:spPr>
            <a:solidFill>
              <a:srgbClr val="0DA5A8"/>
            </a:solidFill>
          </c:spPr>
          <c:invertIfNegative val="0"/>
          <c:dLbls>
            <c:spPr>
              <a:noFill/>
              <a:ln>
                <a:noFill/>
              </a:ln>
              <a:effectLst/>
            </c:sp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'Job Postings Regional Breakdown'!$A$4:$A$8</c:f>
              <c:strCache>
                <c:ptCount val="5"/>
                <c:pt idx="0">
                  <c:v>Reading</c:v>
                </c:pt>
                <c:pt idx="1">
                  <c:v>West Berkshire</c:v>
                </c:pt>
                <c:pt idx="2">
                  <c:v>Slough</c:v>
                </c:pt>
                <c:pt idx="3">
                  <c:v>Windsor and Maidenhead</c:v>
                </c:pt>
                <c:pt idx="4">
                  <c:v>Bracknell Forest</c:v>
                </c:pt>
              </c:strCache>
            </c:strRef>
          </c:cat>
          <c:val>
            <c:numRef>
              <c:f>'Job Postings Regional Breakdown'!$B$4:$B$8</c:f>
              <c:numCache>
                <c:formatCode>#,##0;[Red]\ \(#,##0\)</c:formatCode>
                <c:ptCount val="5"/>
                <c:pt idx="0">
                  <c:v>53</c:v>
                </c:pt>
                <c:pt idx="1">
                  <c:v>31</c:v>
                </c:pt>
                <c:pt idx="2">
                  <c:v>25</c:v>
                </c:pt>
                <c:pt idx="3">
                  <c:v>22</c:v>
                </c:pt>
                <c:pt idx="4">
                  <c:v>11</c:v>
                </c:pt>
              </c:numCache>
            </c:numRef>
          </c:val>
          <c:extLst>
            <c:ext xmlns:c16="http://schemas.microsoft.com/office/drawing/2014/chart" uri="{C3380CC4-5D6E-409C-BE32-E72D297353CC}">
              <c16:uniqueId val="{00000000-EA7A-4A76-9BCB-A1E9577B6456}"/>
            </c:ext>
          </c:extLst>
        </c:ser>
        <c:dLbls>
          <c:showLegendKey val="0"/>
          <c:showVal val="1"/>
          <c:showCatName val="0"/>
          <c:showSerName val="0"/>
          <c:showPercent val="0"/>
          <c:showBubbleSize val="0"/>
          <c:separator>
</c:separator>
        </c:dLbls>
        <c:gapWidth val="150"/>
        <c:axId val="1"/>
        <c:axId val="2"/>
      </c:barChart>
      <c:catAx>
        <c:axId val="1"/>
        <c:scaling>
          <c:orientation val="maxMin"/>
        </c:scaling>
        <c:delete val="0"/>
        <c:axPos val="l"/>
        <c:title>
          <c:tx>
            <c:rich>
              <a:bodyPr/>
              <a:lstStyle/>
              <a:p>
                <a:pPr>
                  <a:defRPr/>
                </a:pPr>
                <a:r>
                  <a:rPr lang="en-GB" dirty="0"/>
                  <a:t>Local</a:t>
                </a:r>
                <a:r>
                  <a:rPr lang="en-GB" baseline="0" dirty="0"/>
                  <a:t> Authority</a:t>
                </a:r>
                <a:endParaRPr lang="en-GB" dirty="0"/>
              </a:p>
            </c:rich>
          </c:tx>
          <c:overlay val="0"/>
        </c:title>
        <c:numFmt formatCode="General" sourceLinked="1"/>
        <c:majorTickMark val="out"/>
        <c:minorTickMark val="cross"/>
        <c:tickLblPos val="nextTo"/>
        <c:crossAx val="2"/>
        <c:crosses val="autoZero"/>
        <c:auto val="1"/>
        <c:lblAlgn val="ctr"/>
        <c:lblOffset val="100"/>
        <c:noMultiLvlLbl val="1"/>
      </c:catAx>
      <c:valAx>
        <c:axId val="2"/>
        <c:scaling>
          <c:orientation val="minMax"/>
        </c:scaling>
        <c:delete val="0"/>
        <c:axPos val="t"/>
        <c:majorGridlines/>
        <c:title>
          <c:tx>
            <c:rich>
              <a:bodyPr/>
              <a:lstStyle/>
              <a:p>
                <a:pPr>
                  <a:defRPr/>
                </a:pPr>
                <a:r>
                  <a:rPr lang="en-GB" dirty="0"/>
                  <a:t>Number of apprenticeship</a:t>
                </a:r>
                <a:r>
                  <a:rPr lang="en-GB" baseline="0" dirty="0"/>
                  <a:t>s posted</a:t>
                </a:r>
                <a:endParaRPr lang="en-GB" dirty="0"/>
              </a:p>
            </c:rich>
          </c:tx>
          <c:overlay val="0"/>
        </c:title>
        <c:numFmt formatCode="#,##0;[Red]\ \(#,##0\)" sourceLinked="1"/>
        <c:majorTickMark val="cross"/>
        <c:minorTickMark val="out"/>
        <c:tickLblPos val="nextTo"/>
        <c:crossAx val="1"/>
        <c:crosses val="autoZero"/>
        <c:crossBetween val="between"/>
      </c:valAx>
    </c:plotArea>
    <c:plotVisOnly val="0"/>
    <c:dispBlanksAs val="zero"/>
    <c:showDLblsOverMax val="1"/>
  </c:chart>
  <c:externalData r:id="rId2">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0.26836</cdr:x>
      <cdr:y>0.64675</cdr:y>
    </cdr:from>
    <cdr:to>
      <cdr:x>0.58919</cdr:x>
      <cdr:y>0.77371</cdr:y>
    </cdr:to>
    <cdr:sp macro="" textlink="">
      <cdr:nvSpPr>
        <cdr:cNvPr id="2" name="Oval 1"/>
        <cdr:cNvSpPr/>
      </cdr:nvSpPr>
      <cdr:spPr>
        <a:xfrm xmlns:a="http://schemas.openxmlformats.org/drawingml/2006/main">
          <a:off x="1963102" y="3312160"/>
          <a:ext cx="2346960" cy="650240"/>
        </a:xfrm>
        <a:prstGeom xmlns:a="http://schemas.openxmlformats.org/drawingml/2006/main" prst="ellipse">
          <a:avLst/>
        </a:prstGeom>
        <a:noFill xmlns:a="http://schemas.openxmlformats.org/drawingml/2006/main"/>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67F8E-1862-4EA4-8943-E64FA6D22525}" type="datetimeFigureOut">
              <a:rPr lang="en-GB" smtClean="0"/>
              <a:t>11/11/2022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A1154-5595-449F-BBEF-FDE3FC2087E2}" type="slidenum">
              <a:rPr lang="en-GB" smtClean="0"/>
              <a:t>‹#›</a:t>
            </a:fld>
            <a:endParaRPr lang="en-GB" dirty="0"/>
          </a:p>
        </p:txBody>
      </p:sp>
    </p:spTree>
    <p:extLst>
      <p:ext uri="{BB962C8B-B14F-4D97-AF65-F5344CB8AC3E}">
        <p14:creationId xmlns:p14="http://schemas.microsoft.com/office/powerpoint/2010/main" val="133563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4A6D0B-28A9-4E84-BCB8-F688BBDB571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4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4A6D0B-28A9-4E84-BCB8-F688BBDB571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1283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20</a:t>
            </a:fld>
            <a:endParaRPr lang="en-GB" dirty="0"/>
          </a:p>
        </p:txBody>
      </p:sp>
    </p:spTree>
    <p:extLst>
      <p:ext uri="{BB962C8B-B14F-4D97-AF65-F5344CB8AC3E}">
        <p14:creationId xmlns:p14="http://schemas.microsoft.com/office/powerpoint/2010/main" val="363024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25</a:t>
            </a:fld>
            <a:endParaRPr lang="en-GB" dirty="0"/>
          </a:p>
        </p:txBody>
      </p:sp>
    </p:spTree>
    <p:extLst>
      <p:ext uri="{BB962C8B-B14F-4D97-AF65-F5344CB8AC3E}">
        <p14:creationId xmlns:p14="http://schemas.microsoft.com/office/powerpoint/2010/main" val="2705245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27</a:t>
            </a:fld>
            <a:endParaRPr lang="en-GB" dirty="0"/>
          </a:p>
        </p:txBody>
      </p:sp>
    </p:spTree>
    <p:extLst>
      <p:ext uri="{BB962C8B-B14F-4D97-AF65-F5344CB8AC3E}">
        <p14:creationId xmlns:p14="http://schemas.microsoft.com/office/powerpoint/2010/main" val="3101718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28</a:t>
            </a:fld>
            <a:endParaRPr lang="en-GB" dirty="0"/>
          </a:p>
        </p:txBody>
      </p:sp>
    </p:spTree>
    <p:extLst>
      <p:ext uri="{BB962C8B-B14F-4D97-AF65-F5344CB8AC3E}">
        <p14:creationId xmlns:p14="http://schemas.microsoft.com/office/powerpoint/2010/main" val="300477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4A6D0B-28A9-4E84-BCB8-F688BBDB571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5585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5</a:t>
            </a:fld>
            <a:endParaRPr lang="en-GB" dirty="0"/>
          </a:p>
        </p:txBody>
      </p:sp>
    </p:spTree>
    <p:extLst>
      <p:ext uri="{BB962C8B-B14F-4D97-AF65-F5344CB8AC3E}">
        <p14:creationId xmlns:p14="http://schemas.microsoft.com/office/powerpoint/2010/main" val="113856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5A1154-5595-449F-BBEF-FDE3FC2087E2}" type="slidenum">
              <a:rPr lang="en-GB" smtClean="0"/>
              <a:t>6</a:t>
            </a:fld>
            <a:endParaRPr lang="en-GB" dirty="0"/>
          </a:p>
        </p:txBody>
      </p:sp>
    </p:spTree>
    <p:extLst>
      <p:ext uri="{BB962C8B-B14F-4D97-AF65-F5344CB8AC3E}">
        <p14:creationId xmlns:p14="http://schemas.microsoft.com/office/powerpoint/2010/main" val="2932198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D4A6D0B-28A9-4E84-BCB8-F688BBDB571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6344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8</a:t>
            </a:fld>
            <a:endParaRPr lang="en-GB" dirty="0"/>
          </a:p>
        </p:txBody>
      </p:sp>
    </p:spTree>
    <p:extLst>
      <p:ext uri="{BB962C8B-B14F-4D97-AF65-F5344CB8AC3E}">
        <p14:creationId xmlns:p14="http://schemas.microsoft.com/office/powerpoint/2010/main" val="148716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9</a:t>
            </a:fld>
            <a:endParaRPr lang="en-GB" dirty="0"/>
          </a:p>
        </p:txBody>
      </p:sp>
    </p:spTree>
    <p:extLst>
      <p:ext uri="{BB962C8B-B14F-4D97-AF65-F5344CB8AC3E}">
        <p14:creationId xmlns:p14="http://schemas.microsoft.com/office/powerpoint/2010/main" val="10964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12</a:t>
            </a:fld>
            <a:endParaRPr lang="en-GB" dirty="0"/>
          </a:p>
        </p:txBody>
      </p:sp>
    </p:spTree>
    <p:extLst>
      <p:ext uri="{BB962C8B-B14F-4D97-AF65-F5344CB8AC3E}">
        <p14:creationId xmlns:p14="http://schemas.microsoft.com/office/powerpoint/2010/main" val="335740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685A1154-5595-449F-BBEF-FDE3FC2087E2}" type="slidenum">
              <a:rPr lang="en-GB" smtClean="0"/>
              <a:t>13</a:t>
            </a:fld>
            <a:endParaRPr lang="en-GB" dirty="0"/>
          </a:p>
        </p:txBody>
      </p:sp>
    </p:spTree>
    <p:extLst>
      <p:ext uri="{BB962C8B-B14F-4D97-AF65-F5344CB8AC3E}">
        <p14:creationId xmlns:p14="http://schemas.microsoft.com/office/powerpoint/2010/main" val="168339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11/11/2022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919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11/11/2022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887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11/11/2022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0739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11/11/2022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668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11/11/2022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8530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smtClean="0"/>
              <a:pPr/>
              <a:t>11/11/2022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457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smtClean="0"/>
              <a:pPr/>
              <a:t>11/11/2022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7771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smtClean="0"/>
              <a:pPr/>
              <a:t>11/11/2022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842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11/11/2022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006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11/11/2022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572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11/11/2022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9427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alpha val="5000"/>
          </a:schemeClr>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11/11/2022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925939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emf"/><Relationship Id="rId4" Type="http://schemas.openxmlformats.org/officeDocument/2006/relationships/image" Target="../media/image80.png"/></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emf"/><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emf"/></Relationships>
</file>

<file path=ppt/slides/_rels/slide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2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bin"/></Relationships>
</file>

<file path=ppt/slides/_rels/slide30.xml.rels><?xml version="1.0" encoding="UTF-8" standalone="yes"?>
<Relationships xmlns="http://schemas.openxmlformats.org/package/2006/relationships"><Relationship Id="rId8" Type="http://schemas.openxmlformats.org/officeDocument/2006/relationships/hyperlink" Target="https://www.tvbintelligence.co.uk/people" TargetMode="External"/><Relationship Id="rId3" Type="http://schemas.openxmlformats.org/officeDocument/2006/relationships/hyperlink" Target="https://twitter.com/BerkshireOpps/" TargetMode="External"/><Relationship Id="rId7" Type="http://schemas.openxmlformats.org/officeDocument/2006/relationships/image" Target="../media/image95.png"/><Relationship Id="rId2" Type="http://schemas.openxmlformats.org/officeDocument/2006/relationships/hyperlink" Target="http://www.berkshireopportunities.co.uk/" TargetMode="External"/><Relationship Id="rId1" Type="http://schemas.openxmlformats.org/officeDocument/2006/relationships/slideLayout" Target="../slideLayouts/slideLayout2.xml"/><Relationship Id="rId6" Type="http://schemas.openxmlformats.org/officeDocument/2006/relationships/hyperlink" Target="https://www.linkedin.com/company/berkshire-opportunities/" TargetMode="External"/><Relationship Id="rId11" Type="http://schemas.openxmlformats.org/officeDocument/2006/relationships/image" Target="../media/image97.png"/><Relationship Id="rId5" Type="http://schemas.openxmlformats.org/officeDocument/2006/relationships/hyperlink" Target="https://www.facebook.com/BerkshireOpportunities" TargetMode="External"/><Relationship Id="rId10" Type="http://schemas.openxmlformats.org/officeDocument/2006/relationships/hyperlink" Target="https://www.tvbintelligence.co.uk/lesson-plans" TargetMode="External"/><Relationship Id="rId4" Type="http://schemas.openxmlformats.org/officeDocument/2006/relationships/hyperlink" Target="https://www.instagram.com/berkshireopportunities/" TargetMode="External"/><Relationship Id="rId9" Type="http://schemas.openxmlformats.org/officeDocument/2006/relationships/image" Target="../media/image96.png"/></Relationships>
</file>

<file path=ppt/slides/_rels/slide31.xml.rels><?xml version="1.0" encoding="UTF-8" standalone="yes"?>
<Relationships xmlns="http://schemas.openxmlformats.org/package/2006/relationships"><Relationship Id="rId8" Type="http://schemas.openxmlformats.org/officeDocument/2006/relationships/hyperlink" Target="https://www.tvbintelligence.co.uk/" TargetMode="External"/><Relationship Id="rId3" Type="http://schemas.openxmlformats.org/officeDocument/2006/relationships/hyperlink" Target="https://nationalcareersservice.direct.gov.uk/Pages/Home.aspx" TargetMode="External"/><Relationship Id="rId7" Type="http://schemas.openxmlformats.org/officeDocument/2006/relationships/hyperlink" Target="https://www.berkshireopportunities.co.uk/" TargetMode="External"/><Relationship Id="rId12" Type="http://schemas.microsoft.com/office/2007/relationships/hdphoto" Target="../media/hdphoto1.wdp"/><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hyperlink" Target="http://www.thamesvalleyberkshire.co.uk/skills-and-employment" TargetMode="External"/><Relationship Id="rId11" Type="http://schemas.openxmlformats.org/officeDocument/2006/relationships/image" Target="../media/image99.jpeg"/><Relationship Id="rId5" Type="http://schemas.openxmlformats.org/officeDocument/2006/relationships/hyperlink" Target="https://www.careersandenterprise.co.uk/" TargetMode="External"/><Relationship Id="rId10" Type="http://schemas.openxmlformats.org/officeDocument/2006/relationships/hyperlink" Target="https://amazingapprenticeships.com/request-support/" TargetMode="External"/><Relationship Id="rId4" Type="http://schemas.openxmlformats.org/officeDocument/2006/relationships/hyperlink" Target="http://www.amazingapprenticeships.com/apprenticeship-pack/" TargetMode="External"/><Relationship Id="rId9" Type="http://schemas.openxmlformats.org/officeDocument/2006/relationships/hyperlink" Target="https://www.lmiforall.org.uk/careerometer/"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6" Type="http://schemas.openxmlformats.org/officeDocument/2006/relationships/image" Target="../media/image29.png"/><Relationship Id="rId21" Type="http://schemas.openxmlformats.org/officeDocument/2006/relationships/image" Target="../media/image24.png"/><Relationship Id="rId42" Type="http://schemas.openxmlformats.org/officeDocument/2006/relationships/image" Target="../media/image45.png"/><Relationship Id="rId47" Type="http://schemas.openxmlformats.org/officeDocument/2006/relationships/image" Target="../media/image50.png"/><Relationship Id="rId63" Type="http://schemas.openxmlformats.org/officeDocument/2006/relationships/image" Target="../media/image66.png"/><Relationship Id="rId68" Type="http://schemas.openxmlformats.org/officeDocument/2006/relationships/image" Target="../media/image71.png"/><Relationship Id="rId2" Type="http://schemas.openxmlformats.org/officeDocument/2006/relationships/notesSlide" Target="../notesSlides/notesSlide4.xml"/><Relationship Id="rId16" Type="http://schemas.openxmlformats.org/officeDocument/2006/relationships/image" Target="../media/image19.png"/><Relationship Id="rId29" Type="http://schemas.openxmlformats.org/officeDocument/2006/relationships/image" Target="../media/image32.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3" Type="http://schemas.openxmlformats.org/officeDocument/2006/relationships/image" Target="../media/image56.png"/><Relationship Id="rId58" Type="http://schemas.openxmlformats.org/officeDocument/2006/relationships/image" Target="../media/image61.png"/><Relationship Id="rId66" Type="http://schemas.openxmlformats.org/officeDocument/2006/relationships/image" Target="../media/image69.png"/><Relationship Id="rId5" Type="http://schemas.openxmlformats.org/officeDocument/2006/relationships/image" Target="../media/image8.png"/><Relationship Id="rId61" Type="http://schemas.openxmlformats.org/officeDocument/2006/relationships/image" Target="../media/image64.png"/><Relationship Id="rId19" Type="http://schemas.openxmlformats.org/officeDocument/2006/relationships/image" Target="../media/image2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png"/><Relationship Id="rId56" Type="http://schemas.openxmlformats.org/officeDocument/2006/relationships/image" Target="../media/image59.png"/><Relationship Id="rId64" Type="http://schemas.openxmlformats.org/officeDocument/2006/relationships/image" Target="../media/image67.png"/><Relationship Id="rId69" Type="http://schemas.openxmlformats.org/officeDocument/2006/relationships/image" Target="../media/image72.png"/><Relationship Id="rId8" Type="http://schemas.openxmlformats.org/officeDocument/2006/relationships/image" Target="../media/image11.png"/><Relationship Id="rId51" Type="http://schemas.openxmlformats.org/officeDocument/2006/relationships/image" Target="../media/image54.png"/><Relationship Id="rId72" Type="http://schemas.openxmlformats.org/officeDocument/2006/relationships/image" Target="../media/image75.pn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46" Type="http://schemas.openxmlformats.org/officeDocument/2006/relationships/image" Target="../media/image49.png"/><Relationship Id="rId59" Type="http://schemas.openxmlformats.org/officeDocument/2006/relationships/image" Target="../media/image62.png"/><Relationship Id="rId67" Type="http://schemas.openxmlformats.org/officeDocument/2006/relationships/image" Target="../media/image70.png"/><Relationship Id="rId20" Type="http://schemas.openxmlformats.org/officeDocument/2006/relationships/image" Target="../media/image23.png"/><Relationship Id="rId41" Type="http://schemas.openxmlformats.org/officeDocument/2006/relationships/image" Target="../media/image44.png"/><Relationship Id="rId54" Type="http://schemas.openxmlformats.org/officeDocument/2006/relationships/image" Target="../media/image57.png"/><Relationship Id="rId62" Type="http://schemas.openxmlformats.org/officeDocument/2006/relationships/image" Target="../media/image65.png"/><Relationship Id="rId70"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jpeg"/><Relationship Id="rId49" Type="http://schemas.openxmlformats.org/officeDocument/2006/relationships/image" Target="../media/image52.png"/><Relationship Id="rId57" Type="http://schemas.openxmlformats.org/officeDocument/2006/relationships/image" Target="../media/image60.png"/><Relationship Id="rId10" Type="http://schemas.openxmlformats.org/officeDocument/2006/relationships/image" Target="../media/image13.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60" Type="http://schemas.openxmlformats.org/officeDocument/2006/relationships/image" Target="../media/image63.png"/><Relationship Id="rId65" Type="http://schemas.openxmlformats.org/officeDocument/2006/relationships/image" Target="../media/image68.png"/><Relationship Id="rId73" Type="http://schemas.openxmlformats.org/officeDocument/2006/relationships/image" Target="../media/image76.png"/><Relationship Id="rId4" Type="http://schemas.openxmlformats.org/officeDocument/2006/relationships/image" Target="../media/image7.png"/><Relationship Id="rId9"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39" Type="http://schemas.openxmlformats.org/officeDocument/2006/relationships/image" Target="../media/image42.png"/><Relationship Id="rId34" Type="http://schemas.openxmlformats.org/officeDocument/2006/relationships/image" Target="../media/image37.png"/><Relationship Id="rId50" Type="http://schemas.openxmlformats.org/officeDocument/2006/relationships/image" Target="../media/image53.png"/><Relationship Id="rId55" Type="http://schemas.openxmlformats.org/officeDocument/2006/relationships/image" Target="../media/image58.png"/><Relationship Id="rId7" Type="http://schemas.openxmlformats.org/officeDocument/2006/relationships/image" Target="../media/image10.png"/><Relationship Id="rId71"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A9CA88-93EB-4DC0-A00D-64E6AB7A0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E84C1AD-30A9-4EF6-A8E1-7484242EF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6068070" cy="3255264"/>
          </a:xfrm>
        </p:spPr>
        <p:txBody>
          <a:bodyPr>
            <a:normAutofit/>
          </a:bodyPr>
          <a:lstStyle/>
          <a:p>
            <a:r>
              <a:rPr lang="en-GB" sz="5500" dirty="0">
                <a:latin typeface="Calibri" panose="020F0502020204030204" pitchFamily="34" charset="0"/>
              </a:rPr>
              <a:t>Careers in Berkshire:</a:t>
            </a:r>
            <a:br>
              <a:rPr lang="en-GB" sz="5500" dirty="0">
                <a:latin typeface="Calibri" panose="020F0502020204030204" pitchFamily="34" charset="0"/>
              </a:rPr>
            </a:br>
            <a:r>
              <a:rPr lang="en-GB" sz="5500" dirty="0">
                <a:latin typeface="Calibri" panose="020F0502020204030204" pitchFamily="34" charset="0"/>
              </a:rPr>
              <a:t>Local labour market information </a:t>
            </a:r>
          </a:p>
        </p:txBody>
      </p:sp>
      <p:sp>
        <p:nvSpPr>
          <p:cNvPr id="3" name="Subtitle 2"/>
          <p:cNvSpPr>
            <a:spLocks noGrp="1"/>
          </p:cNvSpPr>
          <p:nvPr>
            <p:ph type="subTitle" idx="1"/>
          </p:nvPr>
        </p:nvSpPr>
        <p:spPr>
          <a:xfrm>
            <a:off x="1100014" y="4670246"/>
            <a:ext cx="6037903" cy="914400"/>
          </a:xfrm>
        </p:spPr>
        <p:txBody>
          <a:bodyPr>
            <a:normAutofit/>
          </a:bodyPr>
          <a:lstStyle/>
          <a:p>
            <a:r>
              <a:rPr lang="en-GB" dirty="0">
                <a:latin typeface="Calibri" panose="020F0502020204030204" pitchFamily="34" charset="0"/>
              </a:rPr>
              <a:t>2021</a:t>
            </a:r>
          </a:p>
        </p:txBody>
      </p:sp>
      <p:pic>
        <p:nvPicPr>
          <p:cNvPr id="6" name="Picture 2"/>
          <p:cNvPicPr>
            <a:picLocks noChangeAspect="1" noChangeArrowheads="1"/>
          </p:cNvPicPr>
          <p:nvPr/>
        </p:nvPicPr>
        <p:blipFill>
          <a:blip r:embed="rId2"/>
          <a:stretch>
            <a:fillRect/>
          </a:stretch>
        </p:blipFill>
        <p:spPr bwMode="auto">
          <a:xfrm>
            <a:off x="8037574" y="1941541"/>
            <a:ext cx="3458249" cy="1400591"/>
          </a:xfrm>
          <a:prstGeom prst="rect">
            <a:avLst/>
          </a:prstGeom>
          <a:noFill/>
        </p:spPr>
      </p:pic>
      <p:pic>
        <p:nvPicPr>
          <p:cNvPr id="5" name="Picture 4"/>
          <p:cNvPicPr>
            <a:picLocks noChangeAspect="1"/>
          </p:cNvPicPr>
          <p:nvPr/>
        </p:nvPicPr>
        <p:blipFill>
          <a:blip r:embed="rId3"/>
          <a:stretch>
            <a:fillRect/>
          </a:stretch>
        </p:blipFill>
        <p:spPr>
          <a:xfrm>
            <a:off x="8037574" y="3506724"/>
            <a:ext cx="3458249" cy="1703187"/>
          </a:xfrm>
          <a:prstGeom prst="rect">
            <a:avLst/>
          </a:prstGeom>
        </p:spPr>
      </p:pic>
      <p:sp>
        <p:nvSpPr>
          <p:cNvPr id="15" name="Rectangle 14">
            <a:extLst>
              <a:ext uri="{FF2B5EF4-FFF2-40B4-BE49-F238E27FC236}">
                <a16:creationId xmlns:a16="http://schemas.microsoft.com/office/drawing/2014/main" id="{086E571C-8A2B-4F37-B155-9C5DF0ACA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8070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6783"/>
            <a:ext cx="3314271" cy="4601183"/>
          </a:xfrm>
        </p:spPr>
        <p:txBody>
          <a:bodyPr anchor="t">
            <a:normAutofit fontScale="90000"/>
          </a:bodyPr>
          <a:lstStyle/>
          <a:p>
            <a:r>
              <a:rPr lang="en-GB" sz="3100" b="1" dirty="0">
                <a:solidFill>
                  <a:schemeClr val="bg1"/>
                </a:solidFill>
                <a:latin typeface="Calibri" pitchFamily="34" charset="0"/>
              </a:rPr>
              <a:t>Key facts</a:t>
            </a:r>
            <a:br>
              <a:rPr lang="en-GB" sz="2800" b="1" dirty="0">
                <a:solidFill>
                  <a:schemeClr val="bg1"/>
                </a:solidFill>
                <a:latin typeface="Calibri" pitchFamily="34" charset="0"/>
              </a:rPr>
            </a:br>
            <a:br>
              <a:rPr lang="en-GB" sz="2200" dirty="0">
                <a:solidFill>
                  <a:schemeClr val="bg1"/>
                </a:solidFill>
                <a:latin typeface="Calibri" pitchFamily="34" charset="0"/>
              </a:rPr>
            </a:br>
            <a:r>
              <a:rPr lang="en-GB" sz="2400" dirty="0">
                <a:solidFill>
                  <a:schemeClr val="bg1"/>
                </a:solidFill>
                <a:latin typeface="Calibri" pitchFamily="34" charset="0"/>
              </a:rPr>
              <a:t>Approaching two thirds (63%) of all jobs in Berkshire require mid-level qualifications while 32% of jobs within the area require a degree.</a:t>
            </a:r>
            <a:br>
              <a:rPr lang="en-GB" sz="2400" dirty="0">
                <a:solidFill>
                  <a:schemeClr val="bg1"/>
                </a:solidFill>
                <a:latin typeface="Calibri" pitchFamily="34" charset="0"/>
              </a:rPr>
            </a:br>
            <a:br>
              <a:rPr lang="en-GB" sz="2400" dirty="0">
                <a:solidFill>
                  <a:srgbClr val="FF0000"/>
                </a:solidFill>
              </a:rPr>
            </a:br>
            <a:r>
              <a:rPr lang="en-GB" sz="2400" dirty="0">
                <a:solidFill>
                  <a:schemeClr val="bg1"/>
                </a:solidFill>
              </a:rPr>
              <a:t>From the graph, we can see that for Berkshire, at every level of qualification, there is a higher percentage of those who hold  the qualification than there is a percentage of jobs which require it.</a:t>
            </a:r>
            <a:br>
              <a:rPr lang="en-GB" sz="2200" dirty="0">
                <a:solidFill>
                  <a:srgbClr val="FF0000"/>
                </a:solidFill>
              </a:rPr>
            </a:br>
            <a:endParaRPr lang="en-GB" sz="22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9324577"/>
              </p:ext>
            </p:extLst>
          </p:nvPr>
        </p:nvGraphicFramePr>
        <p:xfrm>
          <a:off x="3393373" y="1555273"/>
          <a:ext cx="6903565" cy="494491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464834" y="357810"/>
            <a:ext cx="5308444" cy="954107"/>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Level of qualification needed </a:t>
            </a:r>
            <a:br>
              <a:rPr kumimoji="0" lang="en-GB" sz="2800" b="1" i="0" u="none" strike="noStrike" kern="0" cap="none" spc="0" normalizeH="0" baseline="0" noProof="0" dirty="0">
                <a:ln>
                  <a:noFill/>
                </a:ln>
                <a:effectLst/>
                <a:uLnTx/>
                <a:uFillTx/>
                <a:latin typeface="Calibri" panose="020F0502020204030204" pitchFamily="34" charset="0"/>
              </a:rPr>
            </a:br>
            <a:r>
              <a:rPr kumimoji="0" lang="en-GB" sz="2800" b="1" i="0" u="none" strike="noStrike" kern="0" cap="none" spc="0" normalizeH="0" baseline="0" noProof="0" dirty="0">
                <a:ln>
                  <a:noFill/>
                </a:ln>
                <a:effectLst/>
                <a:uLnTx/>
                <a:uFillTx/>
                <a:latin typeface="Calibri" panose="020F0502020204030204" pitchFamily="34" charset="0"/>
              </a:rPr>
              <a:t>for jobs in Berkshire</a:t>
            </a:r>
          </a:p>
        </p:txBody>
      </p:sp>
      <p:sp>
        <p:nvSpPr>
          <p:cNvPr id="7" name="Rectangle 6"/>
          <p:cNvSpPr/>
          <p:nvPr/>
        </p:nvSpPr>
        <p:spPr>
          <a:xfrm>
            <a:off x="11613599" y="615154"/>
            <a:ext cx="578401" cy="57718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852380" y="707386"/>
            <a:ext cx="2985771" cy="5326084"/>
          </a:xfrm>
          <a:prstGeom prst="rect">
            <a:avLst/>
          </a:prstGeom>
          <a:solidFill>
            <a:schemeClr val="accent1"/>
          </a:solidFill>
        </p:spPr>
        <p:txBody>
          <a:bodyPr wrap="square" rtlCol="0" anchor="ctr">
            <a:noAutofit/>
          </a:bodyPr>
          <a:lstStyle/>
          <a:p>
            <a:pPr marL="358775" marR="0" lvl="0" indent="-179388" defTabSz="914400" eaLnBrk="1" fontAlgn="auto" latinLnBrk="0" hangingPunct="1">
              <a:lnSpc>
                <a:spcPts val="216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bg1"/>
                </a:solidFill>
                <a:effectLst/>
                <a:uLnTx/>
                <a:uFillTx/>
                <a:latin typeface="Calibri" pitchFamily="34" charset="0"/>
              </a:rPr>
              <a:t>Jobs that require mid-level qualifications include: </a:t>
            </a:r>
          </a:p>
          <a:p>
            <a:pPr marL="358775" marR="0" lvl="0" indent="-179388" defTabSz="914400" eaLnBrk="1" fontAlgn="auto" latinLnBrk="0" hangingPunct="1">
              <a:lnSpc>
                <a:spcPts val="216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bg1"/>
              </a:solidFill>
              <a:effectLst/>
              <a:uLnTx/>
              <a:uFillTx/>
              <a:latin typeface="Calibri" pitchFamily="34" charset="0"/>
            </a:endParaRP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Hotel &amp; catering managers </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Chefs</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Teaching assistants </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Office managers </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Electricians </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IT support technicians   </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Social care roles</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Health care roles</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Lorry drivers</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Estate agents </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Business sales executives</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chemeClr val="bg1"/>
                </a:solidFill>
                <a:effectLst/>
                <a:uLnTx/>
                <a:uFillTx/>
                <a:latin typeface="Calibri" pitchFamily="34" charset="0"/>
              </a:rPr>
              <a:t>Retail workers</a:t>
            </a:r>
          </a:p>
          <a:p>
            <a:pPr marL="358775" marR="0" lvl="0" indent="-179388" defTabSz="914400" eaLnBrk="1" fontAlgn="auto" latinLnBrk="0" hangingPunct="1">
              <a:lnSpc>
                <a:spcPts val="2160"/>
              </a:lnSpc>
              <a:spcBef>
                <a:spcPts val="0"/>
              </a:spcBef>
              <a:spcAft>
                <a:spcPts val="0"/>
              </a:spcAft>
              <a:buClrTx/>
              <a:buSzTx/>
              <a:buFont typeface="Arial" panose="020B0604020202020204" pitchFamily="34" charset="0"/>
              <a:buChar char="•"/>
              <a:tabLst/>
              <a:defRPr/>
            </a:pPr>
            <a:endParaRPr kumimoji="0" lang="en-GB" sz="1800" b="0" i="0" u="none" strike="noStrike" kern="0" cap="none" spc="0" normalizeH="0" baseline="0" noProof="0" dirty="0">
              <a:ln>
                <a:noFill/>
              </a:ln>
              <a:solidFill>
                <a:schemeClr val="bg1"/>
              </a:solidFill>
              <a:effectLst/>
              <a:uLnTx/>
              <a:uFillTx/>
              <a:latin typeface="Calibri" pitchFamily="34" charset="0"/>
            </a:endParaRPr>
          </a:p>
        </p:txBody>
      </p:sp>
      <p:sp>
        <p:nvSpPr>
          <p:cNvPr id="3" name="TextBox 2">
            <a:extLst>
              <a:ext uri="{FF2B5EF4-FFF2-40B4-BE49-F238E27FC236}">
                <a16:creationId xmlns:a16="http://schemas.microsoft.com/office/drawing/2014/main" id="{779C6011-177C-4E66-AC09-BBD661CC063A}"/>
              </a:ext>
            </a:extLst>
          </p:cNvPr>
          <p:cNvSpPr txBox="1"/>
          <p:nvPr/>
        </p:nvSpPr>
        <p:spPr>
          <a:xfrm>
            <a:off x="4321098" y="6315524"/>
            <a:ext cx="3917211" cy="369332"/>
          </a:xfrm>
          <a:prstGeom prst="rect">
            <a:avLst/>
          </a:prstGeom>
          <a:noFill/>
        </p:spPr>
        <p:txBody>
          <a:bodyPr wrap="square" rtlCol="0">
            <a:spAutoFit/>
          </a:bodyPr>
          <a:lstStyle/>
          <a:p>
            <a:r>
              <a:rPr lang="en-GB" dirty="0">
                <a:solidFill>
                  <a:schemeClr val="bg1">
                    <a:lumMod val="10000"/>
                  </a:schemeClr>
                </a:solidFill>
                <a:latin typeface="Calibri" panose="020F0502020204030204" pitchFamily="34" charset="0"/>
                <a:cs typeface="Calibri" panose="020F0502020204030204" pitchFamily="34" charset="0"/>
              </a:rPr>
              <a:t>Sources: ONS, 2021- and EMSI, 2021</a:t>
            </a:r>
          </a:p>
        </p:txBody>
      </p:sp>
    </p:spTree>
    <p:extLst>
      <p:ext uri="{BB962C8B-B14F-4D97-AF65-F5344CB8AC3E}">
        <p14:creationId xmlns:p14="http://schemas.microsoft.com/office/powerpoint/2010/main" val="234003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20D7-EE6B-4D0E-9A8D-E2F6716108BB}"/>
              </a:ext>
            </a:extLst>
          </p:cNvPr>
          <p:cNvSpPr>
            <a:spLocks noGrp="1"/>
          </p:cNvSpPr>
          <p:nvPr>
            <p:ph type="title"/>
          </p:nvPr>
        </p:nvSpPr>
        <p:spPr>
          <a:xfrm>
            <a:off x="216585" y="879997"/>
            <a:ext cx="2947482" cy="4601183"/>
          </a:xfrm>
        </p:spPr>
        <p:txBody>
          <a:bodyPr>
            <a:noAutofit/>
          </a:bodyPr>
          <a:lstStyle/>
          <a:p>
            <a:r>
              <a:rPr lang="en-US" sz="2800" b="1" dirty="0">
                <a:latin typeface="Calibri" panose="020F0502020204030204" pitchFamily="34" charset="0"/>
                <a:cs typeface="Calibri" panose="020F0502020204030204" pitchFamily="34" charset="0"/>
              </a:rPr>
              <a:t>Key Facts</a:t>
            </a:r>
            <a:br>
              <a:rPr lang="en-US" sz="2400" dirty="0"/>
            </a:br>
            <a:br>
              <a:rPr lang="en-US" sz="2400" dirty="0"/>
            </a:br>
            <a:r>
              <a:rPr lang="en-US" sz="2200" dirty="0">
                <a:latin typeface="Calibri" panose="020F0502020204030204" pitchFamily="34" charset="0"/>
                <a:cs typeface="Calibri" panose="020F0502020204030204" pitchFamily="34" charset="0"/>
              </a:rPr>
              <a:t>The projected occupational change in Berkshire depicts a decline in the labour-intensive occupations between 2019 and 2027 which will be further absorbed by the high-skill, middle-skill and service intensive occupations</a:t>
            </a:r>
            <a:r>
              <a:rPr lang="en-US" sz="2400" dirty="0"/>
              <a:t>.</a:t>
            </a:r>
            <a:endParaRPr lang="en-GB" sz="2400" dirty="0"/>
          </a:p>
        </p:txBody>
      </p:sp>
      <p:pic>
        <p:nvPicPr>
          <p:cNvPr id="5" name="Picture 4">
            <a:extLst>
              <a:ext uri="{FF2B5EF4-FFF2-40B4-BE49-F238E27FC236}">
                <a16:creationId xmlns:a16="http://schemas.microsoft.com/office/drawing/2014/main" id="{8A1C23FA-F561-4028-9750-B14994400D0E}"/>
              </a:ext>
            </a:extLst>
          </p:cNvPr>
          <p:cNvPicPr>
            <a:picLocks noChangeAspect="1"/>
          </p:cNvPicPr>
          <p:nvPr/>
        </p:nvPicPr>
        <p:blipFill>
          <a:blip r:embed="rId2"/>
          <a:stretch>
            <a:fillRect/>
          </a:stretch>
        </p:blipFill>
        <p:spPr>
          <a:xfrm>
            <a:off x="3926417" y="2076881"/>
            <a:ext cx="7436907" cy="3806532"/>
          </a:xfrm>
          <a:prstGeom prst="rect">
            <a:avLst/>
          </a:prstGeom>
        </p:spPr>
      </p:pic>
      <p:sp>
        <p:nvSpPr>
          <p:cNvPr id="6" name="TextBox 5">
            <a:extLst>
              <a:ext uri="{FF2B5EF4-FFF2-40B4-BE49-F238E27FC236}">
                <a16:creationId xmlns:a16="http://schemas.microsoft.com/office/drawing/2014/main" id="{F348FD34-B95E-4822-B805-933C739A78B7}"/>
              </a:ext>
            </a:extLst>
          </p:cNvPr>
          <p:cNvSpPr txBox="1"/>
          <p:nvPr/>
        </p:nvSpPr>
        <p:spPr>
          <a:xfrm>
            <a:off x="3926418" y="1688499"/>
            <a:ext cx="7436907" cy="369332"/>
          </a:xfrm>
          <a:prstGeom prst="rect">
            <a:avLst/>
          </a:prstGeom>
          <a:noFill/>
        </p:spPr>
        <p:txBody>
          <a:bodyPr wrap="square" rtlCol="0">
            <a:spAutoFit/>
          </a:bodyPr>
          <a:lstStyle/>
          <a:p>
            <a:r>
              <a:rPr lang="en-US" dirty="0"/>
              <a:t>Historic and projected occupational change in Berkshire, 2007 to 2024 (EMSI) </a:t>
            </a:r>
            <a:endParaRPr lang="en-GB" dirty="0"/>
          </a:p>
        </p:txBody>
      </p:sp>
      <p:sp>
        <p:nvSpPr>
          <p:cNvPr id="3" name="TextBox 2">
            <a:extLst>
              <a:ext uri="{FF2B5EF4-FFF2-40B4-BE49-F238E27FC236}">
                <a16:creationId xmlns:a16="http://schemas.microsoft.com/office/drawing/2014/main" id="{F0AD0658-4737-4858-BBBC-8B6F9B657ED9}"/>
              </a:ext>
            </a:extLst>
          </p:cNvPr>
          <p:cNvSpPr txBox="1"/>
          <p:nvPr/>
        </p:nvSpPr>
        <p:spPr>
          <a:xfrm>
            <a:off x="4563291" y="400050"/>
            <a:ext cx="6566263" cy="954107"/>
          </a:xfrm>
          <a:prstGeom prst="rect">
            <a:avLst/>
          </a:prstGeom>
          <a:noFill/>
        </p:spPr>
        <p:txBody>
          <a:bodyPr wrap="square" rtlCol="0">
            <a:spAutoFit/>
          </a:bodyPr>
          <a:lstStyle/>
          <a:p>
            <a:pPr algn="ctr"/>
            <a:r>
              <a:rPr lang="en-GB" sz="2800" b="1" dirty="0">
                <a:latin typeface="Calibri" panose="020F0502020204030204" pitchFamily="34" charset="0"/>
                <a:cs typeface="Calibri" panose="020F0502020204030204" pitchFamily="34" charset="0"/>
              </a:rPr>
              <a:t>Change in skill level required in Berkshire from 2014-2027</a:t>
            </a:r>
          </a:p>
        </p:txBody>
      </p:sp>
    </p:spTree>
    <p:extLst>
      <p:ext uri="{BB962C8B-B14F-4D97-AF65-F5344CB8AC3E}">
        <p14:creationId xmlns:p14="http://schemas.microsoft.com/office/powerpoint/2010/main" val="376667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ED2B6-C8F3-45B1-847F-BA24A5533AE0}"/>
              </a:ext>
            </a:extLst>
          </p:cNvPr>
          <p:cNvSpPr>
            <a:spLocks noGrp="1"/>
          </p:cNvSpPr>
          <p:nvPr>
            <p:ph idx="1"/>
          </p:nvPr>
        </p:nvSpPr>
        <p:spPr>
          <a:xfrm>
            <a:off x="3432175" y="765175"/>
            <a:ext cx="8388350" cy="5292725"/>
          </a:xfrm>
        </p:spPr>
        <p:txBody>
          <a:bodyPr/>
          <a:lstStyle/>
          <a:p>
            <a:r>
              <a:rPr lang="en-GB" dirty="0"/>
              <a:t>16% of the workforce in Berkshire were non-UK nationals in 2019, up from 12.4% in 2009 (compared t0 11.4% nationally in 2019 and 7.7% nationally in 2009) </a:t>
            </a:r>
          </a:p>
          <a:p>
            <a:r>
              <a:rPr lang="en-GB" dirty="0"/>
              <a:t>13% of Berkshire’s workforce were aged 16-24 in 2021</a:t>
            </a:r>
          </a:p>
          <a:p>
            <a:r>
              <a:rPr lang="en-GB" dirty="0"/>
              <a:t>The gender pay gap between male and female employees working in or resident in Berkshire is one of the largest in the country suggesting a gap in the nature of work for males and females</a:t>
            </a:r>
          </a:p>
          <a:p>
            <a:r>
              <a:rPr lang="en-GB" dirty="0">
                <a:solidFill>
                  <a:schemeClr val="tx1">
                    <a:lumMod val="60000"/>
                    <a:lumOff val="40000"/>
                  </a:schemeClr>
                </a:solidFill>
              </a:rPr>
              <a:t>In Berkshire, 75.9% of women aged 16-64 are employed in the workforce compared to 81.4% of men.</a:t>
            </a:r>
          </a:p>
        </p:txBody>
      </p:sp>
      <p:sp>
        <p:nvSpPr>
          <p:cNvPr id="5" name="TextBox 4">
            <a:extLst>
              <a:ext uri="{FF2B5EF4-FFF2-40B4-BE49-F238E27FC236}">
                <a16:creationId xmlns:a16="http://schemas.microsoft.com/office/drawing/2014/main" id="{CDC6E6CD-39DA-4E26-A2BA-F1795960AAA2}"/>
              </a:ext>
            </a:extLst>
          </p:cNvPr>
          <p:cNvSpPr txBox="1"/>
          <p:nvPr/>
        </p:nvSpPr>
        <p:spPr>
          <a:xfrm>
            <a:off x="3609474" y="200435"/>
            <a:ext cx="800936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Diversity and Inclusion in the Workplace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 in Berkshire</a:t>
            </a:r>
          </a:p>
        </p:txBody>
      </p:sp>
      <p:sp>
        <p:nvSpPr>
          <p:cNvPr id="8" name="Title 1">
            <a:extLst>
              <a:ext uri="{FF2B5EF4-FFF2-40B4-BE49-F238E27FC236}">
                <a16:creationId xmlns:a16="http://schemas.microsoft.com/office/drawing/2014/main" id="{B11922CF-43C0-45BD-9D6E-C10D2C56D5F0}"/>
              </a:ext>
            </a:extLst>
          </p:cNvPr>
          <p:cNvSpPr txBox="1">
            <a:spLocks/>
          </p:cNvSpPr>
          <p:nvPr/>
        </p:nvSpPr>
        <p:spPr>
          <a:xfrm>
            <a:off x="176507" y="1009460"/>
            <a:ext cx="2947482" cy="460118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ts val="2460"/>
              </a:lnSpc>
            </a:pPr>
            <a:r>
              <a:rPr lang="en-GB" sz="2800" b="1" dirty="0">
                <a:latin typeface="Calibri" panose="020F0502020204030204" pitchFamily="34" charset="0"/>
              </a:rPr>
              <a:t>Key facts</a:t>
            </a:r>
          </a:p>
          <a:p>
            <a:pPr>
              <a:lnSpc>
                <a:spcPts val="2460"/>
              </a:lnSpc>
            </a:pPr>
            <a:endParaRPr lang="en-GB" sz="2800" b="1" dirty="0">
              <a:latin typeface="Calibri" panose="020F0502020204030204" pitchFamily="34" charset="0"/>
            </a:endParaRPr>
          </a:p>
          <a:p>
            <a:pPr>
              <a:lnSpc>
                <a:spcPts val="2460"/>
              </a:lnSpc>
            </a:pPr>
            <a:r>
              <a:rPr lang="en-GB" sz="2400" dirty="0">
                <a:latin typeface="Calibri" panose="020F0502020204030204" pitchFamily="34" charset="0"/>
              </a:rPr>
              <a:t>Thirteen percent of the workforce in Berkshire are aged 16-24%</a:t>
            </a:r>
          </a:p>
          <a:p>
            <a:pPr>
              <a:lnSpc>
                <a:spcPts val="2460"/>
              </a:lnSpc>
            </a:pPr>
            <a:endParaRPr lang="en-GB" sz="2400" dirty="0">
              <a:latin typeface="Calibri" panose="020F0502020204030204" pitchFamily="34" charset="0"/>
            </a:endParaRPr>
          </a:p>
          <a:p>
            <a:pPr>
              <a:lnSpc>
                <a:spcPts val="2460"/>
              </a:lnSpc>
            </a:pPr>
            <a:r>
              <a:rPr lang="en-GB" sz="2400" dirty="0">
                <a:latin typeface="Calibri" panose="020F0502020204030204" pitchFamily="34" charset="0"/>
              </a:rPr>
              <a:t>The gender pay gap is one of the largest in the country suggesting a gap in the nature of work for males and females in Berkshire</a:t>
            </a:r>
          </a:p>
          <a:p>
            <a:pPr marL="269875" indent="-269875">
              <a:lnSpc>
                <a:spcPts val="2460"/>
              </a:lnSpc>
              <a:buFont typeface="Arial" panose="020B0604020202020204" pitchFamily="34" charset="0"/>
              <a:buChar char="•"/>
            </a:pPr>
            <a:endParaRPr lang="en-GB" sz="2400" dirty="0">
              <a:latin typeface="Calibri" panose="020F0502020204030204" pitchFamily="34" charset="0"/>
            </a:endParaRPr>
          </a:p>
          <a:p>
            <a:pPr marL="269875" indent="-269875">
              <a:lnSpc>
                <a:spcPts val="2460"/>
              </a:lnSpc>
              <a:buFont typeface="Arial" panose="020B0604020202020204" pitchFamily="34" charset="0"/>
              <a:buChar char="•"/>
            </a:pPr>
            <a:endParaRPr lang="en-GB" sz="2400" dirty="0">
              <a:latin typeface="Calibri" panose="020F0502020204030204" pitchFamily="34" charset="0"/>
            </a:endParaRPr>
          </a:p>
          <a:p>
            <a:pPr>
              <a:lnSpc>
                <a:spcPts val="2460"/>
              </a:lnSpc>
            </a:pPr>
            <a:br>
              <a:rPr lang="en-GB" sz="2800" b="1" dirty="0">
                <a:latin typeface="Calibri" panose="020F0502020204030204" pitchFamily="34" charset="0"/>
              </a:rPr>
            </a:br>
            <a:br>
              <a:rPr lang="en-GB" sz="2800" b="1" dirty="0">
                <a:latin typeface="Calibri" panose="020F0502020204030204" pitchFamily="34" charset="0"/>
              </a:rPr>
            </a:br>
            <a:endParaRPr lang="en-GB" sz="2200" b="1" dirty="0"/>
          </a:p>
        </p:txBody>
      </p:sp>
    </p:spTree>
    <p:extLst>
      <p:ext uri="{BB962C8B-B14F-4D97-AF65-F5344CB8AC3E}">
        <p14:creationId xmlns:p14="http://schemas.microsoft.com/office/powerpoint/2010/main" val="336763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07" y="1009460"/>
            <a:ext cx="2947482" cy="4601183"/>
          </a:xfrm>
        </p:spPr>
        <p:txBody>
          <a:bodyPr anchor="t">
            <a:noAutofit/>
          </a:bodyPr>
          <a:lstStyle/>
          <a:p>
            <a:pPr lvl="0">
              <a:lnSpc>
                <a:spcPts val="2460"/>
              </a:lnSpc>
            </a:pPr>
            <a:r>
              <a:rPr lang="en-GB" sz="2800" b="1" dirty="0">
                <a:latin typeface="Calibri" panose="020F0502020204030204" pitchFamily="34" charset="0"/>
              </a:rPr>
              <a:t>Key facts</a:t>
            </a:r>
            <a:br>
              <a:rPr lang="en-GB" sz="2800" b="1" dirty="0">
                <a:latin typeface="Calibri" panose="020F0502020204030204" pitchFamily="34" charset="0"/>
              </a:rPr>
            </a:br>
            <a:br>
              <a:rPr lang="en-GB" sz="2800" b="1" dirty="0">
                <a:latin typeface="Calibri" panose="020F0502020204030204" pitchFamily="34" charset="0"/>
              </a:rPr>
            </a:br>
            <a:r>
              <a:rPr lang="en-GB" sz="2200" dirty="0">
                <a:latin typeface="Calibri" pitchFamily="34" charset="0"/>
              </a:rPr>
              <a:t>55% of Berkshire’s workforce are in managerial, professional or associate professional occupations (compared to 47% nationally)</a:t>
            </a:r>
            <a:br>
              <a:rPr lang="en-GB" sz="2200" dirty="0">
                <a:latin typeface="Calibri" pitchFamily="34" charset="0"/>
              </a:rPr>
            </a:br>
            <a:br>
              <a:rPr lang="en-GB" sz="2200" dirty="0">
                <a:latin typeface="Calibri" pitchFamily="34" charset="0"/>
              </a:rPr>
            </a:br>
            <a:r>
              <a:rPr lang="en-GB" sz="2200" dirty="0">
                <a:latin typeface="Calibri" pitchFamily="34" charset="0"/>
              </a:rPr>
              <a:t>Almost double the national average work as Science, Research, Engineering and Technology Professionals</a:t>
            </a:r>
            <a:endParaRPr lang="en-GB" sz="2200" b="1" dirty="0"/>
          </a:p>
        </p:txBody>
      </p:sp>
      <p:sp>
        <p:nvSpPr>
          <p:cNvPr id="3" name="Content Placeholder 2"/>
          <p:cNvSpPr>
            <a:spLocks noGrp="1"/>
          </p:cNvSpPr>
          <p:nvPr>
            <p:ph idx="1"/>
          </p:nvPr>
        </p:nvSpPr>
        <p:spPr>
          <a:xfrm>
            <a:off x="8177489" y="1105962"/>
            <a:ext cx="3235165" cy="3274908"/>
          </a:xfrm>
        </p:spPr>
        <p:txBody>
          <a:bodyPr numCol="1" anchor="t">
            <a:noAutofit/>
          </a:bodyPr>
          <a:lstStyle/>
          <a:p>
            <a:pPr marL="0" lvl="1" indent="0">
              <a:buNone/>
            </a:pPr>
            <a:r>
              <a:rPr lang="en-GB" sz="1400" b="1" dirty="0">
                <a:latin typeface="Calibri" panose="020F0502020204030204" pitchFamily="34" charset="0"/>
              </a:rPr>
              <a:t>Most common Occupations in Berkshire (ONS Annual Population Survey Jul 19 – Jun 20)</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Professional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Associate Prof and tech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Managers, Directors and Senior Officials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Administrative and Secretarial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Skilled trades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Caring, leisure and other service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Elementary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Sales and customer service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Process, plant and machine operatives</a:t>
            </a:r>
          </a:p>
          <a:p>
            <a:pPr marL="502920" lvl="1" indent="0">
              <a:buNone/>
            </a:pPr>
            <a:endParaRPr lang="en-GB" sz="1400" dirty="0">
              <a:latin typeface="Calibri" panose="020F0502020204030204" pitchFamily="34" charset="0"/>
            </a:endParaRPr>
          </a:p>
        </p:txBody>
      </p:sp>
      <p:sp>
        <p:nvSpPr>
          <p:cNvPr id="4" name="TextBox 3"/>
          <p:cNvSpPr txBox="1"/>
          <p:nvPr/>
        </p:nvSpPr>
        <p:spPr>
          <a:xfrm>
            <a:off x="3931659" y="274101"/>
            <a:ext cx="7286836"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Most Common Occupations in Berkshire (2020)</a:t>
            </a:r>
          </a:p>
        </p:txBody>
      </p:sp>
      <p:pic>
        <p:nvPicPr>
          <p:cNvPr id="6" name="Picture 5"/>
          <p:cNvPicPr>
            <a:picLocks noChangeAspect="1"/>
          </p:cNvPicPr>
          <p:nvPr/>
        </p:nvPicPr>
        <p:blipFill>
          <a:blip r:embed="rId3" cstate="print">
            <a:duotone>
              <a:schemeClr val="accent1">
                <a:shade val="45000"/>
                <a:satMod val="135000"/>
              </a:schemeClr>
              <a:prstClr val="white"/>
            </a:duotone>
          </a:blip>
          <a:stretch>
            <a:fillRect/>
          </a:stretch>
        </p:blipFill>
        <p:spPr>
          <a:xfrm>
            <a:off x="3667213" y="5010575"/>
            <a:ext cx="1871224" cy="1289262"/>
          </a:xfrm>
          <a:prstGeom prst="rect">
            <a:avLst/>
          </a:prstGeom>
        </p:spPr>
      </p:pic>
      <p:pic>
        <p:nvPicPr>
          <p:cNvPr id="7" name="Picture 6"/>
          <p:cNvPicPr>
            <a:picLocks noChangeAspect="1"/>
          </p:cNvPicPr>
          <p:nvPr/>
        </p:nvPicPr>
        <p:blipFill>
          <a:blip r:embed="rId4" cstate="print">
            <a:duotone>
              <a:schemeClr val="accent1">
                <a:shade val="45000"/>
                <a:satMod val="135000"/>
              </a:schemeClr>
              <a:prstClr val="white"/>
            </a:duotone>
          </a:blip>
          <a:stretch>
            <a:fillRect/>
          </a:stretch>
        </p:blipFill>
        <p:spPr>
          <a:xfrm>
            <a:off x="5583110" y="5280186"/>
            <a:ext cx="1773770" cy="900072"/>
          </a:xfrm>
          <a:prstGeom prst="rect">
            <a:avLst/>
          </a:prstGeom>
        </p:spPr>
      </p:pic>
      <p:pic>
        <p:nvPicPr>
          <p:cNvPr id="8" name="Picture 7"/>
          <p:cNvPicPr>
            <a:picLocks noChangeAspect="1"/>
          </p:cNvPicPr>
          <p:nvPr/>
        </p:nvPicPr>
        <p:blipFill>
          <a:blip r:embed="rId5" cstate="print">
            <a:duotone>
              <a:schemeClr val="accent1">
                <a:shade val="45000"/>
                <a:satMod val="135000"/>
              </a:schemeClr>
              <a:prstClr val="white"/>
            </a:duotone>
          </a:blip>
          <a:stretch>
            <a:fillRect/>
          </a:stretch>
        </p:blipFill>
        <p:spPr>
          <a:xfrm>
            <a:off x="7882871" y="5160607"/>
            <a:ext cx="1811951" cy="1139230"/>
          </a:xfrm>
          <a:prstGeom prst="rect">
            <a:avLst/>
          </a:prstGeom>
        </p:spPr>
      </p:pic>
      <p:pic>
        <p:nvPicPr>
          <p:cNvPr id="9" name="Picture 8"/>
          <p:cNvPicPr>
            <a:picLocks noChangeAspect="1"/>
          </p:cNvPicPr>
          <p:nvPr/>
        </p:nvPicPr>
        <p:blipFill>
          <a:blip r:embed="rId6" cstate="print">
            <a:duotone>
              <a:schemeClr val="accent1">
                <a:shade val="45000"/>
                <a:satMod val="135000"/>
              </a:schemeClr>
              <a:prstClr val="white"/>
            </a:duotone>
          </a:blip>
          <a:stretch>
            <a:fillRect/>
          </a:stretch>
        </p:blipFill>
        <p:spPr>
          <a:xfrm>
            <a:off x="9922425" y="5160607"/>
            <a:ext cx="1490229" cy="900072"/>
          </a:xfrm>
          <a:prstGeom prst="rect">
            <a:avLst/>
          </a:prstGeom>
        </p:spPr>
      </p:pic>
      <p:sp>
        <p:nvSpPr>
          <p:cNvPr id="14" name="Content Placeholder 2">
            <a:extLst>
              <a:ext uri="{FF2B5EF4-FFF2-40B4-BE49-F238E27FC236}">
                <a16:creationId xmlns:a16="http://schemas.microsoft.com/office/drawing/2014/main" id="{52260F6A-A862-4F8D-8FDF-B9C9998AF54B}"/>
              </a:ext>
            </a:extLst>
          </p:cNvPr>
          <p:cNvSpPr txBox="1">
            <a:spLocks/>
          </p:cNvSpPr>
          <p:nvPr/>
        </p:nvSpPr>
        <p:spPr>
          <a:xfrm>
            <a:off x="3795072" y="1105962"/>
            <a:ext cx="3999099" cy="3930712"/>
          </a:xfrm>
          <a:prstGeom prst="rect">
            <a:avLst/>
          </a:prstGeom>
        </p:spPr>
        <p:txBody>
          <a:bodyPr vert="horz" lIns="91440" tIns="45720" rIns="91440" bIns="45720" numCol="1"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69875" lvl="1" indent="-269875">
              <a:lnSpc>
                <a:spcPct val="100000"/>
              </a:lnSpc>
              <a:spcAft>
                <a:spcPts val="200"/>
              </a:spcAft>
              <a:buFont typeface="Wingdings 2" pitchFamily="18" charset="2"/>
              <a:buNone/>
            </a:pPr>
            <a:r>
              <a:rPr lang="en-GB" sz="1400" b="1" dirty="0">
                <a:latin typeface="Calibri" panose="020F0502020204030204" pitchFamily="34" charset="0"/>
              </a:rPr>
              <a:t>Most Common Job Posts Dec 20- Dec 21 (EMSI)</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Programmers and software development professionals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Sales related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Nurses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Care workers and home carers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Marketing and sales directors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Primary and nursery education teaching professionals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IT Business Analysts, Architects and Systems Designers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Managers and proprietors in other services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Customer service occupations</a:t>
            </a:r>
          </a:p>
          <a:p>
            <a:pPr marL="269875" lvl="1" indent="-269875">
              <a:lnSpc>
                <a:spcPct val="100000"/>
              </a:lnSpc>
              <a:spcBef>
                <a:spcPts val="0"/>
              </a:spcBef>
              <a:spcAft>
                <a:spcPts val="200"/>
              </a:spcAft>
              <a:buFont typeface="+mj-lt"/>
              <a:buAutoNum type="arabicPeriod"/>
            </a:pPr>
            <a:r>
              <a:rPr lang="en-GB" sz="1400" dirty="0">
                <a:latin typeface="Calibri" panose="020F0502020204030204" pitchFamily="34" charset="0"/>
              </a:rPr>
              <a:t>Chartered and certified accountants </a:t>
            </a:r>
          </a:p>
        </p:txBody>
      </p:sp>
    </p:spTree>
    <p:extLst>
      <p:ext uri="{BB962C8B-B14F-4D97-AF65-F5344CB8AC3E}">
        <p14:creationId xmlns:p14="http://schemas.microsoft.com/office/powerpoint/2010/main" val="2714157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07" y="931079"/>
            <a:ext cx="3202496" cy="4601183"/>
          </a:xfrm>
        </p:spPr>
        <p:txBody>
          <a:bodyPr anchor="t">
            <a:noAutofit/>
          </a:bodyPr>
          <a:lstStyle/>
          <a:p>
            <a:pPr lvl="0">
              <a:lnSpc>
                <a:spcPts val="2460"/>
              </a:lnSpc>
            </a:pPr>
            <a:r>
              <a:rPr lang="en-GB" sz="2800" b="1" dirty="0">
                <a:latin typeface="Calibri" panose="020F0502020204030204" pitchFamily="34" charset="0"/>
              </a:rPr>
              <a:t>Key facts</a:t>
            </a:r>
            <a:br>
              <a:rPr lang="en-GB" sz="2800" b="1" dirty="0">
                <a:latin typeface="Calibri" panose="020F0502020204030204" pitchFamily="34" charset="0"/>
              </a:rPr>
            </a:br>
            <a:br>
              <a:rPr lang="en-GB" sz="2200" b="1" dirty="0">
                <a:latin typeface="Calibri" panose="020F0502020204030204" pitchFamily="34" charset="0"/>
              </a:rPr>
            </a:br>
            <a:r>
              <a:rPr lang="en-GB" sz="2200" dirty="0">
                <a:latin typeface="Calibri" panose="020F0502020204030204" pitchFamily="34" charset="0"/>
              </a:rPr>
              <a:t>Vacancies for the working population in Berkshire:</a:t>
            </a:r>
            <a:br>
              <a:rPr lang="en-GB" sz="2200" dirty="0">
                <a:latin typeface="Calibri" panose="020F0502020204030204" pitchFamily="34" charset="0"/>
              </a:rPr>
            </a:br>
            <a:br>
              <a:rPr lang="en-GB" sz="2200" dirty="0">
                <a:latin typeface="Calibri" panose="020F0502020204030204" pitchFamily="34" charset="0"/>
              </a:rPr>
            </a:br>
            <a:br>
              <a:rPr lang="en-GB" sz="2200" b="1" dirty="0">
                <a:latin typeface="Calibri" panose="020F0502020204030204" pitchFamily="34" charset="0"/>
              </a:rPr>
            </a:br>
            <a:br>
              <a:rPr lang="en-GB" sz="2200" b="1" dirty="0">
                <a:latin typeface="Calibri" panose="020F0502020204030204" pitchFamily="34" charset="0"/>
              </a:rPr>
            </a:br>
            <a:endParaRPr lang="en-GB" sz="2200" dirty="0">
              <a:solidFill>
                <a:schemeClr val="bg1"/>
              </a:solidFill>
            </a:endParaRPr>
          </a:p>
        </p:txBody>
      </p:sp>
      <p:sp>
        <p:nvSpPr>
          <p:cNvPr id="3" name="Content Placeholder 2"/>
          <p:cNvSpPr>
            <a:spLocks noGrp="1"/>
          </p:cNvSpPr>
          <p:nvPr>
            <p:ph idx="1"/>
          </p:nvPr>
        </p:nvSpPr>
        <p:spPr>
          <a:xfrm>
            <a:off x="3423676" y="1229713"/>
            <a:ext cx="7988978" cy="3274908"/>
          </a:xfrm>
        </p:spPr>
        <p:txBody>
          <a:bodyPr numCol="1">
            <a:normAutofit/>
          </a:bodyPr>
          <a:lstStyle/>
          <a:p>
            <a:pPr marL="845820" lvl="1" indent="-342900">
              <a:buFont typeface="+mj-lt"/>
              <a:buAutoNum type="arabicPeriod"/>
            </a:pPr>
            <a:r>
              <a:rPr lang="en-GB" dirty="0">
                <a:latin typeface="Calibri" panose="020F0502020204030204" pitchFamily="34" charset="0"/>
              </a:rPr>
              <a:t>Distribution, hotels and restaurants</a:t>
            </a:r>
          </a:p>
          <a:p>
            <a:pPr marL="845820" lvl="1" indent="-342900">
              <a:buFont typeface="+mj-lt"/>
              <a:buAutoNum type="arabicPeriod"/>
            </a:pPr>
            <a:r>
              <a:rPr lang="en-GB" dirty="0">
                <a:latin typeface="Calibri" panose="020F0502020204030204" pitchFamily="34" charset="0"/>
              </a:rPr>
              <a:t>Banking, finance and insurance</a:t>
            </a:r>
          </a:p>
          <a:p>
            <a:pPr marL="845820" lvl="1" indent="-342900">
              <a:buFont typeface="+mj-lt"/>
              <a:buAutoNum type="arabicPeriod"/>
            </a:pPr>
            <a:r>
              <a:rPr lang="en-GB" dirty="0">
                <a:latin typeface="Calibri" panose="020F0502020204030204" pitchFamily="34" charset="0"/>
              </a:rPr>
              <a:t>Public admin, education and health</a:t>
            </a:r>
          </a:p>
          <a:p>
            <a:pPr marL="845820" lvl="1" indent="-342900">
              <a:buFont typeface="+mj-lt"/>
              <a:buAutoNum type="arabicPeriod"/>
            </a:pPr>
            <a:r>
              <a:rPr lang="en-GB" dirty="0">
                <a:latin typeface="Calibri" panose="020F0502020204030204" pitchFamily="34" charset="0"/>
              </a:rPr>
              <a:t>Other services</a:t>
            </a:r>
          </a:p>
          <a:p>
            <a:pPr marL="845820" lvl="1" indent="-342900">
              <a:buFont typeface="+mj-lt"/>
              <a:buAutoNum type="arabicPeriod"/>
            </a:pPr>
            <a:r>
              <a:rPr lang="en-GB" dirty="0">
                <a:latin typeface="Calibri" panose="020F0502020204030204" pitchFamily="34" charset="0"/>
              </a:rPr>
              <a:t>Transport and communications </a:t>
            </a:r>
          </a:p>
          <a:p>
            <a:pPr marL="845820" lvl="1" indent="-342900">
              <a:buFont typeface="+mj-lt"/>
              <a:buAutoNum type="arabicPeriod"/>
            </a:pPr>
            <a:r>
              <a:rPr lang="en-GB" dirty="0">
                <a:latin typeface="Calibri" panose="020F0502020204030204" pitchFamily="34" charset="0"/>
              </a:rPr>
              <a:t>Manufacturing</a:t>
            </a:r>
          </a:p>
          <a:p>
            <a:pPr marL="845820" lvl="1" indent="-342900">
              <a:buFont typeface="+mj-lt"/>
              <a:buAutoNum type="arabicPeriod"/>
            </a:pPr>
            <a:r>
              <a:rPr lang="en-GB" dirty="0">
                <a:latin typeface="Calibri" panose="020F0502020204030204" pitchFamily="34" charset="0"/>
              </a:rPr>
              <a:t>Construction</a:t>
            </a:r>
          </a:p>
        </p:txBody>
      </p:sp>
      <p:sp>
        <p:nvSpPr>
          <p:cNvPr id="4" name="TextBox 3"/>
          <p:cNvSpPr txBox="1"/>
          <p:nvPr/>
        </p:nvSpPr>
        <p:spPr>
          <a:xfrm>
            <a:off x="3931659" y="293340"/>
            <a:ext cx="7286836"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Most Common Industries for Young Workers in Berkshire (2019)</a:t>
            </a:r>
          </a:p>
        </p:txBody>
      </p:sp>
      <p:sp>
        <p:nvSpPr>
          <p:cNvPr id="5" name="TextBox 4"/>
          <p:cNvSpPr txBox="1"/>
          <p:nvPr/>
        </p:nvSpPr>
        <p:spPr>
          <a:xfrm>
            <a:off x="3931659" y="4497916"/>
            <a:ext cx="637699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effectLst/>
                <a:uLnTx/>
                <a:uFillTx/>
                <a:latin typeface="Calibri" panose="020F0502020204030204" pitchFamily="34" charset="0"/>
              </a:rPr>
              <a:t>Ranking of industries with workers aged 16-24 in Berkshire, 2019</a:t>
            </a:r>
          </a:p>
        </p:txBody>
      </p:sp>
      <p:pic>
        <p:nvPicPr>
          <p:cNvPr id="6" name="Picture 5"/>
          <p:cNvPicPr>
            <a:picLocks noChangeAspect="1"/>
          </p:cNvPicPr>
          <p:nvPr/>
        </p:nvPicPr>
        <p:blipFill>
          <a:blip r:embed="rId2" cstate="print">
            <a:duotone>
              <a:schemeClr val="accent1">
                <a:shade val="45000"/>
                <a:satMod val="135000"/>
              </a:schemeClr>
              <a:prstClr val="white"/>
            </a:duotone>
          </a:blip>
          <a:stretch>
            <a:fillRect/>
          </a:stretch>
        </p:blipFill>
        <p:spPr>
          <a:xfrm>
            <a:off x="3667213" y="5010575"/>
            <a:ext cx="1871224" cy="1289262"/>
          </a:xfrm>
          <a:prstGeom prst="rect">
            <a:avLst/>
          </a:prstGeom>
        </p:spPr>
      </p:pic>
      <p:pic>
        <p:nvPicPr>
          <p:cNvPr id="7" name="Picture 6"/>
          <p:cNvPicPr>
            <a:picLocks noChangeAspect="1"/>
          </p:cNvPicPr>
          <p:nvPr/>
        </p:nvPicPr>
        <p:blipFill>
          <a:blip r:embed="rId3" cstate="print">
            <a:duotone>
              <a:schemeClr val="accent1">
                <a:shade val="45000"/>
                <a:satMod val="135000"/>
              </a:schemeClr>
              <a:prstClr val="white"/>
            </a:duotone>
          </a:blip>
          <a:stretch>
            <a:fillRect/>
          </a:stretch>
        </p:blipFill>
        <p:spPr>
          <a:xfrm>
            <a:off x="5583110" y="5280186"/>
            <a:ext cx="1773770" cy="900072"/>
          </a:xfrm>
          <a:prstGeom prst="rect">
            <a:avLst/>
          </a:prstGeom>
        </p:spPr>
      </p:pic>
      <p:pic>
        <p:nvPicPr>
          <p:cNvPr id="8" name="Picture 7"/>
          <p:cNvPicPr>
            <a:picLocks noChangeAspect="1"/>
          </p:cNvPicPr>
          <p:nvPr/>
        </p:nvPicPr>
        <p:blipFill>
          <a:blip r:embed="rId4" cstate="print">
            <a:duotone>
              <a:schemeClr val="accent1">
                <a:shade val="45000"/>
                <a:satMod val="135000"/>
              </a:schemeClr>
              <a:prstClr val="white"/>
            </a:duotone>
          </a:blip>
          <a:stretch>
            <a:fillRect/>
          </a:stretch>
        </p:blipFill>
        <p:spPr>
          <a:xfrm>
            <a:off x="7882871" y="5160607"/>
            <a:ext cx="1811951" cy="1139230"/>
          </a:xfrm>
          <a:prstGeom prst="rect">
            <a:avLst/>
          </a:prstGeom>
        </p:spPr>
      </p:pic>
      <p:pic>
        <p:nvPicPr>
          <p:cNvPr id="9" name="Picture 8"/>
          <p:cNvPicPr>
            <a:picLocks noChangeAspect="1"/>
          </p:cNvPicPr>
          <p:nvPr/>
        </p:nvPicPr>
        <p:blipFill>
          <a:blip r:embed="rId5" cstate="print">
            <a:duotone>
              <a:schemeClr val="accent1">
                <a:shade val="45000"/>
                <a:satMod val="135000"/>
              </a:schemeClr>
              <a:prstClr val="white"/>
            </a:duotone>
          </a:blip>
          <a:stretch>
            <a:fillRect/>
          </a:stretch>
        </p:blipFill>
        <p:spPr>
          <a:xfrm>
            <a:off x="9922425" y="5160607"/>
            <a:ext cx="1490229" cy="900072"/>
          </a:xfrm>
          <a:prstGeom prst="rect">
            <a:avLst/>
          </a:prstGeom>
        </p:spPr>
      </p:pic>
      <p:sp>
        <p:nvSpPr>
          <p:cNvPr id="13" name="TextBox 12">
            <a:extLst>
              <a:ext uri="{FF2B5EF4-FFF2-40B4-BE49-F238E27FC236}">
                <a16:creationId xmlns:a16="http://schemas.microsoft.com/office/drawing/2014/main" id="{092147D4-733F-EDAA-37AD-51FB2FDF322C}"/>
              </a:ext>
            </a:extLst>
          </p:cNvPr>
          <p:cNvSpPr txBox="1"/>
          <p:nvPr/>
        </p:nvSpPr>
        <p:spPr>
          <a:xfrm>
            <a:off x="199143" y="2241297"/>
            <a:ext cx="3080428" cy="4147289"/>
          </a:xfrm>
          <a:prstGeom prst="rect">
            <a:avLst/>
          </a:prstGeom>
          <a:noFill/>
        </p:spPr>
        <p:txBody>
          <a:bodyPr wrap="square">
            <a:spAutoFit/>
          </a:bodyPr>
          <a:lstStyle/>
          <a:p>
            <a:endParaRPr lang="en-US" sz="150" dirty="0">
              <a:solidFill>
                <a:schemeClr val="bg1"/>
              </a:solidFill>
            </a:endParaRPr>
          </a:p>
          <a:p>
            <a:r>
              <a:rPr lang="en-GB" sz="2400" b="1" dirty="0">
                <a:solidFill>
                  <a:schemeClr val="bg1"/>
                </a:solidFill>
                <a:effectLst/>
                <a:latin typeface="Calibri" panose="020F0502020204030204" pitchFamily="34" charset="0"/>
                <a:ea typeface="Calibri" panose="020F0502020204030204" pitchFamily="34" charset="0"/>
              </a:rPr>
              <a:t>Leisure/hospitality: </a:t>
            </a:r>
            <a:r>
              <a:rPr lang="en-GB" sz="2400" dirty="0">
                <a:solidFill>
                  <a:schemeClr val="bg1"/>
                </a:solidFill>
                <a:effectLst/>
                <a:latin typeface="Calibri" panose="020F0502020204030204" pitchFamily="34" charset="0"/>
                <a:ea typeface="Calibri" panose="020F0502020204030204" pitchFamily="34" charset="0"/>
              </a:rPr>
              <a:t>9,076 unique job postings across Berkshire </a:t>
            </a:r>
          </a:p>
          <a:p>
            <a:endParaRPr lang="en-GB" sz="2400" dirty="0">
              <a:solidFill>
                <a:schemeClr val="bg1"/>
              </a:solidFill>
              <a:latin typeface="Calibri" panose="020F0502020204030204" pitchFamily="34" charset="0"/>
            </a:endParaRPr>
          </a:p>
          <a:p>
            <a:r>
              <a:rPr lang="en-GB" sz="2400" b="1" dirty="0">
                <a:solidFill>
                  <a:schemeClr val="bg1"/>
                </a:solidFill>
                <a:effectLst/>
                <a:latin typeface="Calibri" panose="020F0502020204030204" pitchFamily="34" charset="0"/>
                <a:ea typeface="Calibri" panose="020F0502020204030204" pitchFamily="34" charset="0"/>
              </a:rPr>
              <a:t>Finance:</a:t>
            </a:r>
            <a:r>
              <a:rPr lang="en-GB" sz="2400" dirty="0">
                <a:solidFill>
                  <a:schemeClr val="bg1"/>
                </a:solidFill>
                <a:effectLst/>
                <a:latin typeface="Calibri" panose="020F0502020204030204" pitchFamily="34" charset="0"/>
                <a:ea typeface="Calibri" panose="020F0502020204030204" pitchFamily="34" charset="0"/>
              </a:rPr>
              <a:t> 13,479 unique job postings across Berkshire </a:t>
            </a:r>
            <a:endParaRPr lang="en-GB" dirty="0">
              <a:solidFill>
                <a:schemeClr val="bg1"/>
              </a:solidFill>
              <a:latin typeface="Calibri" panose="020F0502020204030204" pitchFamily="34" charset="0"/>
            </a:endParaRPr>
          </a:p>
          <a:p>
            <a:endParaRPr lang="en-GB" dirty="0">
              <a:solidFill>
                <a:schemeClr val="bg1"/>
              </a:solidFill>
              <a:latin typeface="Calibri" panose="020F0502020204030204" pitchFamily="34" charset="0"/>
            </a:endParaRPr>
          </a:p>
          <a:p>
            <a:endParaRPr lang="en-GB" dirty="0">
              <a:solidFill>
                <a:schemeClr val="bg1"/>
              </a:solidFill>
              <a:latin typeface="Calibri" panose="020F0502020204030204" pitchFamily="34" charset="0"/>
            </a:endParaRPr>
          </a:p>
          <a:p>
            <a:pPr algn="r"/>
            <a:r>
              <a:rPr lang="en-GB" sz="1600" dirty="0">
                <a:solidFill>
                  <a:schemeClr val="bg1"/>
                </a:solidFill>
                <a:effectLst/>
                <a:latin typeface="Calibri" panose="020F0502020204030204" pitchFamily="34" charset="0"/>
                <a:ea typeface="Calibri" panose="020F0502020204030204" pitchFamily="34" charset="0"/>
              </a:rPr>
              <a:t>(May 2021 - May 2022)</a:t>
            </a:r>
          </a:p>
          <a:p>
            <a:endParaRPr lang="en-US" dirty="0">
              <a:solidFill>
                <a:schemeClr val="bg1"/>
              </a:solidFill>
            </a:endParaRPr>
          </a:p>
        </p:txBody>
      </p:sp>
    </p:spTree>
    <p:extLst>
      <p:ext uri="{BB962C8B-B14F-4D97-AF65-F5344CB8AC3E}">
        <p14:creationId xmlns:p14="http://schemas.microsoft.com/office/powerpoint/2010/main" val="297647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DECAE4-8FB4-4DA7-854D-235CCA72180A}"/>
              </a:ext>
            </a:extLst>
          </p:cNvPr>
          <p:cNvSpPr>
            <a:spLocks noGrp="1"/>
          </p:cNvSpPr>
          <p:nvPr>
            <p:ph idx="1"/>
          </p:nvPr>
        </p:nvSpPr>
        <p:spPr>
          <a:xfrm>
            <a:off x="3869268" y="1262742"/>
            <a:ext cx="7315200" cy="4722005"/>
          </a:xfrm>
        </p:spPr>
        <p:txBody>
          <a:bodyPr anchor="t"/>
          <a:lstStyle/>
          <a:p>
            <a:r>
              <a:rPr lang="en-GB" dirty="0"/>
              <a:t>17% of organisations record skills deficiencies</a:t>
            </a:r>
          </a:p>
          <a:p>
            <a:r>
              <a:rPr lang="en-GB" dirty="0"/>
              <a:t>33% of 5600 job </a:t>
            </a:r>
            <a:r>
              <a:rPr lang="en-GB" dirty="0">
                <a:solidFill>
                  <a:schemeClr val="tx1">
                    <a:lumMod val="60000"/>
                    <a:lumOff val="40000"/>
                  </a:schemeClr>
                </a:solidFill>
              </a:rPr>
              <a:t>vacancies are </a:t>
            </a:r>
            <a:r>
              <a:rPr lang="en-GB" dirty="0"/>
              <a:t>hard to fill </a:t>
            </a:r>
            <a:r>
              <a:rPr lang="en-GB" dirty="0">
                <a:solidFill>
                  <a:schemeClr val="tx1">
                    <a:lumMod val="60000"/>
                    <a:lumOff val="40000"/>
                  </a:schemeClr>
                </a:solidFill>
              </a:rPr>
              <a:t>(EMSI)</a:t>
            </a:r>
          </a:p>
          <a:p>
            <a:r>
              <a:rPr lang="en-US" dirty="0"/>
              <a:t>Potential mismatch between the supply of and demand for skills at Level 3 within the engineering, construction and digital technologies job families </a:t>
            </a:r>
            <a:endParaRPr lang="en-GB" dirty="0"/>
          </a:p>
          <a:p>
            <a:r>
              <a:rPr lang="en-US" dirty="0"/>
              <a:t>Potential gaps in Apprenticeship provision in business administration subjects; engineering; health; education, construction and creative industries</a:t>
            </a:r>
            <a:endParaRPr lang="en-GB" dirty="0"/>
          </a:p>
          <a:p>
            <a:endParaRPr lang="en-GB" dirty="0"/>
          </a:p>
          <a:p>
            <a:endParaRPr lang="en-GB" dirty="0">
              <a:solidFill>
                <a:srgbClr val="FF0000"/>
              </a:solidFill>
            </a:endParaRPr>
          </a:p>
        </p:txBody>
      </p:sp>
      <p:sp>
        <p:nvSpPr>
          <p:cNvPr id="5" name="TextBox 4">
            <a:extLst>
              <a:ext uri="{FF2B5EF4-FFF2-40B4-BE49-F238E27FC236}">
                <a16:creationId xmlns:a16="http://schemas.microsoft.com/office/drawing/2014/main" id="{8C811398-89A7-4E02-A21D-8943D451D8A2}"/>
              </a:ext>
            </a:extLst>
          </p:cNvPr>
          <p:cNvSpPr txBox="1"/>
          <p:nvPr/>
        </p:nvSpPr>
        <p:spPr>
          <a:xfrm>
            <a:off x="3999953" y="245549"/>
            <a:ext cx="728683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Current Challenges in the Job Market</a:t>
            </a:r>
          </a:p>
        </p:txBody>
      </p:sp>
      <p:sp>
        <p:nvSpPr>
          <p:cNvPr id="7" name="Title 1">
            <a:extLst>
              <a:ext uri="{FF2B5EF4-FFF2-40B4-BE49-F238E27FC236}">
                <a16:creationId xmlns:a16="http://schemas.microsoft.com/office/drawing/2014/main" id="{136DDA29-D4B0-46F0-9E04-A83D72D2B622}"/>
              </a:ext>
            </a:extLst>
          </p:cNvPr>
          <p:cNvSpPr>
            <a:spLocks noGrp="1"/>
          </p:cNvSpPr>
          <p:nvPr>
            <p:ph type="title"/>
          </p:nvPr>
        </p:nvSpPr>
        <p:spPr>
          <a:xfrm>
            <a:off x="190322" y="914937"/>
            <a:ext cx="3074264" cy="4600575"/>
          </a:xfrm>
        </p:spPr>
        <p:txBody>
          <a:bodyPr anchor="t">
            <a:noAutofit/>
          </a:bodyPr>
          <a:lstStyle/>
          <a:p>
            <a:pPr lvl="0">
              <a:lnSpc>
                <a:spcPts val="2460"/>
              </a:lnSpc>
            </a:pPr>
            <a:r>
              <a:rPr lang="en-GB" sz="2800" b="1" dirty="0">
                <a:latin typeface="Calibri" panose="020F0502020204030204" pitchFamily="34" charset="0"/>
              </a:rPr>
              <a:t>Key facts</a:t>
            </a:r>
            <a:br>
              <a:rPr lang="en-GB" sz="2800" b="1" dirty="0">
                <a:latin typeface="Calibri" panose="020F0502020204030204" pitchFamily="34" charset="0"/>
              </a:rPr>
            </a:br>
            <a:br>
              <a:rPr lang="en-GB" sz="2800" b="1" dirty="0">
                <a:latin typeface="Calibri" panose="020F0502020204030204" pitchFamily="34" charset="0"/>
              </a:rPr>
            </a:br>
            <a:r>
              <a:rPr lang="en-GB" sz="2200" dirty="0">
                <a:solidFill>
                  <a:schemeClr val="bg1"/>
                </a:solidFill>
                <a:latin typeface="Calibri" pitchFamily="34" charset="0"/>
              </a:rPr>
              <a:t>Approaching 1 in 5 organisations are recording skill deficiencies.</a:t>
            </a:r>
            <a:br>
              <a:rPr lang="en-GB" sz="2200" dirty="0">
                <a:solidFill>
                  <a:schemeClr val="bg1"/>
                </a:solidFill>
                <a:latin typeface="Calibri" pitchFamily="34" charset="0"/>
              </a:rPr>
            </a:br>
            <a:br>
              <a:rPr lang="en-GB" sz="2200" dirty="0">
                <a:solidFill>
                  <a:schemeClr val="bg1"/>
                </a:solidFill>
                <a:latin typeface="Calibri" pitchFamily="34" charset="0"/>
              </a:rPr>
            </a:br>
            <a:r>
              <a:rPr lang="en-GB" sz="2200" dirty="0">
                <a:solidFill>
                  <a:schemeClr val="bg1"/>
                </a:solidFill>
                <a:latin typeface="Calibri" pitchFamily="34" charset="0"/>
              </a:rPr>
              <a:t>1 in 3 job vacancies are hard to fill. </a:t>
            </a:r>
            <a:br>
              <a:rPr lang="en-GB" sz="2200" dirty="0">
                <a:solidFill>
                  <a:schemeClr val="bg1"/>
                </a:solidFill>
                <a:latin typeface="Calibri" pitchFamily="34" charset="0"/>
              </a:rPr>
            </a:br>
            <a:br>
              <a:rPr lang="en-GB" sz="2200" dirty="0">
                <a:solidFill>
                  <a:schemeClr val="bg1"/>
                </a:solidFill>
                <a:latin typeface="Calibri" pitchFamily="34" charset="0"/>
              </a:rPr>
            </a:br>
            <a:r>
              <a:rPr lang="en-GB" sz="2200" dirty="0">
                <a:solidFill>
                  <a:schemeClr val="bg1"/>
                </a:solidFill>
                <a:latin typeface="Calibri" pitchFamily="34" charset="0"/>
              </a:rPr>
              <a:t>There are concerns regarding supply and demand for skills at Level 3 and gaps in Apprenticeship provision in certain job families/industries.</a:t>
            </a:r>
            <a:endParaRPr lang="en-GB" sz="2200" b="1" dirty="0">
              <a:solidFill>
                <a:schemeClr val="bg1"/>
              </a:solidFill>
            </a:endParaRPr>
          </a:p>
        </p:txBody>
      </p:sp>
      <p:pic>
        <p:nvPicPr>
          <p:cNvPr id="1026" name="Picture 2" descr="See the source image">
            <a:extLst>
              <a:ext uri="{FF2B5EF4-FFF2-40B4-BE49-F238E27FC236}">
                <a16:creationId xmlns:a16="http://schemas.microsoft.com/office/drawing/2014/main" id="{EC0AB43E-1520-41B7-805B-EA87873FA5B4}"/>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93093" y="4754880"/>
            <a:ext cx="1355418" cy="13554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794651E2-C896-4B2D-A495-D2389244F5B3}"/>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52022" y="4754880"/>
            <a:ext cx="1251962" cy="14677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ee the source image">
            <a:extLst>
              <a:ext uri="{FF2B5EF4-FFF2-40B4-BE49-F238E27FC236}">
                <a16:creationId xmlns:a16="http://schemas.microsoft.com/office/drawing/2014/main" id="{5D4DF080-2F9D-4A40-AAB3-4C5532823A44}"/>
              </a:ext>
            </a:extLst>
          </p:cNvPr>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23489" t="20073" r="22581" b="16971"/>
          <a:stretch/>
        </p:blipFill>
        <p:spPr bwMode="auto">
          <a:xfrm>
            <a:off x="7513415" y="4828334"/>
            <a:ext cx="1870483" cy="1374356"/>
          </a:xfrm>
          <a:prstGeom prst="rect">
            <a:avLst/>
          </a:prstGeom>
          <a:noFill/>
          <a:ln>
            <a:noFill/>
          </a:ln>
          <a:extLst>
            <a:ext uri="{53640926-AAD7-44D8-BBD7-CCE9431645EC}">
              <a14:shadowObscured xmlns:a14="http://schemas.microsoft.com/office/drawing/2010/main"/>
            </a:ext>
          </a:extLst>
        </p:spPr>
      </p:pic>
      <p:pic>
        <p:nvPicPr>
          <p:cNvPr id="1032" name="Picture 8" descr="See the source image">
            <a:extLst>
              <a:ext uri="{FF2B5EF4-FFF2-40B4-BE49-F238E27FC236}">
                <a16:creationId xmlns:a16="http://schemas.microsoft.com/office/drawing/2014/main" id="{191DD821-8449-4E4E-9E20-C49CC3BF41B0}"/>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78604" y="4754880"/>
            <a:ext cx="1467701" cy="146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90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83F716-A9D0-4AFB-B114-9BFD9B7496F1}"/>
              </a:ext>
            </a:extLst>
          </p:cNvPr>
          <p:cNvSpPr>
            <a:spLocks noGrp="1"/>
          </p:cNvSpPr>
          <p:nvPr>
            <p:ph idx="1"/>
          </p:nvPr>
        </p:nvSpPr>
        <p:spPr>
          <a:xfrm>
            <a:off x="3897843" y="738982"/>
            <a:ext cx="7315200" cy="591743"/>
          </a:xfrm>
        </p:spPr>
        <p:txBody>
          <a:bodyPr>
            <a:normAutofit/>
          </a:bodyPr>
          <a:lstStyle/>
          <a:p>
            <a:pPr marL="0" indent="0">
              <a:buNone/>
            </a:pPr>
            <a:r>
              <a:rPr lang="en-US" b="1" dirty="0">
                <a:solidFill>
                  <a:schemeClr val="tx1"/>
                </a:solidFill>
              </a:rPr>
              <a:t>Skills in short supply</a:t>
            </a:r>
            <a:endParaRPr lang="en-US" dirty="0">
              <a:solidFill>
                <a:schemeClr val="tx1"/>
              </a:solidFill>
            </a:endParaRPr>
          </a:p>
        </p:txBody>
      </p:sp>
      <p:sp>
        <p:nvSpPr>
          <p:cNvPr id="5" name="TextBox 4">
            <a:extLst>
              <a:ext uri="{FF2B5EF4-FFF2-40B4-BE49-F238E27FC236}">
                <a16:creationId xmlns:a16="http://schemas.microsoft.com/office/drawing/2014/main" id="{29907EAF-315F-4DDE-909D-F42AD13C705C}"/>
              </a:ext>
            </a:extLst>
          </p:cNvPr>
          <p:cNvSpPr txBox="1"/>
          <p:nvPr/>
        </p:nvSpPr>
        <p:spPr>
          <a:xfrm>
            <a:off x="3869268" y="191353"/>
            <a:ext cx="728683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Skills, Sectors and Companies of the Future</a:t>
            </a:r>
          </a:p>
        </p:txBody>
      </p:sp>
      <p:graphicFrame>
        <p:nvGraphicFramePr>
          <p:cNvPr id="6" name="Table 6">
            <a:extLst>
              <a:ext uri="{FF2B5EF4-FFF2-40B4-BE49-F238E27FC236}">
                <a16:creationId xmlns:a16="http://schemas.microsoft.com/office/drawing/2014/main" id="{A537FCD9-80E3-482C-B410-0007AE65DB65}"/>
              </a:ext>
            </a:extLst>
          </p:cNvPr>
          <p:cNvGraphicFramePr>
            <a:graphicFrameLocks noGrp="1"/>
          </p:cNvGraphicFramePr>
          <p:nvPr>
            <p:extLst>
              <p:ext uri="{D42A27DB-BD31-4B8C-83A1-F6EECF244321}">
                <p14:modId xmlns:p14="http://schemas.microsoft.com/office/powerpoint/2010/main" val="1448432120"/>
              </p:ext>
            </p:extLst>
          </p:nvPr>
        </p:nvGraphicFramePr>
        <p:xfrm>
          <a:off x="4008661" y="1260205"/>
          <a:ext cx="6454000" cy="1854200"/>
        </p:xfrm>
        <a:graphic>
          <a:graphicData uri="http://schemas.openxmlformats.org/drawingml/2006/table">
            <a:tbl>
              <a:tblPr firstRow="1" bandRow="1">
                <a:tableStyleId>{69CF1AB2-1976-4502-BF36-3FF5EA218861}</a:tableStyleId>
              </a:tblPr>
              <a:tblGrid>
                <a:gridCol w="3306539">
                  <a:extLst>
                    <a:ext uri="{9D8B030D-6E8A-4147-A177-3AD203B41FA5}">
                      <a16:colId xmlns:a16="http://schemas.microsoft.com/office/drawing/2014/main" val="25570413"/>
                    </a:ext>
                  </a:extLst>
                </a:gridCol>
                <a:gridCol w="3147461">
                  <a:extLst>
                    <a:ext uri="{9D8B030D-6E8A-4147-A177-3AD203B41FA5}">
                      <a16:colId xmlns:a16="http://schemas.microsoft.com/office/drawing/2014/main" val="4118357291"/>
                    </a:ext>
                  </a:extLst>
                </a:gridCol>
              </a:tblGrid>
              <a:tr h="370840">
                <a:tc>
                  <a:txBody>
                    <a:bodyPr/>
                    <a:lstStyle/>
                    <a:p>
                      <a:r>
                        <a:rPr lang="en-GB" b="0" dirty="0"/>
                        <a:t>Management &amp; Leadership</a:t>
                      </a:r>
                    </a:p>
                  </a:txBody>
                  <a:tcPr/>
                </a:tc>
                <a:tc>
                  <a:txBody>
                    <a:bodyPr/>
                    <a:lstStyle/>
                    <a:p>
                      <a:r>
                        <a:rPr lang="en-GB" b="0" dirty="0"/>
                        <a:t>Entrepreneurialism</a:t>
                      </a:r>
                    </a:p>
                  </a:txBody>
                  <a:tcPr/>
                </a:tc>
                <a:extLst>
                  <a:ext uri="{0D108BD9-81ED-4DB2-BD59-A6C34878D82A}">
                    <a16:rowId xmlns:a16="http://schemas.microsoft.com/office/drawing/2014/main" val="1729430724"/>
                  </a:ext>
                </a:extLst>
              </a:tr>
              <a:tr h="370840">
                <a:tc>
                  <a:txBody>
                    <a:bodyPr/>
                    <a:lstStyle/>
                    <a:p>
                      <a:r>
                        <a:rPr lang="en-GB" dirty="0"/>
                        <a:t>Digital skills</a:t>
                      </a:r>
                    </a:p>
                  </a:txBody>
                  <a:tcPr/>
                </a:tc>
                <a:tc>
                  <a:txBody>
                    <a:bodyPr/>
                    <a:lstStyle/>
                    <a:p>
                      <a:r>
                        <a:rPr lang="en-GB" dirty="0"/>
                        <a:t>Scientific skills </a:t>
                      </a:r>
                    </a:p>
                  </a:txBody>
                  <a:tcPr/>
                </a:tc>
                <a:extLst>
                  <a:ext uri="{0D108BD9-81ED-4DB2-BD59-A6C34878D82A}">
                    <a16:rowId xmlns:a16="http://schemas.microsoft.com/office/drawing/2014/main" val="1636559724"/>
                  </a:ext>
                </a:extLst>
              </a:tr>
              <a:tr h="370840">
                <a:tc>
                  <a:txBody>
                    <a:bodyPr/>
                    <a:lstStyle/>
                    <a:p>
                      <a:r>
                        <a:rPr lang="en-GB" dirty="0"/>
                        <a:t>Engineering</a:t>
                      </a:r>
                    </a:p>
                  </a:txBody>
                  <a:tcPr/>
                </a:tc>
                <a:tc>
                  <a:txBody>
                    <a:bodyPr/>
                    <a:lstStyle/>
                    <a:p>
                      <a:r>
                        <a:rPr lang="en-GB" dirty="0"/>
                        <a:t>Project management</a:t>
                      </a:r>
                    </a:p>
                  </a:txBody>
                  <a:tcPr/>
                </a:tc>
                <a:extLst>
                  <a:ext uri="{0D108BD9-81ED-4DB2-BD59-A6C34878D82A}">
                    <a16:rowId xmlns:a16="http://schemas.microsoft.com/office/drawing/2014/main" val="89515160"/>
                  </a:ext>
                </a:extLst>
              </a:tr>
              <a:tr h="370840">
                <a:tc>
                  <a:txBody>
                    <a:bodyPr/>
                    <a:lstStyle/>
                    <a:p>
                      <a:r>
                        <a:rPr lang="en-GB" dirty="0"/>
                        <a:t>Sales</a:t>
                      </a:r>
                    </a:p>
                  </a:txBody>
                  <a:tcPr/>
                </a:tc>
                <a:tc>
                  <a:txBody>
                    <a:bodyPr/>
                    <a:lstStyle/>
                    <a:p>
                      <a:r>
                        <a:rPr lang="en-GB" dirty="0"/>
                        <a:t>Marketing</a:t>
                      </a:r>
                    </a:p>
                  </a:txBody>
                  <a:tcPr/>
                </a:tc>
                <a:extLst>
                  <a:ext uri="{0D108BD9-81ED-4DB2-BD59-A6C34878D82A}">
                    <a16:rowId xmlns:a16="http://schemas.microsoft.com/office/drawing/2014/main" val="3663165134"/>
                  </a:ext>
                </a:extLst>
              </a:tr>
              <a:tr h="370840">
                <a:tc>
                  <a:txBody>
                    <a:bodyPr/>
                    <a:lstStyle/>
                    <a:p>
                      <a:r>
                        <a:rPr lang="en-GB" dirty="0"/>
                        <a:t>Health care</a:t>
                      </a:r>
                    </a:p>
                  </a:txBody>
                  <a:tcPr/>
                </a:tc>
                <a:tc>
                  <a:txBody>
                    <a:bodyPr/>
                    <a:lstStyle/>
                    <a:p>
                      <a:r>
                        <a:rPr lang="en-GB" dirty="0"/>
                        <a:t>Public service management</a:t>
                      </a:r>
                    </a:p>
                  </a:txBody>
                  <a:tcPr/>
                </a:tc>
                <a:extLst>
                  <a:ext uri="{0D108BD9-81ED-4DB2-BD59-A6C34878D82A}">
                    <a16:rowId xmlns:a16="http://schemas.microsoft.com/office/drawing/2014/main" val="323987957"/>
                  </a:ext>
                </a:extLst>
              </a:tr>
            </a:tbl>
          </a:graphicData>
        </a:graphic>
      </p:graphicFrame>
      <p:sp>
        <p:nvSpPr>
          <p:cNvPr id="7" name="Title 1">
            <a:extLst>
              <a:ext uri="{FF2B5EF4-FFF2-40B4-BE49-F238E27FC236}">
                <a16:creationId xmlns:a16="http://schemas.microsoft.com/office/drawing/2014/main" id="{37040BA2-1FD3-411D-A4E4-CD7831B1A6A7}"/>
              </a:ext>
            </a:extLst>
          </p:cNvPr>
          <p:cNvSpPr txBox="1">
            <a:spLocks/>
          </p:cNvSpPr>
          <p:nvPr/>
        </p:nvSpPr>
        <p:spPr>
          <a:xfrm>
            <a:off x="176507" y="1009460"/>
            <a:ext cx="2947482" cy="460118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ts val="2460"/>
              </a:lnSpc>
            </a:pPr>
            <a:r>
              <a:rPr lang="en-GB" sz="2800" b="1" dirty="0">
                <a:latin typeface="Calibri" panose="020F0502020204030204" pitchFamily="34" charset="0"/>
              </a:rPr>
              <a:t>Key facts</a:t>
            </a:r>
            <a:br>
              <a:rPr lang="en-GB" sz="2800" b="1" dirty="0">
                <a:latin typeface="Calibri" panose="020F0502020204030204" pitchFamily="34" charset="0"/>
              </a:rPr>
            </a:br>
            <a:endParaRPr lang="en-GB" sz="2000" b="1" dirty="0">
              <a:latin typeface="Calibri" panose="020F0502020204030204" pitchFamily="34" charset="0"/>
            </a:endParaRPr>
          </a:p>
          <a:p>
            <a:pPr>
              <a:lnSpc>
                <a:spcPts val="2460"/>
              </a:lnSpc>
            </a:pPr>
            <a:r>
              <a:rPr lang="en-GB" sz="2200" dirty="0">
                <a:solidFill>
                  <a:schemeClr val="bg1"/>
                </a:solidFill>
              </a:rPr>
              <a:t>Management skills of various descriptions are highly sought after in the current labour market. This is also the case for STEAM skills.</a:t>
            </a:r>
          </a:p>
          <a:p>
            <a:pPr>
              <a:lnSpc>
                <a:spcPts val="2460"/>
              </a:lnSpc>
            </a:pPr>
            <a:endParaRPr lang="en-GB" sz="2200" dirty="0">
              <a:solidFill>
                <a:schemeClr val="bg1"/>
              </a:solidFill>
            </a:endParaRPr>
          </a:p>
          <a:p>
            <a:pPr>
              <a:lnSpc>
                <a:spcPts val="2460"/>
              </a:lnSpc>
            </a:pPr>
            <a:r>
              <a:rPr lang="en-GB" sz="2200" dirty="0">
                <a:solidFill>
                  <a:schemeClr val="bg1"/>
                </a:solidFill>
              </a:rPr>
              <a:t>Companies of various different types working with STEAM sectors are greatly in need of workers in the future. </a:t>
            </a:r>
          </a:p>
        </p:txBody>
      </p:sp>
      <p:graphicFrame>
        <p:nvGraphicFramePr>
          <p:cNvPr id="4" name="Table 6">
            <a:extLst>
              <a:ext uri="{FF2B5EF4-FFF2-40B4-BE49-F238E27FC236}">
                <a16:creationId xmlns:a16="http://schemas.microsoft.com/office/drawing/2014/main" id="{C35E6462-7092-4C17-B248-CEC05C2261B8}"/>
              </a:ext>
            </a:extLst>
          </p:cNvPr>
          <p:cNvGraphicFramePr>
            <a:graphicFrameLocks noGrp="1"/>
          </p:cNvGraphicFramePr>
          <p:nvPr>
            <p:extLst>
              <p:ext uri="{D42A27DB-BD31-4B8C-83A1-F6EECF244321}">
                <p14:modId xmlns:p14="http://schemas.microsoft.com/office/powerpoint/2010/main" val="1492905292"/>
              </p:ext>
            </p:extLst>
          </p:nvPr>
        </p:nvGraphicFramePr>
        <p:xfrm>
          <a:off x="4008661" y="3699927"/>
          <a:ext cx="6454000" cy="2966720"/>
        </p:xfrm>
        <a:graphic>
          <a:graphicData uri="http://schemas.openxmlformats.org/drawingml/2006/table">
            <a:tbl>
              <a:tblPr firstRow="1" bandRow="1">
                <a:tableStyleId>{69CF1AB2-1976-4502-BF36-3FF5EA218861}</a:tableStyleId>
              </a:tblPr>
              <a:tblGrid>
                <a:gridCol w="3355965">
                  <a:extLst>
                    <a:ext uri="{9D8B030D-6E8A-4147-A177-3AD203B41FA5}">
                      <a16:colId xmlns:a16="http://schemas.microsoft.com/office/drawing/2014/main" val="25570413"/>
                    </a:ext>
                  </a:extLst>
                </a:gridCol>
                <a:gridCol w="3098035">
                  <a:extLst>
                    <a:ext uri="{9D8B030D-6E8A-4147-A177-3AD203B41FA5}">
                      <a16:colId xmlns:a16="http://schemas.microsoft.com/office/drawing/2014/main" val="4118357291"/>
                    </a:ext>
                  </a:extLst>
                </a:gridCol>
              </a:tblGrid>
              <a:tr h="370840">
                <a:tc>
                  <a:txBody>
                    <a:bodyPr/>
                    <a:lstStyle/>
                    <a:p>
                      <a:r>
                        <a:rPr lang="en-GB" b="1" dirty="0"/>
                        <a:t>Company Type</a:t>
                      </a:r>
                    </a:p>
                  </a:txBody>
                  <a:tcPr>
                    <a:solidFill>
                      <a:srgbClr val="51ACAE"/>
                    </a:solidFill>
                  </a:tcPr>
                </a:tc>
                <a:tc>
                  <a:txBody>
                    <a:bodyPr/>
                    <a:lstStyle/>
                    <a:p>
                      <a:r>
                        <a:rPr lang="en-GB" b="1" dirty="0"/>
                        <a:t>Sector</a:t>
                      </a:r>
                    </a:p>
                  </a:txBody>
                  <a:tcPr>
                    <a:solidFill>
                      <a:srgbClr val="51ACAE"/>
                    </a:solidFill>
                  </a:tcPr>
                </a:tc>
                <a:extLst>
                  <a:ext uri="{0D108BD9-81ED-4DB2-BD59-A6C34878D82A}">
                    <a16:rowId xmlns:a16="http://schemas.microsoft.com/office/drawing/2014/main" val="1729430724"/>
                  </a:ext>
                </a:extLst>
              </a:tr>
              <a:tr h="370840">
                <a:tc>
                  <a:txBody>
                    <a:bodyPr/>
                    <a:lstStyle/>
                    <a:p>
                      <a:r>
                        <a:rPr lang="en-GB" dirty="0"/>
                        <a:t>Mid-market firms</a:t>
                      </a:r>
                    </a:p>
                  </a:txBody>
                  <a:tcPr/>
                </a:tc>
                <a:tc>
                  <a:txBody>
                    <a:bodyPr/>
                    <a:lstStyle/>
                    <a:p>
                      <a:r>
                        <a:rPr lang="en-GB" dirty="0"/>
                        <a:t>Digital Tech</a:t>
                      </a:r>
                    </a:p>
                  </a:txBody>
                  <a:tcPr/>
                </a:tc>
                <a:extLst>
                  <a:ext uri="{0D108BD9-81ED-4DB2-BD59-A6C34878D82A}">
                    <a16:rowId xmlns:a16="http://schemas.microsoft.com/office/drawing/2014/main" val="1636559724"/>
                  </a:ext>
                </a:extLst>
              </a:tr>
              <a:tr h="370840">
                <a:tc>
                  <a:txBody>
                    <a:bodyPr/>
                    <a:lstStyle/>
                    <a:p>
                      <a:r>
                        <a:rPr lang="en-GB" dirty="0"/>
                        <a:t>Scale Ups</a:t>
                      </a:r>
                    </a:p>
                  </a:txBody>
                  <a:tcPr/>
                </a:tc>
                <a:tc>
                  <a:txBody>
                    <a:bodyPr/>
                    <a:lstStyle/>
                    <a:p>
                      <a:r>
                        <a:rPr lang="en-GB" dirty="0"/>
                        <a:t>Engineering</a:t>
                      </a:r>
                    </a:p>
                  </a:txBody>
                  <a:tcPr/>
                </a:tc>
                <a:extLst>
                  <a:ext uri="{0D108BD9-81ED-4DB2-BD59-A6C34878D82A}">
                    <a16:rowId xmlns:a16="http://schemas.microsoft.com/office/drawing/2014/main" val="89515160"/>
                  </a:ext>
                </a:extLst>
              </a:tr>
              <a:tr h="370840">
                <a:tc>
                  <a:txBody>
                    <a:bodyPr/>
                    <a:lstStyle/>
                    <a:p>
                      <a:r>
                        <a:rPr lang="en-GB" dirty="0"/>
                        <a:t>Start Ups</a:t>
                      </a:r>
                    </a:p>
                  </a:txBody>
                  <a:tcPr/>
                </a:tc>
                <a:tc>
                  <a:txBody>
                    <a:bodyPr/>
                    <a:lstStyle/>
                    <a:p>
                      <a:r>
                        <a:rPr lang="en-GB" dirty="0"/>
                        <a:t>Life Sciences</a:t>
                      </a:r>
                    </a:p>
                  </a:txBody>
                  <a:tcPr/>
                </a:tc>
                <a:extLst>
                  <a:ext uri="{0D108BD9-81ED-4DB2-BD59-A6C34878D82A}">
                    <a16:rowId xmlns:a16="http://schemas.microsoft.com/office/drawing/2014/main" val="3663165134"/>
                  </a:ext>
                </a:extLst>
              </a:tr>
              <a:tr h="370840">
                <a:tc>
                  <a:txBody>
                    <a:bodyPr/>
                    <a:lstStyle/>
                    <a:p>
                      <a:r>
                        <a:rPr lang="en-GB" dirty="0"/>
                        <a:t>Public Services</a:t>
                      </a:r>
                    </a:p>
                  </a:txBody>
                  <a:tcPr/>
                </a:tc>
                <a:tc>
                  <a:txBody>
                    <a:bodyPr/>
                    <a:lstStyle/>
                    <a:p>
                      <a:r>
                        <a:rPr lang="en-GB" dirty="0"/>
                        <a:t>Construction</a:t>
                      </a:r>
                    </a:p>
                  </a:txBody>
                  <a:tcPr/>
                </a:tc>
                <a:extLst>
                  <a:ext uri="{0D108BD9-81ED-4DB2-BD59-A6C34878D82A}">
                    <a16:rowId xmlns:a16="http://schemas.microsoft.com/office/drawing/2014/main" val="323987957"/>
                  </a:ext>
                </a:extLst>
              </a:tr>
              <a:tr h="370840">
                <a:tc>
                  <a:txBody>
                    <a:bodyPr/>
                    <a:lstStyle/>
                    <a:p>
                      <a:r>
                        <a:rPr lang="en-GB" dirty="0"/>
                        <a:t>Knowledge Intensive Companies</a:t>
                      </a:r>
                    </a:p>
                  </a:txBody>
                  <a:tcPr/>
                </a:tc>
                <a:tc>
                  <a:txBody>
                    <a:bodyPr/>
                    <a:lstStyle/>
                    <a:p>
                      <a:r>
                        <a:rPr lang="en-GB" dirty="0"/>
                        <a:t>Social Care</a:t>
                      </a:r>
                    </a:p>
                  </a:txBody>
                  <a:tcPr/>
                </a:tc>
                <a:extLst>
                  <a:ext uri="{0D108BD9-81ED-4DB2-BD59-A6C34878D82A}">
                    <a16:rowId xmlns:a16="http://schemas.microsoft.com/office/drawing/2014/main" val="3662776490"/>
                  </a:ext>
                </a:extLst>
              </a:tr>
              <a:tr h="370840">
                <a:tc>
                  <a:txBody>
                    <a:bodyPr/>
                    <a:lstStyle/>
                    <a:p>
                      <a:endParaRPr lang="en-GB" dirty="0"/>
                    </a:p>
                  </a:txBody>
                  <a:tcPr/>
                </a:tc>
                <a:tc>
                  <a:txBody>
                    <a:bodyPr/>
                    <a:lstStyle/>
                    <a:p>
                      <a:r>
                        <a:rPr lang="en-GB" dirty="0"/>
                        <a:t>Hospitality</a:t>
                      </a:r>
                    </a:p>
                  </a:txBody>
                  <a:tcPr/>
                </a:tc>
                <a:extLst>
                  <a:ext uri="{0D108BD9-81ED-4DB2-BD59-A6C34878D82A}">
                    <a16:rowId xmlns:a16="http://schemas.microsoft.com/office/drawing/2014/main" val="1003957147"/>
                  </a:ext>
                </a:extLst>
              </a:tr>
              <a:tr h="370840">
                <a:tc>
                  <a:txBody>
                    <a:bodyPr/>
                    <a:lstStyle/>
                    <a:p>
                      <a:endParaRPr lang="en-GB" dirty="0"/>
                    </a:p>
                  </a:txBody>
                  <a:tcPr/>
                </a:tc>
                <a:tc>
                  <a:txBody>
                    <a:bodyPr/>
                    <a:lstStyle/>
                    <a:p>
                      <a:r>
                        <a:rPr lang="en-GB" dirty="0"/>
                        <a:t>Transport and distribution</a:t>
                      </a:r>
                    </a:p>
                  </a:txBody>
                  <a:tcPr/>
                </a:tc>
                <a:extLst>
                  <a:ext uri="{0D108BD9-81ED-4DB2-BD59-A6C34878D82A}">
                    <a16:rowId xmlns:a16="http://schemas.microsoft.com/office/drawing/2014/main" val="2898264470"/>
                  </a:ext>
                </a:extLst>
              </a:tr>
            </a:tbl>
          </a:graphicData>
        </a:graphic>
      </p:graphicFrame>
      <p:sp>
        <p:nvSpPr>
          <p:cNvPr id="9" name="Content Placeholder 2">
            <a:extLst>
              <a:ext uri="{FF2B5EF4-FFF2-40B4-BE49-F238E27FC236}">
                <a16:creationId xmlns:a16="http://schemas.microsoft.com/office/drawing/2014/main" id="{2CEC5DBF-46C6-42FF-AD8B-66A2A8621512}"/>
              </a:ext>
            </a:extLst>
          </p:cNvPr>
          <p:cNvSpPr txBox="1">
            <a:spLocks/>
          </p:cNvSpPr>
          <p:nvPr/>
        </p:nvSpPr>
        <p:spPr>
          <a:xfrm>
            <a:off x="3921946" y="3043884"/>
            <a:ext cx="7315200" cy="97045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b="1" dirty="0">
                <a:solidFill>
                  <a:schemeClr val="tx1"/>
                </a:solidFill>
              </a:rPr>
              <a:t>Sectors and Companies needing workers in the future </a:t>
            </a:r>
          </a:p>
        </p:txBody>
      </p:sp>
    </p:spTree>
    <p:extLst>
      <p:ext uri="{BB962C8B-B14F-4D97-AF65-F5344CB8AC3E}">
        <p14:creationId xmlns:p14="http://schemas.microsoft.com/office/powerpoint/2010/main" val="224861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907EAF-315F-4DDE-909D-F42AD13C705C}"/>
              </a:ext>
            </a:extLst>
          </p:cNvPr>
          <p:cNvSpPr txBox="1"/>
          <p:nvPr/>
        </p:nvSpPr>
        <p:spPr>
          <a:xfrm>
            <a:off x="3432176" y="142831"/>
            <a:ext cx="838835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Wage Levels in Berkshire</a:t>
            </a:r>
          </a:p>
        </p:txBody>
      </p:sp>
      <p:sp>
        <p:nvSpPr>
          <p:cNvPr id="7" name="Title 1">
            <a:extLst>
              <a:ext uri="{FF2B5EF4-FFF2-40B4-BE49-F238E27FC236}">
                <a16:creationId xmlns:a16="http://schemas.microsoft.com/office/drawing/2014/main" id="{37040BA2-1FD3-411D-A4E4-CD7831B1A6A7}"/>
              </a:ext>
            </a:extLst>
          </p:cNvPr>
          <p:cNvSpPr txBox="1">
            <a:spLocks/>
          </p:cNvSpPr>
          <p:nvPr/>
        </p:nvSpPr>
        <p:spPr>
          <a:xfrm>
            <a:off x="176507" y="1009460"/>
            <a:ext cx="2947482" cy="46011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ts val="2460"/>
              </a:lnSpc>
            </a:pPr>
            <a:r>
              <a:rPr lang="en-GB" b="1" dirty="0">
                <a:latin typeface="Calibri" panose="020F0502020204030204" pitchFamily="34" charset="0"/>
              </a:rPr>
              <a:t>Key facts</a:t>
            </a:r>
          </a:p>
          <a:p>
            <a:pPr>
              <a:lnSpc>
                <a:spcPts val="2460"/>
              </a:lnSpc>
            </a:pPr>
            <a:endParaRPr lang="en-GB" b="1" dirty="0">
              <a:latin typeface="Calibri" panose="020F0502020204030204" pitchFamily="34" charset="0"/>
            </a:endParaRPr>
          </a:p>
          <a:p>
            <a:pPr>
              <a:lnSpc>
                <a:spcPts val="2460"/>
              </a:lnSpc>
            </a:pPr>
            <a:r>
              <a:rPr lang="en-GB" sz="2800" dirty="0">
                <a:latin typeface="Calibri" panose="020F0502020204030204" pitchFamily="34" charset="0"/>
              </a:rPr>
              <a:t>Wage levels in Berkshire are high with a 2021 mean of circa £31,000 per Anum.</a:t>
            </a:r>
            <a:endParaRPr lang="en-GB" sz="2800" b="1" dirty="0">
              <a:solidFill>
                <a:srgbClr val="FF0000"/>
              </a:solidFill>
            </a:endParaRPr>
          </a:p>
        </p:txBody>
      </p:sp>
      <p:sp>
        <p:nvSpPr>
          <p:cNvPr id="12" name="TextBox 11">
            <a:extLst>
              <a:ext uri="{FF2B5EF4-FFF2-40B4-BE49-F238E27FC236}">
                <a16:creationId xmlns:a16="http://schemas.microsoft.com/office/drawing/2014/main" id="{AEBB5CCD-C93D-48D7-B978-A8CA901511F5}"/>
              </a:ext>
            </a:extLst>
          </p:cNvPr>
          <p:cNvSpPr txBox="1"/>
          <p:nvPr/>
        </p:nvSpPr>
        <p:spPr>
          <a:xfrm>
            <a:off x="8620124" y="6320621"/>
            <a:ext cx="2881549" cy="276999"/>
          </a:xfrm>
          <a:prstGeom prst="rect">
            <a:avLst/>
          </a:prstGeom>
          <a:noFill/>
        </p:spPr>
        <p:txBody>
          <a:bodyPr wrap="square" rtlCol="0">
            <a:spAutoFit/>
          </a:bodyPr>
          <a:lstStyle/>
          <a:p>
            <a:pPr algn="r"/>
            <a:r>
              <a:rPr lang="en-GB" sz="1200" dirty="0"/>
              <a:t>Gross  average annual pay, 2021 (£)</a:t>
            </a:r>
          </a:p>
        </p:txBody>
      </p:sp>
      <p:graphicFrame>
        <p:nvGraphicFramePr>
          <p:cNvPr id="9" name="图表 8">
            <a:extLst>
              <a:ext uri="{FF2B5EF4-FFF2-40B4-BE49-F238E27FC236}">
                <a16:creationId xmlns:a16="http://schemas.microsoft.com/office/drawing/2014/main" id="{D435902C-2F6F-1324-5526-EAFFA1CD99A3}"/>
              </a:ext>
            </a:extLst>
          </p:cNvPr>
          <p:cNvGraphicFramePr>
            <a:graphicFrameLocks/>
          </p:cNvGraphicFramePr>
          <p:nvPr/>
        </p:nvGraphicFramePr>
        <p:xfrm>
          <a:off x="3432175" y="755680"/>
          <a:ext cx="8388350" cy="5302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9545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13" y="1128408"/>
            <a:ext cx="2947482" cy="4601183"/>
          </a:xfrm>
        </p:spPr>
        <p:txBody>
          <a:bodyPr anchor="t">
            <a:normAutofit/>
          </a:bodyPr>
          <a:lstStyle/>
          <a:p>
            <a:pPr>
              <a:lnSpc>
                <a:spcPts val="2460"/>
              </a:lnSpc>
            </a:pPr>
            <a:r>
              <a:rPr lang="en-GB" sz="2800" b="1" dirty="0">
                <a:latin typeface="Calibri" pitchFamily="34" charset="0"/>
              </a:rPr>
              <a:t>Key facts</a:t>
            </a:r>
            <a:br>
              <a:rPr lang="en-GB" sz="2800" b="1" dirty="0">
                <a:latin typeface="Calibri" pitchFamily="34" charset="0"/>
              </a:rPr>
            </a:br>
            <a:br>
              <a:rPr lang="en-GB" dirty="0">
                <a:latin typeface="Calibri" pitchFamily="34" charset="0"/>
              </a:rPr>
            </a:br>
            <a:r>
              <a:rPr lang="en-GB" sz="2200" dirty="0">
                <a:latin typeface="Calibri" pitchFamily="34" charset="0"/>
              </a:rPr>
              <a:t>The number of local job opportunities in different sectors / occupations varies considerably.</a:t>
            </a:r>
            <a:br>
              <a:rPr lang="en-GB" sz="2200" dirty="0">
                <a:latin typeface="Calibri" pitchFamily="34" charset="0"/>
              </a:rPr>
            </a:br>
            <a:br>
              <a:rPr lang="en-GB" sz="2200" dirty="0">
                <a:latin typeface="Calibri" pitchFamily="34" charset="0"/>
              </a:rPr>
            </a:br>
            <a:r>
              <a:rPr lang="en-GB" sz="2200" dirty="0">
                <a:latin typeface="Calibri" pitchFamily="34" charset="0"/>
              </a:rPr>
              <a:t>In IT, whilst there are lots of jobs, the skills required are very specific and therefore employers can struggle to fill roles. </a:t>
            </a:r>
            <a:br>
              <a:rPr lang="en-GB" dirty="0">
                <a:latin typeface="Calibri" pitchFamily="34" charset="0"/>
              </a:rPr>
            </a:br>
            <a:br>
              <a:rPr lang="en-GB" dirty="0">
                <a:latin typeface="Calibri" pitchFamily="34" charset="0"/>
              </a:rPr>
            </a:br>
            <a:endParaRPr lang="en-GB" dirty="0">
              <a:latin typeface="Calibri"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71658687"/>
              </p:ext>
            </p:extLst>
          </p:nvPr>
        </p:nvGraphicFramePr>
        <p:xfrm>
          <a:off x="3612121" y="885825"/>
          <a:ext cx="8083309" cy="5204224"/>
        </p:xfrm>
        <a:graphic>
          <a:graphicData uri="http://schemas.openxmlformats.org/drawingml/2006/table">
            <a:tbl>
              <a:tblPr firstRow="1" bandRow="1">
                <a:tableStyleId>{5C22544A-7EE6-4342-B048-85BDC9FD1C3A}</a:tableStyleId>
              </a:tblPr>
              <a:tblGrid>
                <a:gridCol w="1749940">
                  <a:extLst>
                    <a:ext uri="{9D8B030D-6E8A-4147-A177-3AD203B41FA5}">
                      <a16:colId xmlns:a16="http://schemas.microsoft.com/office/drawing/2014/main" val="65724139"/>
                    </a:ext>
                  </a:extLst>
                </a:gridCol>
                <a:gridCol w="1266675">
                  <a:extLst>
                    <a:ext uri="{9D8B030D-6E8A-4147-A177-3AD203B41FA5}">
                      <a16:colId xmlns:a16="http://schemas.microsoft.com/office/drawing/2014/main" val="1496370802"/>
                    </a:ext>
                  </a:extLst>
                </a:gridCol>
                <a:gridCol w="1783622">
                  <a:extLst>
                    <a:ext uri="{9D8B030D-6E8A-4147-A177-3AD203B41FA5}">
                      <a16:colId xmlns:a16="http://schemas.microsoft.com/office/drawing/2014/main" val="1220553276"/>
                    </a:ext>
                  </a:extLst>
                </a:gridCol>
                <a:gridCol w="3283072">
                  <a:extLst>
                    <a:ext uri="{9D8B030D-6E8A-4147-A177-3AD203B41FA5}">
                      <a16:colId xmlns:a16="http://schemas.microsoft.com/office/drawing/2014/main" val="56399442"/>
                    </a:ext>
                  </a:extLst>
                </a:gridCol>
              </a:tblGrid>
              <a:tr h="648127">
                <a:tc>
                  <a:txBody>
                    <a:bodyPr/>
                    <a:lstStyle/>
                    <a:p>
                      <a:pPr algn="ctr"/>
                      <a:r>
                        <a:rPr lang="en-GB" sz="1200" dirty="0">
                          <a:latin typeface="Calibri" panose="020F0502020204030204" pitchFamily="34" charset="0"/>
                        </a:rPr>
                        <a:t>Occupation</a:t>
                      </a:r>
                    </a:p>
                  </a:txBody>
                  <a:tcPr marL="76258" marR="76258" marT="38128" marB="38128" anchor="ctr"/>
                </a:tc>
                <a:tc>
                  <a:txBody>
                    <a:bodyPr/>
                    <a:lstStyle/>
                    <a:p>
                      <a:pPr algn="ctr"/>
                      <a:r>
                        <a:rPr lang="en-GB" sz="1200" dirty="0">
                          <a:latin typeface="Calibri" panose="020F0502020204030204" pitchFamily="34" charset="0"/>
                        </a:rPr>
                        <a:t>Number</a:t>
                      </a:r>
                      <a:r>
                        <a:rPr lang="en-GB" sz="1200" baseline="0" dirty="0">
                          <a:latin typeface="Calibri" panose="020F0502020204030204" pitchFamily="34" charset="0"/>
                        </a:rPr>
                        <a:t> of jobs </a:t>
                      </a:r>
                    </a:p>
                    <a:p>
                      <a:pPr algn="ctr"/>
                      <a:r>
                        <a:rPr lang="en-GB" sz="1200" baseline="0" dirty="0">
                          <a:latin typeface="Calibri" panose="020F0502020204030204" pitchFamily="34" charset="0"/>
                        </a:rPr>
                        <a:t>in Berkshire</a:t>
                      </a:r>
                      <a:endParaRPr lang="en-GB" sz="1200" dirty="0">
                        <a:latin typeface="Calibri" panose="020F0502020204030204" pitchFamily="34" charset="0"/>
                      </a:endParaRPr>
                    </a:p>
                  </a:txBody>
                  <a:tcPr marL="76258" marR="76258" marT="38128" marB="38128" anchor="ctr"/>
                </a:tc>
                <a:tc>
                  <a:txBody>
                    <a:bodyPr/>
                    <a:lstStyle/>
                    <a:p>
                      <a:pPr algn="ctr"/>
                      <a:r>
                        <a:rPr lang="en-GB" sz="1200" dirty="0">
                          <a:latin typeface="Calibri" panose="020F0502020204030204" pitchFamily="34" charset="0"/>
                        </a:rPr>
                        <a:t>Level</a:t>
                      </a:r>
                      <a:r>
                        <a:rPr lang="en-GB" sz="1200" baseline="0" dirty="0">
                          <a:latin typeface="Calibri" panose="020F0502020204030204" pitchFamily="34" charset="0"/>
                        </a:rPr>
                        <a:t> of</a:t>
                      </a:r>
                      <a:r>
                        <a:rPr lang="en-GB" sz="1200" dirty="0">
                          <a:latin typeface="Calibri" panose="020F0502020204030204" pitchFamily="34" charset="0"/>
                        </a:rPr>
                        <a:t> competition for jobs?</a:t>
                      </a:r>
                    </a:p>
                  </a:txBody>
                  <a:tcPr marL="76258" marR="76258" marT="38128" marB="38128" anchor="ctr"/>
                </a:tc>
                <a:tc>
                  <a:txBody>
                    <a:bodyPr/>
                    <a:lstStyle/>
                    <a:p>
                      <a:pPr algn="ctr"/>
                      <a:r>
                        <a:rPr lang="en-GB" sz="1200" dirty="0">
                          <a:latin typeface="Calibri" panose="020F0502020204030204" pitchFamily="34" charset="0"/>
                        </a:rPr>
                        <a:t>Example</a:t>
                      </a:r>
                      <a:r>
                        <a:rPr lang="en-GB" sz="1200" baseline="0" dirty="0">
                          <a:latin typeface="Calibri" panose="020F0502020204030204" pitchFamily="34" charset="0"/>
                        </a:rPr>
                        <a:t>s of employers</a:t>
                      </a:r>
                      <a:endParaRPr lang="en-GB" sz="1200" dirty="0">
                        <a:latin typeface="Calibri" panose="020F0502020204030204" pitchFamily="34" charset="0"/>
                      </a:endParaRPr>
                    </a:p>
                  </a:txBody>
                  <a:tcPr marL="76258" marR="76258" marT="38128" marB="38128" anchor="ctr"/>
                </a:tc>
                <a:extLst>
                  <a:ext uri="{0D108BD9-81ED-4DB2-BD59-A6C34878D82A}">
                    <a16:rowId xmlns:a16="http://schemas.microsoft.com/office/drawing/2014/main" val="940073398"/>
                  </a:ext>
                </a:extLst>
              </a:tr>
              <a:tr h="350469">
                <a:tc>
                  <a:txBody>
                    <a:bodyPr/>
                    <a:lstStyle/>
                    <a:p>
                      <a:pPr algn="ctr" rtl="0" fontAlgn="t"/>
                      <a:r>
                        <a:rPr lang="en-GB" sz="1100" b="0" i="0" u="none" strike="noStrike" dirty="0">
                          <a:solidFill>
                            <a:srgbClr val="000000"/>
                          </a:solidFill>
                          <a:latin typeface="Calibri"/>
                        </a:rPr>
                        <a:t>IT / Software development</a:t>
                      </a:r>
                    </a:p>
                  </a:txBody>
                  <a:tcPr marL="0" marR="0" marT="0" marB="0" anchor="ctr"/>
                </a:tc>
                <a:tc>
                  <a:txBody>
                    <a:bodyPr/>
                    <a:lstStyle/>
                    <a:p>
                      <a:pPr algn="ctr" rtl="0" fontAlgn="t"/>
                      <a:r>
                        <a:rPr lang="en-GB" sz="1100" b="0" i="0" u="none" strike="noStrike" dirty="0">
                          <a:solidFill>
                            <a:schemeClr val="tx1"/>
                          </a:solidFill>
                          <a:latin typeface="Calibri"/>
                        </a:rPr>
                        <a:t>49,834</a:t>
                      </a:r>
                    </a:p>
                  </a:txBody>
                  <a:tcPr marL="0" marR="0" marT="0" marB="0" anchor="ctr"/>
                </a:tc>
                <a:tc>
                  <a:txBody>
                    <a:bodyPr/>
                    <a:lstStyle/>
                    <a:p>
                      <a:pPr algn="ctr" rtl="0" fontAlgn="t"/>
                      <a:r>
                        <a:rPr lang="en-GB" sz="1100" b="0" i="0" u="none" strike="noStrike" dirty="0">
                          <a:solidFill>
                            <a:schemeClr val="bg1"/>
                          </a:solidFill>
                          <a:latin typeface="Calibri"/>
                        </a:rPr>
                        <a:t>Low – lots of jobs</a:t>
                      </a:r>
                    </a:p>
                  </a:txBody>
                  <a:tcPr marL="0" marR="0" marT="0" marB="0" anchor="ctr">
                    <a:solidFill>
                      <a:srgbClr val="00B050"/>
                    </a:solidFill>
                  </a:tcPr>
                </a:tc>
                <a:tc>
                  <a:txBody>
                    <a:bodyPr/>
                    <a:lstStyle/>
                    <a:p>
                      <a:pPr algn="ctr" fontAlgn="t"/>
                      <a:r>
                        <a:rPr lang="en-GB" sz="1100" b="0" i="0" u="none" strike="noStrike" dirty="0">
                          <a:solidFill>
                            <a:srgbClr val="000000"/>
                          </a:solidFill>
                          <a:latin typeface="Calibri"/>
                        </a:rPr>
                        <a:t> Vodafone, Microsoft, NHS, O2, SSE, Oracle, Westcoast, Avanti, Verizon, Open Text Corporation, HP, Thales</a:t>
                      </a:r>
                    </a:p>
                  </a:txBody>
                  <a:tcPr marL="0" marR="0" marT="0" marB="0" anchor="ctr"/>
                </a:tc>
                <a:extLst>
                  <a:ext uri="{0D108BD9-81ED-4DB2-BD59-A6C34878D82A}">
                    <a16:rowId xmlns:a16="http://schemas.microsoft.com/office/drawing/2014/main" val="3531476601"/>
                  </a:ext>
                </a:extLst>
              </a:tr>
              <a:tr h="350469">
                <a:tc>
                  <a:txBody>
                    <a:bodyPr/>
                    <a:lstStyle/>
                    <a:p>
                      <a:pPr algn="ctr" rtl="0" fontAlgn="t"/>
                      <a:r>
                        <a:rPr lang="en-GB" sz="1100" b="0" i="0" u="none" strike="noStrike" dirty="0">
                          <a:solidFill>
                            <a:schemeClr val="accent6">
                              <a:lumMod val="10000"/>
                            </a:schemeClr>
                          </a:solidFill>
                          <a:latin typeface="Calibri"/>
                        </a:rPr>
                        <a:t>Warehousing / distribution</a:t>
                      </a:r>
                    </a:p>
                  </a:txBody>
                  <a:tcPr marL="0" marR="0" marT="0" marB="0" anchor="ctr"/>
                </a:tc>
                <a:tc>
                  <a:txBody>
                    <a:bodyPr/>
                    <a:lstStyle/>
                    <a:p>
                      <a:pPr algn="ctr" rtl="0" fontAlgn="t"/>
                      <a:r>
                        <a:rPr lang="en-GB" sz="1100" b="0" i="0" u="none" strike="noStrike" dirty="0">
                          <a:solidFill>
                            <a:schemeClr val="tx1"/>
                          </a:solidFill>
                          <a:latin typeface="Calibri"/>
                        </a:rPr>
                        <a:t>24,884</a:t>
                      </a:r>
                    </a:p>
                  </a:txBody>
                  <a:tcPr marL="0" marR="0" marT="0" marB="0" anchor="ctr"/>
                </a:tc>
                <a:tc>
                  <a:txBody>
                    <a:bodyPr/>
                    <a:lstStyle/>
                    <a:p>
                      <a:pPr algn="ctr" rtl="0" fontAlgn="t"/>
                      <a:r>
                        <a:rPr lang="en-GB" sz="1100" b="0" i="0" u="none" strike="noStrike" dirty="0">
                          <a:solidFill>
                            <a:schemeClr val="bg1"/>
                          </a:solidFill>
                          <a:latin typeface="Calibri"/>
                        </a:rPr>
                        <a:t>Low – lots of jobs</a:t>
                      </a:r>
                    </a:p>
                  </a:txBody>
                  <a:tcPr marL="0" marR="0" marT="0" marB="0" anchor="ctr">
                    <a:solidFill>
                      <a:srgbClr val="00B050"/>
                    </a:solidFill>
                  </a:tcPr>
                </a:tc>
                <a:tc>
                  <a:txBody>
                    <a:bodyPr/>
                    <a:lstStyle/>
                    <a:p>
                      <a:pPr algn="ctr" fontAlgn="t"/>
                      <a:r>
                        <a:rPr lang="en-GB" sz="1100" b="0" i="0" u="none" strike="noStrike" dirty="0">
                          <a:solidFill>
                            <a:srgbClr val="000000"/>
                          </a:solidFill>
                          <a:latin typeface="Calibri"/>
                        </a:rPr>
                        <a:t>Tesco,</a:t>
                      </a:r>
                      <a:r>
                        <a:rPr lang="en-GB" sz="1100" b="0" i="0" u="none" strike="noStrike" baseline="0" dirty="0">
                          <a:solidFill>
                            <a:srgbClr val="000000"/>
                          </a:solidFill>
                          <a:latin typeface="Calibri"/>
                        </a:rPr>
                        <a:t> Waitrose, </a:t>
                      </a:r>
                      <a:r>
                        <a:rPr lang="en-GB" sz="1100" b="0" i="0" kern="1200" dirty="0">
                          <a:solidFill>
                            <a:schemeClr val="dk1"/>
                          </a:solidFill>
                          <a:latin typeface="Calibri" pitchFamily="34" charset="0"/>
                          <a:ea typeface="+mn-ea"/>
                          <a:cs typeface="+mn-cs"/>
                        </a:rPr>
                        <a:t>Kuehne &amp; Nagel</a:t>
                      </a:r>
                      <a:r>
                        <a:rPr lang="en-GB" sz="1100" b="0" i="0" u="none" strike="noStrike" dirty="0">
                          <a:solidFill>
                            <a:srgbClr val="000000"/>
                          </a:solidFill>
                          <a:latin typeface="Calibri" pitchFamily="34" charset="0"/>
                        </a:rPr>
                        <a:t>, Brakes Group</a:t>
                      </a:r>
                    </a:p>
                  </a:txBody>
                  <a:tcPr marL="0" marR="0" marT="0" marB="0" anchor="ctr"/>
                </a:tc>
                <a:extLst>
                  <a:ext uri="{0D108BD9-81ED-4DB2-BD59-A6C34878D82A}">
                    <a16:rowId xmlns:a16="http://schemas.microsoft.com/office/drawing/2014/main" val="3261310795"/>
                  </a:ext>
                </a:extLst>
              </a:tr>
              <a:tr h="350469">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latin typeface="Calibri"/>
                        </a:rPr>
                        <a:t>Construction </a:t>
                      </a:r>
                    </a:p>
                  </a:txBody>
                  <a:tcPr marL="0" marR="0" marT="0" marB="0" anchor="ctr"/>
                </a:tc>
                <a:tc>
                  <a:txBody>
                    <a:bodyPr/>
                    <a:lstStyle/>
                    <a:p>
                      <a:pPr algn="ctr" rtl="0" fontAlgn="t"/>
                      <a:r>
                        <a:rPr lang="en-GB" sz="1100" b="0" i="0" u="none" strike="noStrike" dirty="0">
                          <a:solidFill>
                            <a:schemeClr val="tx1"/>
                          </a:solidFill>
                          <a:latin typeface="Calibri"/>
                        </a:rPr>
                        <a:t>17,664</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chemeClr val="bg1"/>
                          </a:solidFill>
                          <a:latin typeface="Calibri"/>
                        </a:rPr>
                        <a:t>Low – lots of jobs</a:t>
                      </a:r>
                    </a:p>
                  </a:txBody>
                  <a:tcPr marL="0" marR="0" marT="0" marB="0" anchor="ctr">
                    <a:solidFill>
                      <a:srgbClr val="00B05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latin typeface="Calibri"/>
                        </a:rPr>
                        <a:t>Costain, Wood Plc, Balfour Beatty</a:t>
                      </a:r>
                    </a:p>
                  </a:txBody>
                  <a:tcPr marL="0" marR="0" marT="0" marB="0" anchor="ctr"/>
                </a:tc>
                <a:extLst>
                  <a:ext uri="{0D108BD9-81ED-4DB2-BD59-A6C34878D82A}">
                    <a16:rowId xmlns:a16="http://schemas.microsoft.com/office/drawing/2014/main" val="1037459567"/>
                  </a:ext>
                </a:extLst>
              </a:tr>
              <a:tr h="350469">
                <a:tc>
                  <a:txBody>
                    <a:bodyPr/>
                    <a:lstStyle/>
                    <a:p>
                      <a:pPr algn="ctr" rtl="0" fontAlgn="t"/>
                      <a:r>
                        <a:rPr lang="en-GB" sz="1100" b="0" i="0" u="none" strike="noStrike" dirty="0">
                          <a:solidFill>
                            <a:srgbClr val="000000"/>
                          </a:solidFill>
                          <a:latin typeface="Calibri"/>
                        </a:rPr>
                        <a:t>Social care</a:t>
                      </a:r>
                    </a:p>
                  </a:txBody>
                  <a:tcPr marL="0" marR="0" marT="0" marB="0" anchor="ctr"/>
                </a:tc>
                <a:tc>
                  <a:txBody>
                    <a:bodyPr/>
                    <a:lstStyle/>
                    <a:p>
                      <a:pPr algn="ctr" rtl="0" fontAlgn="t"/>
                      <a:r>
                        <a:rPr lang="en-US" altLang="zh-CN" sz="1100" b="0" i="0" u="none" strike="noStrike" dirty="0">
                          <a:solidFill>
                            <a:schemeClr val="tx1"/>
                          </a:solidFill>
                          <a:latin typeface="Calibri"/>
                        </a:rPr>
                        <a:t>18</a:t>
                      </a:r>
                      <a:r>
                        <a:rPr lang="en-GB" altLang="zh-CN" sz="1100" b="0" i="0" u="none" strike="noStrike" dirty="0">
                          <a:solidFill>
                            <a:schemeClr val="tx1"/>
                          </a:solidFill>
                          <a:latin typeface="Calibri"/>
                        </a:rPr>
                        <a:t>,230</a:t>
                      </a:r>
                      <a:endParaRPr lang="en-GB" sz="1100" b="0" i="0" u="none" strike="noStrike" dirty="0">
                        <a:solidFill>
                          <a:schemeClr val="tx1"/>
                        </a:solidFill>
                        <a:latin typeface="Calibri"/>
                      </a:endParaRPr>
                    </a:p>
                  </a:txBody>
                  <a:tcPr marL="0" marR="0" marT="0" marB="0" anchor="ctr"/>
                </a:tc>
                <a:tc>
                  <a:txBody>
                    <a:bodyPr/>
                    <a:lstStyle/>
                    <a:p>
                      <a:pPr algn="ctr" rtl="0" fontAlgn="t"/>
                      <a:r>
                        <a:rPr lang="en-GB" sz="1100" b="0" i="0" u="none" strike="noStrike" dirty="0">
                          <a:solidFill>
                            <a:schemeClr val="bg1"/>
                          </a:solidFill>
                          <a:latin typeface="Calibri"/>
                        </a:rPr>
                        <a:t>Low – lots of jobs</a:t>
                      </a:r>
                    </a:p>
                  </a:txBody>
                  <a:tcPr marL="0" marR="0" marT="0" marB="0" anchor="ctr">
                    <a:solidFill>
                      <a:srgbClr val="00B050"/>
                    </a:solidFill>
                  </a:tcPr>
                </a:tc>
                <a:tc>
                  <a:txBody>
                    <a:bodyPr/>
                    <a:lstStyle/>
                    <a:p>
                      <a:pPr algn="ctr" fontAlgn="t"/>
                      <a:r>
                        <a:rPr lang="en-GB" sz="1100" b="0" i="0" u="none" strike="noStrike" dirty="0">
                          <a:solidFill>
                            <a:srgbClr val="000000"/>
                          </a:solidFill>
                          <a:latin typeface="Calibri"/>
                        </a:rPr>
                        <a:t> Local authorities, Voyage Care, Sunrise Senior Living</a:t>
                      </a:r>
                    </a:p>
                  </a:txBody>
                  <a:tcPr marL="0" marR="0" marT="0" marB="0" anchor="ctr"/>
                </a:tc>
                <a:extLst>
                  <a:ext uri="{0D108BD9-81ED-4DB2-BD59-A6C34878D82A}">
                    <a16:rowId xmlns:a16="http://schemas.microsoft.com/office/drawing/2014/main" val="589316764"/>
                  </a:ext>
                </a:extLst>
              </a:tr>
              <a:tr h="350469">
                <a:tc>
                  <a:txBody>
                    <a:bodyPr/>
                    <a:lstStyle/>
                    <a:p>
                      <a:pPr algn="ctr" rtl="0" fontAlgn="t"/>
                      <a:r>
                        <a:rPr lang="en-GB" sz="1100" b="0" i="0" u="none" strike="noStrike" dirty="0">
                          <a:solidFill>
                            <a:schemeClr val="bg2">
                              <a:lumMod val="10000"/>
                            </a:schemeClr>
                          </a:solidFill>
                          <a:latin typeface="Calibri"/>
                        </a:rPr>
                        <a:t>Accountancy</a:t>
                      </a:r>
                      <a:r>
                        <a:rPr lang="en-GB" sz="1100" b="0" i="0" u="none" strike="noStrike" dirty="0">
                          <a:solidFill>
                            <a:srgbClr val="000000"/>
                          </a:solidFill>
                          <a:latin typeface="Calibri"/>
                        </a:rPr>
                        <a:t> </a:t>
                      </a:r>
                    </a:p>
                  </a:txBody>
                  <a:tcPr marL="0" marR="0" marT="0" marB="0" anchor="ctr"/>
                </a:tc>
                <a:tc>
                  <a:txBody>
                    <a:bodyPr/>
                    <a:lstStyle/>
                    <a:p>
                      <a:pPr algn="ctr" rtl="0" fontAlgn="t"/>
                      <a:r>
                        <a:rPr lang="en-GB" sz="1100" b="0" i="0" u="none" strike="noStrike" dirty="0">
                          <a:solidFill>
                            <a:schemeClr val="tx1"/>
                          </a:solidFill>
                          <a:latin typeface="Calibri"/>
                        </a:rPr>
                        <a:t>10,096</a:t>
                      </a:r>
                    </a:p>
                  </a:txBody>
                  <a:tcPr marL="0" marR="0" marT="0" marB="0" anchor="ctr"/>
                </a:tc>
                <a:tc>
                  <a:txBody>
                    <a:bodyPr/>
                    <a:lstStyle/>
                    <a:p>
                      <a:pPr algn="ctr" rtl="0" fontAlgn="t"/>
                      <a:r>
                        <a:rPr lang="en-GB" sz="1100" b="0" i="0" u="none" strike="noStrike" dirty="0">
                          <a:solidFill>
                            <a:schemeClr val="bg1"/>
                          </a:solidFill>
                          <a:latin typeface="Calibri"/>
                        </a:rPr>
                        <a:t>Medium </a:t>
                      </a:r>
                    </a:p>
                  </a:txBody>
                  <a:tcPr marL="0" marR="0" marT="0" marB="0" anchor="ctr">
                    <a:solidFill>
                      <a:srgbClr val="FFC000"/>
                    </a:solidFill>
                  </a:tcPr>
                </a:tc>
                <a:tc>
                  <a:txBody>
                    <a:bodyPr/>
                    <a:lstStyle/>
                    <a:p>
                      <a:pPr algn="ctr" fontAlgn="t"/>
                      <a:r>
                        <a:rPr lang="en-GB" sz="1100" b="0" i="0" u="none" strike="noStrike" baseline="0" dirty="0">
                          <a:solidFill>
                            <a:srgbClr val="000000"/>
                          </a:solidFill>
                          <a:latin typeface="Calibri"/>
                        </a:rPr>
                        <a:t>Deloitte, EY, PWC, KPMG,</a:t>
                      </a:r>
                      <a:r>
                        <a:rPr lang="en-GB" sz="1100" b="0" i="0" u="none" strike="noStrike" dirty="0">
                          <a:solidFill>
                            <a:srgbClr val="000000"/>
                          </a:solidFill>
                          <a:latin typeface="Calibri"/>
                        </a:rPr>
                        <a:t> Grant</a:t>
                      </a:r>
                      <a:r>
                        <a:rPr lang="en-GB" sz="1100" b="0" i="0" u="none" strike="noStrike" baseline="0" dirty="0">
                          <a:solidFill>
                            <a:srgbClr val="000000"/>
                          </a:solidFill>
                          <a:latin typeface="Calibri"/>
                        </a:rPr>
                        <a:t> Thornton</a:t>
                      </a:r>
                      <a:endParaRPr lang="en-GB"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2211457635"/>
                  </a:ext>
                </a:extLst>
              </a:tr>
              <a:tr h="350469">
                <a:tc>
                  <a:txBody>
                    <a:bodyPr/>
                    <a:lstStyle/>
                    <a:p>
                      <a:pPr algn="ctr" rtl="0" fontAlgn="t"/>
                      <a:r>
                        <a:rPr lang="en-GB" sz="1100" b="0" i="0" u="none" strike="noStrike" dirty="0">
                          <a:solidFill>
                            <a:srgbClr val="000000"/>
                          </a:solidFill>
                          <a:latin typeface="Calibri"/>
                        </a:rPr>
                        <a:t>Engineering </a:t>
                      </a:r>
                    </a:p>
                  </a:txBody>
                  <a:tcPr marL="0" marR="0" marT="0" marB="0" anchor="ctr"/>
                </a:tc>
                <a:tc>
                  <a:txBody>
                    <a:bodyPr/>
                    <a:lstStyle/>
                    <a:p>
                      <a:pPr algn="ctr" rtl="0" fontAlgn="t"/>
                      <a:r>
                        <a:rPr lang="en-GB" sz="1100" b="0" i="0" u="none" strike="noStrike" dirty="0">
                          <a:solidFill>
                            <a:schemeClr val="tx1"/>
                          </a:solidFill>
                          <a:latin typeface="Calibri"/>
                        </a:rPr>
                        <a:t>12,437</a:t>
                      </a:r>
                    </a:p>
                  </a:txBody>
                  <a:tcPr marL="0" marR="0" marT="0" marB="0" anchor="ctr"/>
                </a:tc>
                <a:tc>
                  <a:txBody>
                    <a:bodyPr/>
                    <a:lstStyle/>
                    <a:p>
                      <a:pPr algn="ctr" rtl="0" fontAlgn="t"/>
                      <a:r>
                        <a:rPr lang="en-GB" sz="1100" b="0" i="0" u="none" strike="noStrike" dirty="0">
                          <a:solidFill>
                            <a:schemeClr val="bg1"/>
                          </a:solidFill>
                          <a:latin typeface="Calibri"/>
                        </a:rPr>
                        <a:t>Low – lack of applicants</a:t>
                      </a:r>
                    </a:p>
                  </a:txBody>
                  <a:tcPr marL="0" marR="0" marT="0" marB="0" anchor="ctr">
                    <a:solidFill>
                      <a:srgbClr val="00B050"/>
                    </a:solidFill>
                  </a:tcPr>
                </a:tc>
                <a:tc>
                  <a:txBody>
                    <a:bodyPr/>
                    <a:lstStyle/>
                    <a:p>
                      <a:pPr algn="ctr" rtl="0" fontAlgn="t"/>
                      <a:r>
                        <a:rPr lang="en-GB" sz="1100" b="0" i="0" u="none" strike="noStrike" dirty="0">
                          <a:solidFill>
                            <a:srgbClr val="000000"/>
                          </a:solidFill>
                          <a:latin typeface="Calibri"/>
                        </a:rPr>
                        <a:t>Wood Plc,</a:t>
                      </a:r>
                      <a:r>
                        <a:rPr lang="en-GB" sz="1100" b="0" i="0" u="none" strike="noStrike" baseline="0" dirty="0">
                          <a:solidFill>
                            <a:srgbClr val="000000"/>
                          </a:solidFill>
                          <a:latin typeface="Calibri"/>
                        </a:rPr>
                        <a:t> Jacobs, Xtrac, Honeywell</a:t>
                      </a:r>
                      <a:endParaRPr lang="en-GB"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1645542986"/>
                  </a:ext>
                </a:extLst>
              </a:tr>
              <a:tr h="350469">
                <a:tc>
                  <a:txBody>
                    <a:bodyPr/>
                    <a:lstStyle/>
                    <a:p>
                      <a:pPr algn="ctr" rtl="0" fontAlgn="t"/>
                      <a:r>
                        <a:rPr lang="en-GB" sz="1100" b="0" i="0" u="none" strike="noStrike" dirty="0">
                          <a:solidFill>
                            <a:schemeClr val="bg2">
                              <a:lumMod val="10000"/>
                            </a:schemeClr>
                          </a:solidFill>
                          <a:latin typeface="Calibri"/>
                        </a:rPr>
                        <a:t>Sports and leisure  </a:t>
                      </a:r>
                    </a:p>
                  </a:txBody>
                  <a:tcPr marL="0" marR="0" marT="0" marB="0" anchor="ctr"/>
                </a:tc>
                <a:tc>
                  <a:txBody>
                    <a:bodyPr/>
                    <a:lstStyle/>
                    <a:p>
                      <a:pPr algn="ctr" rtl="0" fontAlgn="t"/>
                      <a:r>
                        <a:rPr lang="en-GB" sz="1100" b="0" i="0" u="none" strike="noStrike" dirty="0">
                          <a:solidFill>
                            <a:schemeClr val="tx1"/>
                          </a:solidFill>
                          <a:latin typeface="Calibri"/>
                        </a:rPr>
                        <a:t>4,641</a:t>
                      </a:r>
                    </a:p>
                  </a:txBody>
                  <a:tcPr marL="0" marR="0" marT="0" marB="0" anchor="ctr"/>
                </a:tc>
                <a:tc>
                  <a:txBody>
                    <a:bodyPr/>
                    <a:lstStyle/>
                    <a:p>
                      <a:pPr algn="ctr" rtl="0" fontAlgn="t"/>
                      <a:r>
                        <a:rPr lang="en-GB" sz="1100" b="0" i="0" u="none" strike="noStrike" dirty="0">
                          <a:solidFill>
                            <a:srgbClr val="000000"/>
                          </a:solidFill>
                          <a:latin typeface="Calibri"/>
                        </a:rPr>
                        <a:t>Medium</a:t>
                      </a:r>
                    </a:p>
                  </a:txBody>
                  <a:tcPr marL="0" marR="0" marT="0" marB="0" anchor="ctr">
                    <a:solidFill>
                      <a:srgbClr val="FFC000"/>
                    </a:solidFill>
                  </a:tcPr>
                </a:tc>
                <a:tc>
                  <a:txBody>
                    <a:bodyPr/>
                    <a:lstStyle/>
                    <a:p>
                      <a:pPr algn="ctr" fontAlgn="t"/>
                      <a:r>
                        <a:rPr lang="en-GB" sz="1100" b="0" i="0" u="none" strike="noStrike" dirty="0">
                          <a:solidFill>
                            <a:srgbClr val="000000"/>
                          </a:solidFill>
                          <a:latin typeface="Calibri"/>
                        </a:rPr>
                        <a:t>Reading Football Club, Nirvana</a:t>
                      </a:r>
                      <a:r>
                        <a:rPr lang="en-GB" sz="1100" b="0" i="0" u="none" strike="noStrike" baseline="0" dirty="0">
                          <a:solidFill>
                            <a:srgbClr val="000000"/>
                          </a:solidFill>
                          <a:latin typeface="Calibri"/>
                        </a:rPr>
                        <a:t> Spa and Leisure, John Nike Leisuresports Ltd</a:t>
                      </a:r>
                      <a:endParaRPr lang="en-GB"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1499833603"/>
                  </a:ext>
                </a:extLst>
              </a:tr>
              <a:tr h="350469">
                <a:tc>
                  <a:txBody>
                    <a:bodyPr/>
                    <a:lstStyle/>
                    <a:p>
                      <a:pPr algn="ctr" rtl="0" fontAlgn="t"/>
                      <a:r>
                        <a:rPr lang="en-GB" sz="1100" b="0" i="0" u="none" strike="noStrike" dirty="0">
                          <a:solidFill>
                            <a:srgbClr val="000000"/>
                          </a:solidFill>
                          <a:latin typeface="Calibri"/>
                        </a:rPr>
                        <a:t>Catering (chefs) </a:t>
                      </a:r>
                    </a:p>
                  </a:txBody>
                  <a:tcPr marL="0" marR="0" marT="0" marB="0" anchor="ctr"/>
                </a:tc>
                <a:tc>
                  <a:txBody>
                    <a:bodyPr/>
                    <a:lstStyle/>
                    <a:p>
                      <a:pPr algn="ctr" rtl="0" fontAlgn="t"/>
                      <a:r>
                        <a:rPr lang="en-GB" sz="1100" b="0" i="0" u="none" strike="noStrike" dirty="0">
                          <a:solidFill>
                            <a:schemeClr val="tx1"/>
                          </a:solidFill>
                          <a:latin typeface="Calibri"/>
                        </a:rPr>
                        <a:t>3,804</a:t>
                      </a: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chemeClr val="bg1"/>
                          </a:solidFill>
                          <a:latin typeface="Calibri"/>
                        </a:rPr>
                        <a:t>Low – lack of applicants </a:t>
                      </a:r>
                    </a:p>
                  </a:txBody>
                  <a:tcPr marL="0" marR="0" marT="0" marB="0" anchor="ctr">
                    <a:solidFill>
                      <a:srgbClr val="00B050"/>
                    </a:solidFill>
                  </a:tcPr>
                </a:tc>
                <a:tc>
                  <a:txBody>
                    <a:bodyPr/>
                    <a:lstStyle/>
                    <a:p>
                      <a:pPr algn="ctr" fontAlgn="t"/>
                      <a:r>
                        <a:rPr lang="en-GB" sz="1100" b="0" i="0" u="none" strike="noStrike" dirty="0">
                          <a:solidFill>
                            <a:srgbClr val="000000"/>
                          </a:solidFill>
                          <a:latin typeface="Calibri"/>
                        </a:rPr>
                        <a:t>Fullers, Compass Group, Hilton, Whitbread</a:t>
                      </a:r>
                    </a:p>
                  </a:txBody>
                  <a:tcPr marL="0" marR="0" marT="0" marB="0" anchor="ctr"/>
                </a:tc>
                <a:extLst>
                  <a:ext uri="{0D108BD9-81ED-4DB2-BD59-A6C34878D82A}">
                    <a16:rowId xmlns:a16="http://schemas.microsoft.com/office/drawing/2014/main" val="1245830893"/>
                  </a:ext>
                </a:extLst>
              </a:tr>
              <a:tr h="350469">
                <a:tc>
                  <a:txBody>
                    <a:bodyPr/>
                    <a:lstStyle/>
                    <a:p>
                      <a:pPr algn="ctr" rtl="0" fontAlgn="t"/>
                      <a:r>
                        <a:rPr lang="en-GB" sz="1100" b="0" i="0" u="none" strike="noStrike" dirty="0">
                          <a:solidFill>
                            <a:schemeClr val="bg2">
                              <a:lumMod val="10000"/>
                            </a:schemeClr>
                          </a:solidFill>
                          <a:latin typeface="Calibri"/>
                        </a:rPr>
                        <a:t>Law</a:t>
                      </a:r>
                    </a:p>
                  </a:txBody>
                  <a:tcPr marL="0" marR="0" marT="0" marB="0" anchor="ctr"/>
                </a:tc>
                <a:tc>
                  <a:txBody>
                    <a:bodyPr/>
                    <a:lstStyle/>
                    <a:p>
                      <a:pPr algn="ctr" rtl="0" fontAlgn="t"/>
                      <a:r>
                        <a:rPr lang="en-GB" sz="1100" b="0" i="0" u="none" strike="noStrike" dirty="0">
                          <a:solidFill>
                            <a:schemeClr val="tx1"/>
                          </a:solidFill>
                          <a:latin typeface="Calibri"/>
                        </a:rPr>
                        <a:t>2,351</a:t>
                      </a:r>
                    </a:p>
                  </a:txBody>
                  <a:tcPr marL="0" marR="0" marT="0" marB="0" anchor="ctr"/>
                </a:tc>
                <a:tc>
                  <a:txBody>
                    <a:bodyPr/>
                    <a:lstStyle/>
                    <a:p>
                      <a:pPr algn="ctr" rtl="0" fontAlgn="t"/>
                      <a:r>
                        <a:rPr lang="en-GB" sz="1100" b="0" i="0" u="none" strike="noStrike" dirty="0">
                          <a:solidFill>
                            <a:srgbClr val="000000"/>
                          </a:solidFill>
                          <a:latin typeface="Calibri"/>
                        </a:rPr>
                        <a:t>Medium</a:t>
                      </a:r>
                    </a:p>
                  </a:txBody>
                  <a:tcPr marL="0" marR="0" marT="0" marB="0" anchor="ctr">
                    <a:solidFill>
                      <a:srgbClr val="FFC000"/>
                    </a:solidFill>
                  </a:tcPr>
                </a:tc>
                <a:tc>
                  <a:txBody>
                    <a:bodyPr/>
                    <a:lstStyle/>
                    <a:p>
                      <a:pPr algn="ctr" fontAlgn="t"/>
                      <a:r>
                        <a:rPr lang="en-GB" sz="1100" b="0" i="0" u="none" strike="noStrike" dirty="0">
                          <a:solidFill>
                            <a:srgbClr val="000000"/>
                          </a:solidFill>
                          <a:latin typeface="Calibri"/>
                        </a:rPr>
                        <a:t>Pitmans,</a:t>
                      </a:r>
                      <a:r>
                        <a:rPr lang="en-GB" sz="1100" b="0" i="0" u="none" strike="noStrike" baseline="0" dirty="0">
                          <a:solidFill>
                            <a:srgbClr val="000000"/>
                          </a:solidFill>
                          <a:latin typeface="Calibri"/>
                        </a:rPr>
                        <a:t> Blandy &amp; Blandy</a:t>
                      </a:r>
                      <a:r>
                        <a:rPr lang="en-GB" sz="1100" b="0" i="0" u="none" strike="noStrike" dirty="0">
                          <a:solidFill>
                            <a:srgbClr val="000000"/>
                          </a:solidFill>
                          <a:latin typeface="Calibri"/>
                        </a:rPr>
                        <a:t> , Osborne Clarke</a:t>
                      </a:r>
                    </a:p>
                  </a:txBody>
                  <a:tcPr marL="0" marR="0" marT="0" marB="0" anchor="ctr"/>
                </a:tc>
                <a:extLst>
                  <a:ext uri="{0D108BD9-81ED-4DB2-BD59-A6C34878D82A}">
                    <a16:rowId xmlns:a16="http://schemas.microsoft.com/office/drawing/2014/main" val="1216144662"/>
                  </a:ext>
                </a:extLst>
              </a:tr>
              <a:tr h="350469">
                <a:tc>
                  <a:txBody>
                    <a:bodyPr/>
                    <a:lstStyle/>
                    <a:p>
                      <a:pPr algn="ctr" rtl="0" fontAlgn="t"/>
                      <a:r>
                        <a:rPr lang="en-GB" sz="1100" b="0" i="0" u="none" strike="noStrike" dirty="0">
                          <a:solidFill>
                            <a:srgbClr val="000000"/>
                          </a:solidFill>
                          <a:latin typeface="Calibri"/>
                        </a:rPr>
                        <a:t>Beauty  </a:t>
                      </a:r>
                    </a:p>
                  </a:txBody>
                  <a:tcPr marL="0" marR="0" marT="0" marB="0" anchor="ctr"/>
                </a:tc>
                <a:tc>
                  <a:txBody>
                    <a:bodyPr/>
                    <a:lstStyle/>
                    <a:p>
                      <a:pPr algn="ctr" rtl="0" fontAlgn="t"/>
                      <a:r>
                        <a:rPr lang="en-GB" sz="1100" b="0" i="0" u="none" strike="noStrike" dirty="0">
                          <a:solidFill>
                            <a:schemeClr val="tx1"/>
                          </a:solidFill>
                          <a:latin typeface="Calibri"/>
                        </a:rPr>
                        <a:t>1,395</a:t>
                      </a:r>
                    </a:p>
                  </a:txBody>
                  <a:tcPr marL="0" marR="0" marT="0" marB="0" anchor="ctr"/>
                </a:tc>
                <a:tc>
                  <a:txBody>
                    <a:bodyPr/>
                    <a:lstStyle/>
                    <a:p>
                      <a:pPr algn="ctr" rtl="0" fontAlgn="t"/>
                      <a:r>
                        <a:rPr lang="en-GB" sz="1100" b="0" i="0" u="none" strike="noStrike" dirty="0">
                          <a:solidFill>
                            <a:srgbClr val="000000"/>
                          </a:solidFill>
                          <a:latin typeface="Calibri"/>
                        </a:rPr>
                        <a:t>Medium</a:t>
                      </a:r>
                    </a:p>
                  </a:txBody>
                  <a:tcPr marL="0" marR="0" marT="0" marB="0" anchor="ctr">
                    <a:solidFill>
                      <a:srgbClr val="FFC000"/>
                    </a:solidFill>
                  </a:tcPr>
                </a:tc>
                <a:tc>
                  <a:txBody>
                    <a:bodyPr/>
                    <a:lstStyle/>
                    <a:p>
                      <a:pPr algn="ctr" fontAlgn="t"/>
                      <a:r>
                        <a:rPr lang="en-GB" sz="1100" b="0" i="0" u="none" strike="noStrike" dirty="0">
                          <a:solidFill>
                            <a:srgbClr val="000000"/>
                          </a:solidFill>
                          <a:latin typeface="Calibri"/>
                        </a:rPr>
                        <a:t>Sally</a:t>
                      </a:r>
                      <a:r>
                        <a:rPr lang="en-GB" sz="1100" b="0" i="0" u="none" strike="noStrike" baseline="0" dirty="0">
                          <a:solidFill>
                            <a:srgbClr val="000000"/>
                          </a:solidFill>
                          <a:latin typeface="Calibri"/>
                        </a:rPr>
                        <a:t> Beauty, Aura Spa, Indigo Rye</a:t>
                      </a:r>
                      <a:r>
                        <a:rPr lang="en-GB" sz="1100" b="0" i="0" u="none" strike="noStrike" dirty="0">
                          <a:solidFill>
                            <a:srgbClr val="000000"/>
                          </a:solidFill>
                          <a:latin typeface="Calibri"/>
                        </a:rPr>
                        <a:t> </a:t>
                      </a:r>
                    </a:p>
                  </a:txBody>
                  <a:tcPr marL="0" marR="0" marT="0" marB="0" anchor="ctr"/>
                </a:tc>
                <a:extLst>
                  <a:ext uri="{0D108BD9-81ED-4DB2-BD59-A6C34878D82A}">
                    <a16:rowId xmlns:a16="http://schemas.microsoft.com/office/drawing/2014/main" val="146122872"/>
                  </a:ext>
                </a:extLst>
              </a:tr>
              <a:tr h="350469">
                <a:tc>
                  <a:txBody>
                    <a:bodyPr/>
                    <a:lstStyle/>
                    <a:p>
                      <a:pPr algn="ctr" rtl="0" fontAlgn="t"/>
                      <a:r>
                        <a:rPr lang="en-GB" sz="1100" b="0" i="0" u="none" strike="noStrike" dirty="0">
                          <a:solidFill>
                            <a:srgbClr val="000000"/>
                          </a:solidFill>
                          <a:latin typeface="Calibri"/>
                        </a:rPr>
                        <a:t>Veterinary</a:t>
                      </a:r>
                    </a:p>
                  </a:txBody>
                  <a:tcPr marL="0" marR="0" marT="0" marB="0" anchor="ctr"/>
                </a:tc>
                <a:tc>
                  <a:txBody>
                    <a:bodyPr/>
                    <a:lstStyle/>
                    <a:p>
                      <a:pPr algn="ctr" rtl="0" fontAlgn="t"/>
                      <a:r>
                        <a:rPr lang="en-GB" sz="1100" b="0" i="0" u="none" strike="noStrike" dirty="0">
                          <a:solidFill>
                            <a:schemeClr val="tx1"/>
                          </a:solidFill>
                          <a:latin typeface="Calibri"/>
                        </a:rPr>
                        <a:t>399</a:t>
                      </a:r>
                    </a:p>
                  </a:txBody>
                  <a:tcPr marL="0" marR="0" marT="0" marB="0" anchor="ctr"/>
                </a:tc>
                <a:tc>
                  <a:txBody>
                    <a:bodyPr/>
                    <a:lstStyle/>
                    <a:p>
                      <a:pPr algn="ctr" rtl="0" fontAlgn="t"/>
                      <a:r>
                        <a:rPr lang="en-GB" sz="1100" b="0" i="0" u="none" strike="noStrike" dirty="0">
                          <a:solidFill>
                            <a:schemeClr val="bg1"/>
                          </a:solidFill>
                          <a:latin typeface="Calibri"/>
                        </a:rPr>
                        <a:t>High</a:t>
                      </a:r>
                    </a:p>
                  </a:txBody>
                  <a:tcPr marL="0" marR="0" marT="0" marB="0" anchor="ctr">
                    <a:solidFill>
                      <a:schemeClr val="accent4"/>
                    </a:solidFill>
                  </a:tcPr>
                </a:tc>
                <a:tc>
                  <a:txBody>
                    <a:bodyPr/>
                    <a:lstStyle/>
                    <a:p>
                      <a:pPr algn="ctr" fontAlgn="t"/>
                      <a:r>
                        <a:rPr lang="en-GB" sz="1100" b="0" i="0" u="none" strike="noStrike" dirty="0">
                          <a:solidFill>
                            <a:srgbClr val="000000"/>
                          </a:solidFill>
                          <a:latin typeface="Calibri"/>
                        </a:rPr>
                        <a:t> Falkland Veterinary</a:t>
                      </a:r>
                      <a:r>
                        <a:rPr lang="en-GB" sz="1100" b="0" i="0" u="none" strike="noStrike" baseline="0" dirty="0">
                          <a:solidFill>
                            <a:srgbClr val="000000"/>
                          </a:solidFill>
                          <a:latin typeface="Calibri"/>
                        </a:rPr>
                        <a:t> Clinic, </a:t>
                      </a:r>
                    </a:p>
                    <a:p>
                      <a:pPr algn="ctr" fontAlgn="t"/>
                      <a:r>
                        <a:rPr lang="en-GB" sz="1100" b="0" i="0" u="none" strike="noStrike" baseline="0" dirty="0">
                          <a:solidFill>
                            <a:srgbClr val="000000"/>
                          </a:solidFill>
                          <a:latin typeface="Calibri"/>
                        </a:rPr>
                        <a:t>Moor Cottage Veterinary Hospital</a:t>
                      </a:r>
                      <a:endParaRPr lang="en-GB" sz="1100" b="0" i="0" u="none" strike="noStrike" dirty="0">
                        <a:solidFill>
                          <a:srgbClr val="000000"/>
                        </a:solidFill>
                        <a:latin typeface="Calibri"/>
                      </a:endParaRPr>
                    </a:p>
                  </a:txBody>
                  <a:tcPr marL="0" marR="0" marT="0" marB="0" anchor="ctr"/>
                </a:tc>
                <a:extLst>
                  <a:ext uri="{0D108BD9-81ED-4DB2-BD59-A6C34878D82A}">
                    <a16:rowId xmlns:a16="http://schemas.microsoft.com/office/drawing/2014/main" val="3773915108"/>
                  </a:ext>
                </a:extLst>
              </a:tr>
              <a:tr h="350469">
                <a:tc>
                  <a:txBody>
                    <a:bodyPr/>
                    <a:lstStyle/>
                    <a:p>
                      <a:pPr algn="ctr" rtl="0" fontAlgn="t"/>
                      <a:r>
                        <a:rPr lang="en-GB" sz="1100" b="0" i="0" u="none" strike="noStrike" dirty="0">
                          <a:solidFill>
                            <a:srgbClr val="000000"/>
                          </a:solidFill>
                          <a:latin typeface="Calibri"/>
                        </a:rPr>
                        <a:t>Psychologists </a:t>
                      </a:r>
                    </a:p>
                  </a:txBody>
                  <a:tcPr marL="0" marR="0" marT="0" marB="0" anchor="ctr"/>
                </a:tc>
                <a:tc>
                  <a:txBody>
                    <a:bodyPr/>
                    <a:lstStyle/>
                    <a:p>
                      <a:pPr algn="ctr" rtl="0" fontAlgn="t"/>
                      <a:r>
                        <a:rPr lang="en-GB" sz="1100" b="0" i="0" u="none" strike="noStrike" dirty="0">
                          <a:solidFill>
                            <a:schemeClr val="tx1"/>
                          </a:solidFill>
                          <a:latin typeface="Calibri"/>
                        </a:rPr>
                        <a:t>276</a:t>
                      </a:r>
                    </a:p>
                  </a:txBody>
                  <a:tcPr marL="0" marR="0" marT="0" marB="0" anchor="ctr"/>
                </a:tc>
                <a:tc>
                  <a:txBody>
                    <a:bodyPr/>
                    <a:lstStyle/>
                    <a:p>
                      <a:pPr algn="ctr" rtl="0" fontAlgn="t"/>
                      <a:r>
                        <a:rPr lang="en-GB" sz="1100" b="0" i="0" u="none" strike="noStrike" dirty="0">
                          <a:solidFill>
                            <a:schemeClr val="bg1"/>
                          </a:solidFill>
                          <a:latin typeface="Calibri"/>
                        </a:rPr>
                        <a:t>High</a:t>
                      </a:r>
                    </a:p>
                  </a:txBody>
                  <a:tcPr marL="0" marR="0" marT="0" marB="0" anchor="ctr">
                    <a:solidFill>
                      <a:schemeClr val="accent4"/>
                    </a:solidFill>
                  </a:tcPr>
                </a:tc>
                <a:tc>
                  <a:txBody>
                    <a:bodyPr/>
                    <a:lstStyle/>
                    <a:p>
                      <a:pPr algn="ctr" fontAlgn="t"/>
                      <a:r>
                        <a:rPr lang="en-GB" sz="1100" b="0" i="0" u="none" strike="noStrike" dirty="0">
                          <a:solidFill>
                            <a:srgbClr val="000000"/>
                          </a:solidFill>
                          <a:latin typeface="Calibri"/>
                        </a:rPr>
                        <a:t>NHS,</a:t>
                      </a:r>
                      <a:r>
                        <a:rPr lang="en-GB" sz="1100" b="0" i="0" u="none" strike="noStrike" baseline="0" dirty="0">
                          <a:solidFill>
                            <a:srgbClr val="000000"/>
                          </a:solidFill>
                          <a:latin typeface="Calibri"/>
                        </a:rPr>
                        <a:t> schools and colleges, police service</a:t>
                      </a:r>
                      <a:r>
                        <a:rPr lang="en-GB" sz="1100" b="0" i="0" u="none" strike="noStrike" dirty="0">
                          <a:solidFill>
                            <a:srgbClr val="000000"/>
                          </a:solidFill>
                          <a:latin typeface="Calibri"/>
                        </a:rPr>
                        <a:t> </a:t>
                      </a:r>
                    </a:p>
                  </a:txBody>
                  <a:tcPr marL="0" marR="0" marT="0" marB="0" anchor="ctr"/>
                </a:tc>
                <a:extLst>
                  <a:ext uri="{0D108BD9-81ED-4DB2-BD59-A6C34878D82A}">
                    <a16:rowId xmlns:a16="http://schemas.microsoft.com/office/drawing/2014/main" val="478794330"/>
                  </a:ext>
                </a:extLst>
              </a:tr>
              <a:tr h="350469">
                <a:tc>
                  <a:txBody>
                    <a:bodyPr/>
                    <a:lstStyle/>
                    <a:p>
                      <a:pPr algn="ctr" rtl="0" fontAlgn="t"/>
                      <a:r>
                        <a:rPr lang="en-GB" sz="1100" b="0" i="0" u="none" strike="noStrike" dirty="0">
                          <a:solidFill>
                            <a:schemeClr val="bg2">
                              <a:lumMod val="10000"/>
                            </a:schemeClr>
                          </a:solidFill>
                          <a:latin typeface="Calibri"/>
                        </a:rPr>
                        <a:t>Computer game developer </a:t>
                      </a:r>
                    </a:p>
                  </a:txBody>
                  <a:tcPr marL="0" marR="0" marT="0" marB="0" anchor="ctr"/>
                </a:tc>
                <a:tc>
                  <a:txBody>
                    <a:bodyPr/>
                    <a:lstStyle/>
                    <a:p>
                      <a:pPr algn="ctr" rtl="0" fontAlgn="t"/>
                      <a:r>
                        <a:rPr lang="en-GB" sz="1100" b="0" i="0" u="none" strike="noStrike" dirty="0">
                          <a:solidFill>
                            <a:srgbClr val="000000"/>
                          </a:solidFill>
                          <a:latin typeface="Calibri"/>
                        </a:rPr>
                        <a:t>Very few  </a:t>
                      </a:r>
                    </a:p>
                  </a:txBody>
                  <a:tcPr marL="0" marR="0" marT="0" marB="0" anchor="ctr"/>
                </a:tc>
                <a:tc>
                  <a:txBody>
                    <a:bodyPr/>
                    <a:lstStyle/>
                    <a:p>
                      <a:pPr algn="ctr" rtl="0" fontAlgn="t"/>
                      <a:r>
                        <a:rPr lang="en-GB" sz="1100" b="0" i="0" u="none" strike="noStrike" dirty="0">
                          <a:solidFill>
                            <a:schemeClr val="bg1"/>
                          </a:solidFill>
                          <a:latin typeface="Calibri"/>
                        </a:rPr>
                        <a:t>High</a:t>
                      </a:r>
                    </a:p>
                  </a:txBody>
                  <a:tcPr marL="0" marR="0" marT="0" marB="0" anchor="ctr">
                    <a:solidFill>
                      <a:schemeClr val="accent4"/>
                    </a:solidFill>
                  </a:tcPr>
                </a:tc>
                <a:tc>
                  <a:txBody>
                    <a:bodyPr/>
                    <a:lstStyle/>
                    <a:p>
                      <a:pPr algn="ctr" rtl="0" fontAlgn="t"/>
                      <a:r>
                        <a:rPr lang="en-GB" sz="1100" b="0" i="0" u="none" strike="noStrike" dirty="0">
                          <a:solidFill>
                            <a:srgbClr val="000000"/>
                          </a:solidFill>
                          <a:latin typeface="Calibri"/>
                        </a:rPr>
                        <a:t>Try Surrey or London</a:t>
                      </a:r>
                    </a:p>
                  </a:txBody>
                  <a:tcPr marL="0" marR="0" marT="0" marB="0" anchor="ctr"/>
                </a:tc>
                <a:extLst>
                  <a:ext uri="{0D108BD9-81ED-4DB2-BD59-A6C34878D82A}">
                    <a16:rowId xmlns:a16="http://schemas.microsoft.com/office/drawing/2014/main" val="900991681"/>
                  </a:ext>
                </a:extLst>
              </a:tr>
            </a:tbl>
          </a:graphicData>
        </a:graphic>
      </p:graphicFrame>
      <p:sp>
        <p:nvSpPr>
          <p:cNvPr id="4" name="TextBox 3"/>
          <p:cNvSpPr txBox="1"/>
          <p:nvPr/>
        </p:nvSpPr>
        <p:spPr>
          <a:xfrm>
            <a:off x="3477992" y="255940"/>
            <a:ext cx="808330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Are there many jobs locally in…? </a:t>
            </a:r>
          </a:p>
        </p:txBody>
      </p:sp>
    </p:spTree>
    <p:extLst>
      <p:ext uri="{BB962C8B-B14F-4D97-AF65-F5344CB8AC3E}">
        <p14:creationId xmlns:p14="http://schemas.microsoft.com/office/powerpoint/2010/main" val="3411940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01" y="1090269"/>
            <a:ext cx="2918171" cy="4601183"/>
          </a:xfrm>
        </p:spPr>
        <p:txBody>
          <a:bodyPr anchor="t">
            <a:normAutofit/>
          </a:bodyPr>
          <a:lstStyle/>
          <a:p>
            <a:pPr>
              <a:lnSpc>
                <a:spcPts val="2460"/>
              </a:lnSpc>
            </a:pPr>
            <a:r>
              <a:rPr lang="en-GB" sz="2800" b="1" dirty="0">
                <a:solidFill>
                  <a:schemeClr val="bg1"/>
                </a:solidFill>
                <a:latin typeface="Calibri" panose="020F0502020204030204" pitchFamily="34" charset="0"/>
              </a:rPr>
              <a:t>Key facts</a:t>
            </a:r>
            <a:br>
              <a:rPr lang="en-GB" sz="2800" b="1" dirty="0">
                <a:solidFill>
                  <a:schemeClr val="bg1"/>
                </a:solidFill>
                <a:latin typeface="Calibri" panose="020F0502020204030204" pitchFamily="34" charset="0"/>
              </a:rPr>
            </a:br>
            <a:br>
              <a:rPr lang="en-GB" sz="2800" dirty="0">
                <a:solidFill>
                  <a:schemeClr val="bg1"/>
                </a:solidFill>
              </a:rPr>
            </a:br>
            <a:r>
              <a:rPr lang="en-GB" sz="2200" dirty="0">
                <a:solidFill>
                  <a:schemeClr val="bg1"/>
                </a:solidFill>
                <a:latin typeface="Calibri" panose="020F0502020204030204" pitchFamily="34" charset="0"/>
              </a:rPr>
              <a:t>Job positions that employers in Berkshire find most difficult to fill include: engineers; social workers; chefs; waiting and bar staff; software developers; lorry drivers; health workers; teachers and Apprentices.</a:t>
            </a:r>
          </a:p>
        </p:txBody>
      </p:sp>
      <p:sp>
        <p:nvSpPr>
          <p:cNvPr id="4" name="Oval Callout 11"/>
          <p:cNvSpPr/>
          <p:nvPr/>
        </p:nvSpPr>
        <p:spPr>
          <a:xfrm>
            <a:off x="8618847" y="4427366"/>
            <a:ext cx="3124691" cy="2127935"/>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accent6">
                    <a:lumMod val="10000"/>
                  </a:schemeClr>
                </a:solidFill>
                <a:latin typeface="Calibri" panose="020F0502020204030204" pitchFamily="34" charset="0"/>
                <a:ea typeface="Calibri" panose="020F0502020204030204" pitchFamily="34" charset="0"/>
              </a:rPr>
              <a:t>“There are so many routes into a career in technology.  We look for people with strong essential skills, character and potential and then upskill them and support them to flourish”</a:t>
            </a:r>
          </a:p>
          <a:p>
            <a:pPr algn="ctr"/>
            <a:r>
              <a:rPr kumimoji="0" lang="en-GB" sz="1400" b="1" i="0" u="none" strike="noStrike" kern="0" cap="none" spc="0" normalizeH="0" baseline="0" noProof="0" dirty="0">
                <a:ln>
                  <a:noFill/>
                </a:ln>
                <a:solidFill>
                  <a:schemeClr val="accent6">
                    <a:lumMod val="1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Technology Company</a:t>
            </a:r>
          </a:p>
        </p:txBody>
      </p:sp>
      <p:sp>
        <p:nvSpPr>
          <p:cNvPr id="5" name="Oval Callout 16"/>
          <p:cNvSpPr/>
          <p:nvPr/>
        </p:nvSpPr>
        <p:spPr>
          <a:xfrm>
            <a:off x="3573151" y="4267200"/>
            <a:ext cx="3541751" cy="2156011"/>
          </a:xfrm>
          <a:prstGeom prst="wedgeEllipseCallout">
            <a:avLst/>
          </a:prstGeom>
          <a:solidFill>
            <a:schemeClr val="accent1"/>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defRPr/>
            </a:pPr>
            <a:r>
              <a:rPr lang="en-GB" sz="1400" dirty="0">
                <a:solidFill>
                  <a:srgbClr val="000000"/>
                </a:solidFill>
                <a:latin typeface="Calibri" panose="020F0502020204030204" pitchFamily="34" charset="0"/>
                <a:ea typeface="Calibri" panose="020F0502020204030204" pitchFamily="34" charset="0"/>
              </a:rPr>
              <a:t>“The industry is short of w</a:t>
            </a:r>
            <a:r>
              <a:rPr lang="en-GB" sz="1400" dirty="0">
                <a:solidFill>
                  <a:srgbClr val="000000"/>
                </a:solidFill>
                <a:effectLst/>
                <a:latin typeface="Calibri" panose="020F0502020204030204" pitchFamily="34" charset="0"/>
                <a:ea typeface="Calibri" panose="020F0502020204030204" pitchFamily="34" charset="0"/>
              </a:rPr>
              <a:t>eb and software coders; IT sales and pre-sales technical staff; project managers; cyber security sales and technical experts; cloud-based telephony transformation experts”</a:t>
            </a:r>
          </a:p>
          <a:p>
            <a:pPr algn="ctr">
              <a:lnSpc>
                <a:spcPct val="107000"/>
              </a:lnSpc>
              <a:defRPr/>
            </a:pPr>
            <a:r>
              <a:rPr lang="en-GB" sz="1400" b="1" dirty="0">
                <a:solidFill>
                  <a:srgbClr val="000000"/>
                </a:solidFill>
                <a:latin typeface="Calibri" panose="020F0502020204030204" pitchFamily="34" charset="0"/>
                <a:ea typeface="Calibri" panose="020F0502020204030204" pitchFamily="34" charset="0"/>
              </a:rPr>
              <a:t>IT Industry</a:t>
            </a:r>
            <a:endParaRPr lang="en-GB" sz="1400" b="1" dirty="0">
              <a:effectLst/>
              <a:latin typeface="Calibri" panose="020F0502020204030204" pitchFamily="34" charset="0"/>
              <a:ea typeface="Calibri" panose="020F0502020204030204" pitchFamily="34" charset="0"/>
            </a:endParaRPr>
          </a:p>
        </p:txBody>
      </p:sp>
      <p:sp>
        <p:nvSpPr>
          <p:cNvPr id="6" name="Oval Callout 17"/>
          <p:cNvSpPr/>
          <p:nvPr/>
        </p:nvSpPr>
        <p:spPr>
          <a:xfrm>
            <a:off x="8515273" y="937679"/>
            <a:ext cx="3035635" cy="1931832"/>
          </a:xfrm>
          <a:prstGeom prst="wedgeEllipseCallout">
            <a:avLst/>
          </a:prstGeom>
          <a:solidFill>
            <a:schemeClr val="accent1"/>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07000"/>
              </a:lnSpc>
              <a:defRPr/>
            </a:pPr>
            <a:r>
              <a:rPr lang="en-GB" sz="1400" dirty="0">
                <a:solidFill>
                  <a:schemeClr val="accent6">
                    <a:lumMod val="10000"/>
                  </a:schemeClr>
                </a:solidFill>
                <a:latin typeface="Calibri" panose="020F0502020204030204" pitchFamily="34" charset="0"/>
                <a:cs typeface="Calibri" panose="020F0502020204030204" pitchFamily="34" charset="0"/>
              </a:rPr>
              <a:t>“Nursing vacancies increased over 41% from Dec 19 to Dec 20 and care and home worker vacancies increased 33% in the same period”</a:t>
            </a:r>
          </a:p>
          <a:p>
            <a:pPr lvl="0" algn="ctr">
              <a:lnSpc>
                <a:spcPct val="107000"/>
              </a:lnSpc>
              <a:defRPr/>
            </a:pPr>
            <a:r>
              <a:rPr lang="en-GB" sz="1400" b="1" dirty="0">
                <a:solidFill>
                  <a:schemeClr val="accent6">
                    <a:lumMod val="10000"/>
                  </a:schemeClr>
                </a:solidFill>
                <a:latin typeface="Calibri" panose="020F0502020204030204" pitchFamily="34" charset="0"/>
                <a:cs typeface="Calibri" panose="020F0502020204030204" pitchFamily="34" charset="0"/>
              </a:rPr>
              <a:t>Health Care Organisation</a:t>
            </a:r>
          </a:p>
        </p:txBody>
      </p:sp>
      <p:sp>
        <p:nvSpPr>
          <p:cNvPr id="7" name="Oval Callout 18"/>
          <p:cNvSpPr/>
          <p:nvPr/>
        </p:nvSpPr>
        <p:spPr>
          <a:xfrm>
            <a:off x="6393767" y="2663547"/>
            <a:ext cx="3124692" cy="2272936"/>
          </a:xfrm>
          <a:prstGeom prst="wedgeEllipseCallout">
            <a:avLst/>
          </a:prstGeom>
          <a:solidFill>
            <a:schemeClr val="accent1">
              <a:lumMod val="60000"/>
              <a:lumOff val="40000"/>
            </a:scheme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buClrTx/>
              <a:buSzTx/>
              <a:buFontTx/>
              <a:buNone/>
              <a:tabLst/>
              <a:defRPr/>
            </a:pPr>
            <a:r>
              <a:rPr kumimoji="0" lang="en-GB" sz="1400" b="0" u="none" strike="noStrike" kern="0" cap="none" spc="0" normalizeH="0" baseline="0" noProof="0" dirty="0">
                <a:ln>
                  <a:noFill/>
                </a:ln>
                <a:solidFill>
                  <a:schemeClr val="accent6">
                    <a:lumMod val="1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“Demand for IT and telecoms professionals in Berkshire has risen 12% in the last year, with employers keen to attract those with transferable skills to support the thriving industry”</a:t>
            </a:r>
          </a:p>
          <a:p>
            <a:pPr marL="0" marR="0" lvl="0" indent="0" algn="ctr" defTabSz="914400" eaLnBrk="1" fontAlgn="auto" latinLnBrk="0" hangingPunct="1">
              <a:lnSpc>
                <a:spcPct val="107000"/>
              </a:lnSpc>
              <a:spcBef>
                <a:spcPts val="0"/>
              </a:spcBef>
              <a:buClrTx/>
              <a:buSzTx/>
              <a:buFontTx/>
              <a:buNone/>
              <a:tabLst/>
              <a:defRPr/>
            </a:pPr>
            <a:r>
              <a:rPr lang="en-GB" sz="1400" b="1" kern="0" dirty="0">
                <a:solidFill>
                  <a:schemeClr val="accent6">
                    <a:lumMod val="10000"/>
                  </a:schemeClr>
                </a:solidFill>
                <a:latin typeface="Calibri" panose="020F0502020204030204" pitchFamily="34" charset="0"/>
                <a:ea typeface="Calibri" panose="020F0502020204030204" pitchFamily="34" charset="0"/>
                <a:cs typeface="Times New Roman" panose="02020603050405020304" pitchFamily="18" charset="0"/>
              </a:rPr>
              <a:t>IT Industry</a:t>
            </a:r>
            <a:endParaRPr kumimoji="0" lang="en-GB" sz="1400" b="1" u="none" strike="noStrike" kern="0" cap="none" spc="0" normalizeH="0" baseline="0" noProof="0" dirty="0">
              <a:ln>
                <a:noFill/>
              </a:ln>
              <a:solidFill>
                <a:schemeClr val="accent6">
                  <a:lumMod val="1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3573151" y="208754"/>
            <a:ext cx="803946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Jobs local employers find difficult to fill </a:t>
            </a:r>
          </a:p>
        </p:txBody>
      </p:sp>
      <p:sp>
        <p:nvSpPr>
          <p:cNvPr id="12" name="Oval Callout 11">
            <a:extLst>
              <a:ext uri="{FF2B5EF4-FFF2-40B4-BE49-F238E27FC236}">
                <a16:creationId xmlns:a16="http://schemas.microsoft.com/office/drawing/2014/main" id="{502A46C2-373E-4B6E-9B29-4528BE85465D}"/>
              </a:ext>
            </a:extLst>
          </p:cNvPr>
          <p:cNvSpPr/>
          <p:nvPr/>
        </p:nvSpPr>
        <p:spPr>
          <a:xfrm>
            <a:off x="3525246" y="915905"/>
            <a:ext cx="3742633" cy="2377328"/>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accent6">
                    <a:lumMod val="10000"/>
                  </a:schemeClr>
                </a:solidFill>
                <a:latin typeface="Calibri" panose="020F0502020204030204" pitchFamily="34" charset="0"/>
                <a:ea typeface="Calibri" panose="020F0502020204030204" pitchFamily="34" charset="0"/>
              </a:rPr>
              <a:t>“W</a:t>
            </a:r>
            <a:r>
              <a:rPr lang="en-GB" sz="1400" dirty="0">
                <a:solidFill>
                  <a:schemeClr val="accent6">
                    <a:lumMod val="10000"/>
                  </a:schemeClr>
                </a:solidFill>
                <a:effectLst/>
                <a:latin typeface="Calibri" panose="020F0502020204030204" pitchFamily="34" charset="0"/>
                <a:ea typeface="Calibri" panose="020F0502020204030204" pitchFamily="34" charset="0"/>
              </a:rPr>
              <a:t>e are short of website coders; RPA project managers/coders; sales order processors; customer service agents; international shipping advisers; warehouse operatives”</a:t>
            </a: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400" b="1" i="0" u="none" strike="noStrike" kern="0" cap="none" spc="0" normalizeH="0" baseline="0" noProof="0" dirty="0">
                <a:ln>
                  <a:noFill/>
                </a:ln>
                <a:solidFill>
                  <a:schemeClr val="accent6">
                    <a:lumMod val="1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Logistics and Warehousing Company</a:t>
            </a:r>
          </a:p>
        </p:txBody>
      </p:sp>
    </p:spTree>
    <p:extLst>
      <p:ext uri="{BB962C8B-B14F-4D97-AF65-F5344CB8AC3E}">
        <p14:creationId xmlns:p14="http://schemas.microsoft.com/office/powerpoint/2010/main" val="289810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BFF6DA-E14F-4763-82DB-4859FF95351D}"/>
              </a:ext>
            </a:extLst>
          </p:cNvPr>
          <p:cNvSpPr>
            <a:spLocks noGrp="1"/>
          </p:cNvSpPr>
          <p:nvPr>
            <p:ph idx="1"/>
          </p:nvPr>
        </p:nvSpPr>
        <p:spPr/>
        <p:txBody>
          <a:bodyPr/>
          <a:lstStyle/>
          <a:p>
            <a:pPr marL="0" indent="0">
              <a:buNone/>
            </a:pPr>
            <a:r>
              <a:rPr lang="en-GB" dirty="0"/>
              <a:t>The purpose of this presentation is for schools and young people to understand: </a:t>
            </a:r>
          </a:p>
          <a:p>
            <a:r>
              <a:rPr lang="en-GB" dirty="0"/>
              <a:t>The current landscape of the job market in Berkshire</a:t>
            </a:r>
          </a:p>
          <a:p>
            <a:r>
              <a:rPr lang="en-GB" dirty="0"/>
              <a:t>Jobs that will be required in Berkshire now and in the future</a:t>
            </a:r>
          </a:p>
          <a:p>
            <a:r>
              <a:rPr lang="en-GB" dirty="0"/>
              <a:t>Technical skills that will be required now and in the future</a:t>
            </a:r>
          </a:p>
          <a:p>
            <a:r>
              <a:rPr lang="en-GB" dirty="0"/>
              <a:t>Soft skills that will be required now and in the future</a:t>
            </a:r>
          </a:p>
          <a:p>
            <a:r>
              <a:rPr lang="en-GB" dirty="0"/>
              <a:t>The impact of COVID-19 on the job market in Berkshire</a:t>
            </a:r>
          </a:p>
          <a:p>
            <a:endParaRPr lang="en-GB" dirty="0"/>
          </a:p>
          <a:p>
            <a:endParaRPr lang="en-GB" dirty="0"/>
          </a:p>
        </p:txBody>
      </p:sp>
      <p:pic>
        <p:nvPicPr>
          <p:cNvPr id="5" name="Picture 4">
            <a:extLst>
              <a:ext uri="{FF2B5EF4-FFF2-40B4-BE49-F238E27FC236}">
                <a16:creationId xmlns:a16="http://schemas.microsoft.com/office/drawing/2014/main" id="{CE5DB6C4-F6C1-42E1-8A97-04E82AB5CB81}"/>
              </a:ext>
            </a:extLst>
          </p:cNvPr>
          <p:cNvPicPr/>
          <p:nvPr/>
        </p:nvPicPr>
        <p:blipFill rotWithShape="1">
          <a:blip r:embed="rId2">
            <a:extLst>
              <a:ext uri="{28A0092B-C50C-407E-A947-70E740481C1C}">
                <a14:useLocalDpi xmlns:a14="http://schemas.microsoft.com/office/drawing/2010/main" val="0"/>
              </a:ext>
            </a:extLst>
          </a:blip>
          <a:srcRect r="68314"/>
          <a:stretch/>
        </p:blipFill>
        <p:spPr bwMode="auto">
          <a:xfrm>
            <a:off x="382269" y="2522537"/>
            <a:ext cx="2616027" cy="1812925"/>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F215485-AE9C-467E-BEA8-F0883F5467E7}"/>
              </a:ext>
            </a:extLst>
          </p:cNvPr>
          <p:cNvSpPr txBox="1"/>
          <p:nvPr/>
        </p:nvSpPr>
        <p:spPr>
          <a:xfrm>
            <a:off x="3378926" y="390799"/>
            <a:ext cx="780554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Introduction</a:t>
            </a:r>
          </a:p>
        </p:txBody>
      </p:sp>
    </p:spTree>
    <p:extLst>
      <p:ext uri="{BB962C8B-B14F-4D97-AF65-F5344CB8AC3E}">
        <p14:creationId xmlns:p14="http://schemas.microsoft.com/office/powerpoint/2010/main" val="264843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45" y="1124565"/>
            <a:ext cx="2947482" cy="4601183"/>
          </a:xfrm>
        </p:spPr>
        <p:txBody>
          <a:bodyPr anchor="t">
            <a:noAutofit/>
          </a:bodyPr>
          <a:lstStyle/>
          <a:p>
            <a:pPr>
              <a:lnSpc>
                <a:spcPts val="2460"/>
              </a:lnSpc>
            </a:pPr>
            <a:r>
              <a:rPr lang="en-GB" sz="2800" b="1" dirty="0">
                <a:solidFill>
                  <a:schemeClr val="bg1"/>
                </a:solidFill>
                <a:latin typeface="Calibri" pitchFamily="34" charset="0"/>
              </a:rPr>
              <a:t>Key facts</a:t>
            </a:r>
            <a:br>
              <a:rPr lang="en-GB" sz="2800" b="1" dirty="0">
                <a:solidFill>
                  <a:schemeClr val="bg1"/>
                </a:solidFill>
                <a:latin typeface="Calibri" pitchFamily="34" charset="0"/>
              </a:rPr>
            </a:br>
            <a:br>
              <a:rPr lang="en-GB" sz="2800" b="1" dirty="0">
                <a:solidFill>
                  <a:schemeClr val="bg1"/>
                </a:solidFill>
                <a:latin typeface="Calibri" pitchFamily="34" charset="0"/>
              </a:rPr>
            </a:br>
            <a:r>
              <a:rPr lang="en-GB" sz="2200" dirty="0">
                <a:solidFill>
                  <a:schemeClr val="bg1"/>
                </a:solidFill>
                <a:latin typeface="Calibri" pitchFamily="34" charset="0"/>
              </a:rPr>
              <a:t>Salaries in Berkshire are the highest in the country (outside of London). </a:t>
            </a:r>
            <a:br>
              <a:rPr lang="en-GB" sz="2200" dirty="0">
                <a:solidFill>
                  <a:schemeClr val="bg1"/>
                </a:solidFill>
                <a:latin typeface="Calibri" pitchFamily="34" charset="0"/>
              </a:rPr>
            </a:br>
            <a:br>
              <a:rPr lang="en-GB" sz="2200" dirty="0">
                <a:solidFill>
                  <a:schemeClr val="bg1"/>
                </a:solidFill>
                <a:latin typeface="Calibri" pitchFamily="34" charset="0"/>
              </a:rPr>
            </a:br>
            <a:r>
              <a:rPr lang="en-GB" sz="2200" dirty="0">
                <a:solidFill>
                  <a:schemeClr val="bg1"/>
                </a:solidFill>
                <a:latin typeface="Calibri" pitchFamily="34" charset="0"/>
              </a:rPr>
              <a:t>Whilst starting salaries can be low in sectors such as hospitality, retail and warehousing, it is possible to rise up the ranks quickly. </a:t>
            </a:r>
            <a:br>
              <a:rPr lang="en-GB" sz="2200" dirty="0">
                <a:solidFill>
                  <a:schemeClr val="bg1"/>
                </a:solidFill>
              </a:rPr>
            </a:br>
            <a:br>
              <a:rPr lang="en-GB" sz="2200" dirty="0">
                <a:solidFill>
                  <a:srgbClr val="FF0000"/>
                </a:solidFill>
              </a:rPr>
            </a:br>
            <a:r>
              <a:rPr lang="en-GB" sz="2200" dirty="0">
                <a:solidFill>
                  <a:srgbClr val="FF0000"/>
                </a:solidFill>
              </a:rPr>
              <a:t> </a:t>
            </a:r>
          </a:p>
        </p:txBody>
      </p:sp>
      <p:sp>
        <p:nvSpPr>
          <p:cNvPr id="4" name="TextBox 3"/>
          <p:cNvSpPr txBox="1"/>
          <p:nvPr/>
        </p:nvSpPr>
        <p:spPr>
          <a:xfrm>
            <a:off x="3632485" y="206378"/>
            <a:ext cx="8049058"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Some high paying jobs in Berkshire </a:t>
            </a:r>
            <a:br>
              <a:rPr kumimoji="0" lang="en-GB" sz="2800" b="1" i="0" u="none" strike="noStrike" kern="0" cap="none" spc="0" normalizeH="0" baseline="0" noProof="0" dirty="0">
                <a:ln>
                  <a:noFill/>
                </a:ln>
                <a:effectLst/>
                <a:uLnTx/>
                <a:uFillTx/>
                <a:latin typeface="Calibri" panose="020F0502020204030204" pitchFamily="34" charset="0"/>
              </a:rPr>
            </a:br>
            <a:r>
              <a:rPr kumimoji="0" lang="en-GB" sz="2800" b="1" i="0" u="none" strike="noStrike" kern="0" cap="none" spc="0" normalizeH="0" baseline="0" noProof="0" dirty="0">
                <a:ln>
                  <a:noFill/>
                </a:ln>
                <a:effectLst/>
                <a:uLnTx/>
                <a:uFillTx/>
                <a:latin typeface="Calibri" panose="020F0502020204030204" pitchFamily="34" charset="0"/>
              </a:rPr>
              <a:t>that you may not be aware of... </a:t>
            </a:r>
          </a:p>
        </p:txBody>
      </p:sp>
      <p:sp>
        <p:nvSpPr>
          <p:cNvPr id="6" name="TextBox 5"/>
          <p:cNvSpPr txBox="1"/>
          <p:nvPr/>
        </p:nvSpPr>
        <p:spPr>
          <a:xfrm>
            <a:off x="3632485" y="5704037"/>
            <a:ext cx="7576673"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1" u="none" strike="noStrike" kern="0" cap="none" spc="0" normalizeH="0" baseline="0" noProof="0" dirty="0">
                <a:ln>
                  <a:noFill/>
                </a:ln>
                <a:effectLst/>
                <a:uLnTx/>
                <a:uFillTx/>
                <a:latin typeface="Calibri" panose="020F0502020204030204" pitchFamily="34" charset="0"/>
              </a:rPr>
              <a:t>Many of these require STEM skills... </a:t>
            </a:r>
          </a:p>
        </p:txBody>
      </p:sp>
      <p:sp>
        <p:nvSpPr>
          <p:cNvPr id="5" name="Rectangle 4">
            <a:extLst>
              <a:ext uri="{FF2B5EF4-FFF2-40B4-BE49-F238E27FC236}">
                <a16:creationId xmlns:a16="http://schemas.microsoft.com/office/drawing/2014/main" id="{7F5B373D-D299-4A00-9ABE-CFD5A24B4DDA}"/>
              </a:ext>
            </a:extLst>
          </p:cNvPr>
          <p:cNvSpPr/>
          <p:nvPr/>
        </p:nvSpPr>
        <p:spPr>
          <a:xfrm>
            <a:off x="4258491" y="2978331"/>
            <a:ext cx="731520"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3" name="Table 6">
            <a:extLst>
              <a:ext uri="{FF2B5EF4-FFF2-40B4-BE49-F238E27FC236}">
                <a16:creationId xmlns:a16="http://schemas.microsoft.com/office/drawing/2014/main" id="{AA95BB06-0155-46A4-AFDB-967135D4E921}"/>
              </a:ext>
            </a:extLst>
          </p:cNvPr>
          <p:cNvGraphicFramePr>
            <a:graphicFrameLocks noGrp="1"/>
          </p:cNvGraphicFramePr>
          <p:nvPr>
            <p:extLst>
              <p:ext uri="{D42A27DB-BD31-4B8C-83A1-F6EECF244321}">
                <p14:modId xmlns:p14="http://schemas.microsoft.com/office/powerpoint/2010/main" val="3115834078"/>
              </p:ext>
            </p:extLst>
          </p:nvPr>
        </p:nvGraphicFramePr>
        <p:xfrm>
          <a:off x="3632485" y="1530384"/>
          <a:ext cx="8127999" cy="4495800"/>
        </p:xfrm>
        <a:graphic>
          <a:graphicData uri="http://schemas.openxmlformats.org/drawingml/2006/table">
            <a:tbl>
              <a:tblPr firstRow="1" bandRow="1">
                <a:tableStyleId>{5C22544A-7EE6-4342-B048-85BDC9FD1C3A}</a:tableStyleId>
              </a:tblPr>
              <a:tblGrid>
                <a:gridCol w="4318441">
                  <a:extLst>
                    <a:ext uri="{9D8B030D-6E8A-4147-A177-3AD203B41FA5}">
                      <a16:colId xmlns:a16="http://schemas.microsoft.com/office/drawing/2014/main" val="2320760824"/>
                    </a:ext>
                  </a:extLst>
                </a:gridCol>
                <a:gridCol w="2159725">
                  <a:extLst>
                    <a:ext uri="{9D8B030D-6E8A-4147-A177-3AD203B41FA5}">
                      <a16:colId xmlns:a16="http://schemas.microsoft.com/office/drawing/2014/main" val="2490920481"/>
                    </a:ext>
                  </a:extLst>
                </a:gridCol>
                <a:gridCol w="1649833">
                  <a:extLst>
                    <a:ext uri="{9D8B030D-6E8A-4147-A177-3AD203B41FA5}">
                      <a16:colId xmlns:a16="http://schemas.microsoft.com/office/drawing/2014/main" val="3403517260"/>
                    </a:ext>
                  </a:extLst>
                </a:gridCol>
              </a:tblGrid>
              <a:tr h="370840">
                <a:tc>
                  <a:txBody>
                    <a:bodyPr/>
                    <a:lstStyle/>
                    <a:p>
                      <a:pPr algn="ctr"/>
                      <a:r>
                        <a:rPr lang="en-GB" dirty="0"/>
                        <a:t>Occupation </a:t>
                      </a:r>
                    </a:p>
                  </a:txBody>
                  <a:tcPr/>
                </a:tc>
                <a:tc>
                  <a:txBody>
                    <a:bodyPr/>
                    <a:lstStyle/>
                    <a:p>
                      <a:pPr algn="ctr"/>
                      <a:r>
                        <a:rPr lang="en-GB" dirty="0"/>
                        <a:t>No of Jobs in 2021</a:t>
                      </a:r>
                    </a:p>
                  </a:txBody>
                  <a:tcPr/>
                </a:tc>
                <a:tc>
                  <a:txBody>
                    <a:bodyPr/>
                    <a:lstStyle/>
                    <a:p>
                      <a:pPr algn="ctr"/>
                      <a:r>
                        <a:rPr lang="en-GB" dirty="0"/>
                        <a:t>Hourly Rate</a:t>
                      </a:r>
                    </a:p>
                  </a:txBody>
                  <a:tcPr/>
                </a:tc>
                <a:extLst>
                  <a:ext uri="{0D108BD9-81ED-4DB2-BD59-A6C34878D82A}">
                    <a16:rowId xmlns:a16="http://schemas.microsoft.com/office/drawing/2014/main" val="826481144"/>
                  </a:ext>
                </a:extLst>
              </a:tr>
              <a:tr h="370840">
                <a:tc>
                  <a:txBody>
                    <a:bodyPr/>
                    <a:lstStyle/>
                    <a:p>
                      <a:r>
                        <a:rPr lang="en-GB" sz="1600" dirty="0">
                          <a:solidFill>
                            <a:schemeClr val="tx1"/>
                          </a:solidFill>
                        </a:rPr>
                        <a:t>Air Traffic Controllers</a:t>
                      </a:r>
                    </a:p>
                  </a:txBody>
                  <a:tcPr anchor="ctr"/>
                </a:tc>
                <a:tc>
                  <a:txBody>
                    <a:bodyPr/>
                    <a:lstStyle/>
                    <a:p>
                      <a:pPr algn="ctr"/>
                      <a:r>
                        <a:rPr lang="en-GB" sz="1600" dirty="0"/>
                        <a:t>15</a:t>
                      </a:r>
                    </a:p>
                  </a:txBody>
                  <a:tcPr anchor="ctr"/>
                </a:tc>
                <a:tc>
                  <a:txBody>
                    <a:bodyPr/>
                    <a:lstStyle/>
                    <a:p>
                      <a:pPr algn="ctr"/>
                      <a:r>
                        <a:rPr lang="en-GB" sz="1600" dirty="0"/>
                        <a:t>£41.33</a:t>
                      </a:r>
                    </a:p>
                  </a:txBody>
                  <a:tcPr anchor="ctr"/>
                </a:tc>
                <a:extLst>
                  <a:ext uri="{0D108BD9-81ED-4DB2-BD59-A6C34878D82A}">
                    <a16:rowId xmlns:a16="http://schemas.microsoft.com/office/drawing/2014/main" val="2035531251"/>
                  </a:ext>
                </a:extLst>
              </a:tr>
              <a:tr h="370840">
                <a:tc>
                  <a:txBody>
                    <a:bodyPr/>
                    <a:lstStyle/>
                    <a:p>
                      <a:r>
                        <a:rPr lang="en-GB" sz="1600" dirty="0"/>
                        <a:t>Advertising &amp; Public Relations Professionals</a:t>
                      </a:r>
                    </a:p>
                  </a:txBody>
                  <a:tcPr anchor="ctr"/>
                </a:tc>
                <a:tc>
                  <a:txBody>
                    <a:bodyPr/>
                    <a:lstStyle/>
                    <a:p>
                      <a:pPr algn="ctr"/>
                      <a:r>
                        <a:rPr lang="en-US" altLang="zh-CN" sz="1600" dirty="0"/>
                        <a:t>335</a:t>
                      </a:r>
                      <a:endParaRPr lang="en-GB" sz="1600" dirty="0"/>
                    </a:p>
                  </a:txBody>
                  <a:tcPr anchor="ctr"/>
                </a:tc>
                <a:tc>
                  <a:txBody>
                    <a:bodyPr/>
                    <a:lstStyle/>
                    <a:p>
                      <a:pPr algn="ctr"/>
                      <a:r>
                        <a:rPr lang="en-GB" sz="1600" dirty="0"/>
                        <a:t>£41.30</a:t>
                      </a:r>
                    </a:p>
                  </a:txBody>
                  <a:tcPr anchor="ctr"/>
                </a:tc>
                <a:extLst>
                  <a:ext uri="{0D108BD9-81ED-4DB2-BD59-A6C34878D82A}">
                    <a16:rowId xmlns:a16="http://schemas.microsoft.com/office/drawing/2014/main" val="2455554790"/>
                  </a:ext>
                </a:extLst>
              </a:tr>
              <a:tr h="370840">
                <a:tc>
                  <a:txBody>
                    <a:bodyPr/>
                    <a:lstStyle/>
                    <a:p>
                      <a:r>
                        <a:rPr lang="en-GB" sz="1600" dirty="0"/>
                        <a:t>Marketing &amp; Sales Directors</a:t>
                      </a:r>
                    </a:p>
                  </a:txBody>
                  <a:tcPr anchor="ctr"/>
                </a:tc>
                <a:tc>
                  <a:txBody>
                    <a:bodyPr/>
                    <a:lstStyle/>
                    <a:p>
                      <a:pPr algn="ctr"/>
                      <a:r>
                        <a:rPr lang="en-US" altLang="zh-CN" sz="1600" dirty="0"/>
                        <a:t>4,402</a:t>
                      </a:r>
                      <a:endParaRPr lang="en-GB" sz="1600" dirty="0"/>
                    </a:p>
                  </a:txBody>
                  <a:tcPr anchor="ctr"/>
                </a:tc>
                <a:tc>
                  <a:txBody>
                    <a:bodyPr/>
                    <a:lstStyle/>
                    <a:p>
                      <a:pPr algn="ctr"/>
                      <a:r>
                        <a:rPr lang="en-GB" sz="1600" dirty="0"/>
                        <a:t>£40.12</a:t>
                      </a:r>
                    </a:p>
                  </a:txBody>
                  <a:tcPr anchor="ctr"/>
                </a:tc>
                <a:extLst>
                  <a:ext uri="{0D108BD9-81ED-4DB2-BD59-A6C34878D82A}">
                    <a16:rowId xmlns:a16="http://schemas.microsoft.com/office/drawing/2014/main" val="158784756"/>
                  </a:ext>
                </a:extLst>
              </a:tr>
              <a:tr h="370840">
                <a:tc>
                  <a:txBody>
                    <a:bodyPr/>
                    <a:lstStyle/>
                    <a:p>
                      <a:r>
                        <a:rPr lang="en-GB" sz="1600" dirty="0"/>
                        <a:t>Legal Professionals</a:t>
                      </a:r>
                    </a:p>
                  </a:txBody>
                  <a:tcPr anchor="ctr"/>
                </a:tc>
                <a:tc>
                  <a:txBody>
                    <a:bodyPr/>
                    <a:lstStyle/>
                    <a:p>
                      <a:pPr algn="ctr"/>
                      <a:r>
                        <a:rPr lang="en-US" sz="1600" dirty="0"/>
                        <a:t>573</a:t>
                      </a:r>
                      <a:endParaRPr lang="en-GB" sz="1600" dirty="0"/>
                    </a:p>
                  </a:txBody>
                  <a:tcPr anchor="ctr"/>
                </a:tc>
                <a:tc>
                  <a:txBody>
                    <a:bodyPr/>
                    <a:lstStyle/>
                    <a:p>
                      <a:pPr algn="ctr"/>
                      <a:r>
                        <a:rPr lang="en-GB" sz="1600" dirty="0"/>
                        <a:t>£37.97</a:t>
                      </a:r>
                    </a:p>
                  </a:txBody>
                  <a:tcPr anchor="ctr"/>
                </a:tc>
                <a:extLst>
                  <a:ext uri="{0D108BD9-81ED-4DB2-BD59-A6C34878D82A}">
                    <a16:rowId xmlns:a16="http://schemas.microsoft.com/office/drawing/2014/main" val="4205715350"/>
                  </a:ext>
                </a:extLst>
              </a:tr>
              <a:tr h="370840">
                <a:tc>
                  <a:txBody>
                    <a:bodyPr/>
                    <a:lstStyle/>
                    <a:p>
                      <a:r>
                        <a:rPr lang="en-GB" sz="1600" dirty="0">
                          <a:solidFill>
                            <a:schemeClr val="tx1"/>
                          </a:solidFill>
                        </a:rPr>
                        <a:t>Chief Executives and Senior Officials</a:t>
                      </a:r>
                    </a:p>
                  </a:txBody>
                  <a:tcPr anchor="ctr"/>
                </a:tc>
                <a:tc>
                  <a:txBody>
                    <a:bodyPr/>
                    <a:lstStyle/>
                    <a:p>
                      <a:pPr algn="ctr"/>
                      <a:r>
                        <a:rPr lang="en-GB" sz="1600" dirty="0"/>
                        <a:t>161</a:t>
                      </a:r>
                    </a:p>
                  </a:txBody>
                  <a:tcPr anchor="ctr"/>
                </a:tc>
                <a:tc>
                  <a:txBody>
                    <a:bodyPr/>
                    <a:lstStyle/>
                    <a:p>
                      <a:pPr algn="ctr"/>
                      <a:r>
                        <a:rPr lang="en-GB" sz="1600" dirty="0"/>
                        <a:t>£36.88</a:t>
                      </a:r>
                    </a:p>
                  </a:txBody>
                  <a:tcPr anchor="ctr"/>
                </a:tc>
                <a:extLst>
                  <a:ext uri="{0D108BD9-81ED-4DB2-BD59-A6C34878D82A}">
                    <a16:rowId xmlns:a16="http://schemas.microsoft.com/office/drawing/2014/main" val="3710383124"/>
                  </a:ext>
                </a:extLst>
              </a:tr>
              <a:tr h="370840">
                <a:tc>
                  <a:txBody>
                    <a:bodyPr/>
                    <a:lstStyle/>
                    <a:p>
                      <a:r>
                        <a:rPr lang="en-GB" sz="1600" dirty="0"/>
                        <a:t>Medical Practitioners</a:t>
                      </a:r>
                    </a:p>
                  </a:txBody>
                  <a:tcPr anchor="ctr"/>
                </a:tc>
                <a:tc>
                  <a:txBody>
                    <a:bodyPr/>
                    <a:lstStyle/>
                    <a:p>
                      <a:pPr algn="ctr"/>
                      <a:r>
                        <a:rPr lang="en-GB" sz="1600" dirty="0"/>
                        <a:t>840</a:t>
                      </a:r>
                    </a:p>
                  </a:txBody>
                  <a:tcPr anchor="ctr"/>
                </a:tc>
                <a:tc>
                  <a:txBody>
                    <a:bodyPr/>
                    <a:lstStyle/>
                    <a:p>
                      <a:pPr algn="ctr"/>
                      <a:r>
                        <a:rPr lang="en-GB" sz="1600" dirty="0"/>
                        <a:t>£33.78</a:t>
                      </a:r>
                    </a:p>
                  </a:txBody>
                  <a:tcPr anchor="ctr"/>
                </a:tc>
                <a:extLst>
                  <a:ext uri="{0D108BD9-81ED-4DB2-BD59-A6C34878D82A}">
                    <a16:rowId xmlns:a16="http://schemas.microsoft.com/office/drawing/2014/main" val="1144191389"/>
                  </a:ext>
                </a:extLst>
              </a:tr>
              <a:tr h="370840">
                <a:tc>
                  <a:txBody>
                    <a:bodyPr/>
                    <a:lstStyle/>
                    <a:p>
                      <a:r>
                        <a:rPr lang="en-GB" sz="1600" dirty="0"/>
                        <a:t>Information Technology &amp; Telecommunications Directors</a:t>
                      </a:r>
                    </a:p>
                  </a:txBody>
                  <a:tcPr anchor="ctr"/>
                </a:tc>
                <a:tc>
                  <a:txBody>
                    <a:bodyPr/>
                    <a:lstStyle/>
                    <a:p>
                      <a:pPr algn="ctr"/>
                      <a:r>
                        <a:rPr lang="en-GB" sz="1600" dirty="0"/>
                        <a:t>2,810</a:t>
                      </a:r>
                    </a:p>
                  </a:txBody>
                  <a:tcPr anchor="ctr"/>
                </a:tc>
                <a:tc>
                  <a:txBody>
                    <a:bodyPr/>
                    <a:lstStyle/>
                    <a:p>
                      <a:pPr algn="ctr"/>
                      <a:r>
                        <a:rPr lang="en-GB" sz="1600" dirty="0"/>
                        <a:t>£33.66</a:t>
                      </a:r>
                    </a:p>
                  </a:txBody>
                  <a:tcPr anchor="ctr"/>
                </a:tc>
                <a:extLst>
                  <a:ext uri="{0D108BD9-81ED-4DB2-BD59-A6C34878D82A}">
                    <a16:rowId xmlns:a16="http://schemas.microsoft.com/office/drawing/2014/main" val="915023627"/>
                  </a:ext>
                </a:extLst>
              </a:tr>
              <a:tr h="370840">
                <a:tc>
                  <a:txBody>
                    <a:bodyPr/>
                    <a:lstStyle/>
                    <a:p>
                      <a:r>
                        <a:rPr lang="en-GB" sz="1600" dirty="0">
                          <a:solidFill>
                            <a:schemeClr val="tx1"/>
                          </a:solidFill>
                        </a:rPr>
                        <a:t>Train and Tram Drivers</a:t>
                      </a:r>
                    </a:p>
                  </a:txBody>
                  <a:tcPr anchor="ctr"/>
                </a:tc>
                <a:tc>
                  <a:txBody>
                    <a:bodyPr/>
                    <a:lstStyle/>
                    <a:p>
                      <a:pPr algn="ctr"/>
                      <a:r>
                        <a:rPr lang="en-GB" sz="1600" dirty="0"/>
                        <a:t>8</a:t>
                      </a:r>
                    </a:p>
                  </a:txBody>
                  <a:tcPr anchor="ctr"/>
                </a:tc>
                <a:tc>
                  <a:txBody>
                    <a:bodyPr/>
                    <a:lstStyle/>
                    <a:p>
                      <a:pPr algn="ctr"/>
                      <a:r>
                        <a:rPr lang="en-GB" sz="1600" dirty="0"/>
                        <a:t>£30.16</a:t>
                      </a:r>
                    </a:p>
                  </a:txBody>
                  <a:tcPr anchor="ctr"/>
                </a:tc>
                <a:extLst>
                  <a:ext uri="{0D108BD9-81ED-4DB2-BD59-A6C34878D82A}">
                    <a16:rowId xmlns:a16="http://schemas.microsoft.com/office/drawing/2014/main" val="2674175079"/>
                  </a:ext>
                </a:extLst>
              </a:tr>
              <a:tr h="370840">
                <a:tc>
                  <a:txBody>
                    <a:bodyPr/>
                    <a:lstStyle/>
                    <a:p>
                      <a:r>
                        <a:rPr lang="en-GB" sz="1600" dirty="0">
                          <a:solidFill>
                            <a:schemeClr val="tx1"/>
                          </a:solidFill>
                        </a:rPr>
                        <a:t>Aircraft Pilots and Flight Engineers</a:t>
                      </a:r>
                    </a:p>
                  </a:txBody>
                  <a:tcPr anchor="ctr"/>
                </a:tc>
                <a:tc>
                  <a:txBody>
                    <a:bodyPr/>
                    <a:lstStyle/>
                    <a:p>
                      <a:pPr algn="ctr"/>
                      <a:r>
                        <a:rPr lang="en-US" sz="1600" dirty="0"/>
                        <a:t>3</a:t>
                      </a:r>
                      <a:endParaRPr lang="en-GB" sz="1600" dirty="0"/>
                    </a:p>
                  </a:txBody>
                  <a:tcPr anchor="ctr"/>
                </a:tc>
                <a:tc>
                  <a:txBody>
                    <a:bodyPr/>
                    <a:lstStyle/>
                    <a:p>
                      <a:pPr algn="ctr"/>
                      <a:r>
                        <a:rPr lang="en-GB" sz="1600" dirty="0"/>
                        <a:t>£29.90</a:t>
                      </a:r>
                    </a:p>
                  </a:txBody>
                  <a:tcPr anchor="ctr"/>
                </a:tc>
                <a:extLst>
                  <a:ext uri="{0D108BD9-81ED-4DB2-BD59-A6C34878D82A}">
                    <a16:rowId xmlns:a16="http://schemas.microsoft.com/office/drawing/2014/main" val="1353126737"/>
                  </a:ext>
                </a:extLst>
              </a:tr>
              <a:tr h="370840">
                <a:tc>
                  <a:txBody>
                    <a:bodyPr/>
                    <a:lstStyle/>
                    <a:p>
                      <a:r>
                        <a:rPr lang="en-GB" sz="1600" dirty="0"/>
                        <a:t>Senior Professionals of Educational Establishments</a:t>
                      </a:r>
                    </a:p>
                  </a:txBody>
                  <a:tcPr anchor="ctr"/>
                </a:tc>
                <a:tc>
                  <a:txBody>
                    <a:bodyPr/>
                    <a:lstStyle/>
                    <a:p>
                      <a:pPr algn="ctr"/>
                      <a:r>
                        <a:rPr lang="en-US" sz="1600" dirty="0"/>
                        <a:t>4</a:t>
                      </a:r>
                      <a:r>
                        <a:rPr lang="en-GB" sz="1600" dirty="0"/>
                        <a:t>52</a:t>
                      </a:r>
                    </a:p>
                  </a:txBody>
                  <a:tcPr anchor="ctr"/>
                </a:tc>
                <a:tc>
                  <a:txBody>
                    <a:bodyPr/>
                    <a:lstStyle/>
                    <a:p>
                      <a:pPr algn="ctr"/>
                      <a:r>
                        <a:rPr lang="en-GB" sz="1600" dirty="0"/>
                        <a:t>£28.96</a:t>
                      </a:r>
                    </a:p>
                  </a:txBody>
                  <a:tcPr anchor="ctr"/>
                </a:tc>
                <a:extLst>
                  <a:ext uri="{0D108BD9-81ED-4DB2-BD59-A6C34878D82A}">
                    <a16:rowId xmlns:a16="http://schemas.microsoft.com/office/drawing/2014/main" val="4204181255"/>
                  </a:ext>
                </a:extLst>
              </a:tr>
            </a:tbl>
          </a:graphicData>
        </a:graphic>
      </p:graphicFrame>
    </p:spTree>
    <p:extLst>
      <p:ext uri="{BB962C8B-B14F-4D97-AF65-F5344CB8AC3E}">
        <p14:creationId xmlns:p14="http://schemas.microsoft.com/office/powerpoint/2010/main" val="48342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56" y="1058545"/>
            <a:ext cx="2947482" cy="4601183"/>
          </a:xfrm>
        </p:spPr>
        <p:txBody>
          <a:bodyPr anchor="t">
            <a:noAutofit/>
          </a:bodyPr>
          <a:lstStyle/>
          <a:p>
            <a:r>
              <a:rPr lang="en-GB" sz="2800" b="1" dirty="0">
                <a:solidFill>
                  <a:schemeClr val="bg1"/>
                </a:solidFill>
                <a:latin typeface="Calibri" pitchFamily="34" charset="0"/>
              </a:rPr>
              <a:t>Key facts </a:t>
            </a:r>
            <a:br>
              <a:rPr lang="en-GB" sz="2800" b="1" dirty="0">
                <a:solidFill>
                  <a:schemeClr val="bg1"/>
                </a:solidFill>
                <a:latin typeface="Calibri" pitchFamily="34" charset="0"/>
              </a:rPr>
            </a:br>
            <a:br>
              <a:rPr lang="en-GB" sz="2800" dirty="0">
                <a:solidFill>
                  <a:schemeClr val="bg1"/>
                </a:solidFill>
              </a:rPr>
            </a:br>
            <a:r>
              <a:rPr lang="en-GB" sz="2200" dirty="0">
                <a:solidFill>
                  <a:schemeClr val="bg1"/>
                </a:solidFill>
                <a:latin typeface="Calibri" pitchFamily="34" charset="0"/>
              </a:rPr>
              <a:t>27% of Berkshire employers who recruit school leavers believe they are poorly prepared for work. </a:t>
            </a:r>
            <a:br>
              <a:rPr lang="en-GB" sz="2200" dirty="0">
                <a:solidFill>
                  <a:schemeClr val="bg1"/>
                </a:solidFill>
                <a:latin typeface="Calibri" pitchFamily="34" charset="0"/>
              </a:rPr>
            </a:br>
            <a:br>
              <a:rPr lang="en-GB" sz="2200" dirty="0">
                <a:solidFill>
                  <a:schemeClr val="bg1"/>
                </a:solidFill>
                <a:latin typeface="Calibri" pitchFamily="34" charset="0"/>
              </a:rPr>
            </a:br>
            <a:r>
              <a:rPr lang="en-GB" sz="2200" dirty="0">
                <a:solidFill>
                  <a:schemeClr val="bg1"/>
                </a:solidFill>
                <a:latin typeface="Calibri" pitchFamily="34" charset="0"/>
              </a:rPr>
              <a:t>Of these, 12% say they believe young people have a poor attitude / lack motivation.  So whilst most don’t think this, a fair chunk do.  </a:t>
            </a:r>
            <a:endParaRPr lang="en-GB" sz="2200" dirty="0">
              <a:solidFill>
                <a:schemeClr val="bg1"/>
              </a:solidFill>
            </a:endParaRPr>
          </a:p>
        </p:txBody>
      </p:sp>
      <p:pic>
        <p:nvPicPr>
          <p:cNvPr id="3074" name="Picture 2"/>
          <p:cNvPicPr>
            <a:picLocks noGrp="1" noChangeAspect="1" noChangeArrowheads="1"/>
          </p:cNvPicPr>
          <p:nvPr>
            <p:ph idx="1"/>
          </p:nvPr>
        </p:nvPicPr>
        <p:blipFill>
          <a:blip r:embed="rId2">
            <a:duotone>
              <a:schemeClr val="accent1">
                <a:shade val="45000"/>
                <a:satMod val="135000"/>
              </a:schemeClr>
              <a:prstClr val="white"/>
            </a:duotone>
          </a:blip>
          <a:stretch>
            <a:fillRect/>
          </a:stretch>
        </p:blipFill>
        <p:spPr bwMode="auto">
          <a:xfrm>
            <a:off x="3988525" y="1375954"/>
            <a:ext cx="7340337" cy="4828947"/>
          </a:xfrm>
          <a:prstGeom prst="rect">
            <a:avLst/>
          </a:prstGeom>
          <a:noFill/>
          <a:ln w="9525">
            <a:noFill/>
            <a:miter lim="800000"/>
            <a:headEnd/>
            <a:tailEnd/>
          </a:ln>
        </p:spPr>
      </p:pic>
      <p:sp>
        <p:nvSpPr>
          <p:cNvPr id="4" name="TextBox 3"/>
          <p:cNvSpPr txBox="1"/>
          <p:nvPr/>
        </p:nvSpPr>
        <p:spPr>
          <a:xfrm>
            <a:off x="3684909" y="104438"/>
            <a:ext cx="8011623"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 main </a:t>
            </a:r>
            <a:r>
              <a:rPr kumimoji="0" lang="en-GB" sz="2800" b="1" i="0" u="sng" strike="noStrike" kern="0" cap="none" spc="0" normalizeH="0" baseline="0" noProof="0" dirty="0">
                <a:ln>
                  <a:noFill/>
                </a:ln>
                <a:effectLst/>
                <a:uLnTx/>
                <a:uFillTx/>
                <a:latin typeface="Calibri" panose="020F0502020204030204" pitchFamily="34" charset="0"/>
              </a:rPr>
              <a:t>employability</a:t>
            </a:r>
            <a:r>
              <a:rPr kumimoji="0" lang="en-GB" sz="2800" b="1" i="0" u="none" strike="noStrike" kern="0" cap="none" spc="0" normalizeH="0" baseline="0" noProof="0" dirty="0">
                <a:ln>
                  <a:noFill/>
                </a:ln>
                <a:effectLst/>
                <a:uLnTx/>
                <a:uFillTx/>
                <a:latin typeface="Calibri" panose="020F0502020204030204" pitchFamily="34" charset="0"/>
              </a:rPr>
              <a:t> skills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Berkshire employers are looking for</a:t>
            </a:r>
          </a:p>
        </p:txBody>
      </p:sp>
    </p:spTree>
    <p:extLst>
      <p:ext uri="{BB962C8B-B14F-4D97-AF65-F5344CB8AC3E}">
        <p14:creationId xmlns:p14="http://schemas.microsoft.com/office/powerpoint/2010/main" val="187569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51" y="1032421"/>
            <a:ext cx="2967066" cy="4601183"/>
          </a:xfrm>
        </p:spPr>
        <p:txBody>
          <a:bodyPr anchor="t">
            <a:noAutofit/>
          </a:bodyPr>
          <a:lstStyle/>
          <a:p>
            <a:pPr lvl="0"/>
            <a:r>
              <a:rPr lang="en-GB" sz="2800" b="1" dirty="0">
                <a:solidFill>
                  <a:schemeClr val="bg1"/>
                </a:solidFill>
                <a:latin typeface="Calibri" pitchFamily="34" charset="0"/>
              </a:rPr>
              <a:t>Key facts</a:t>
            </a:r>
            <a:br>
              <a:rPr lang="en-GB" sz="2800" b="1" dirty="0">
                <a:solidFill>
                  <a:schemeClr val="bg1"/>
                </a:solidFill>
                <a:latin typeface="Calibri" pitchFamily="34" charset="0"/>
              </a:rPr>
            </a:br>
            <a:br>
              <a:rPr lang="en-GB" sz="2800" dirty="0">
                <a:solidFill>
                  <a:schemeClr val="bg1"/>
                </a:solidFill>
              </a:rPr>
            </a:br>
            <a:r>
              <a:rPr lang="en-GB" sz="2200" dirty="0">
                <a:solidFill>
                  <a:schemeClr val="bg1"/>
                </a:solidFill>
                <a:latin typeface="Calibri" pitchFamily="34" charset="0"/>
              </a:rPr>
              <a:t>By far the main essential skill that  employers in Berkshire (and in the rest of the country) are looking for is </a:t>
            </a:r>
            <a:r>
              <a:rPr lang="en-GB" sz="2200" b="1" dirty="0">
                <a:solidFill>
                  <a:schemeClr val="bg1"/>
                </a:solidFill>
                <a:latin typeface="Calibri" pitchFamily="34" charset="0"/>
              </a:rPr>
              <a:t>good communication.</a:t>
            </a:r>
            <a:r>
              <a:rPr lang="en-GB" sz="2200" b="1" u="sng" dirty="0">
                <a:solidFill>
                  <a:schemeClr val="bg1"/>
                </a:solidFill>
                <a:latin typeface="Calibri" pitchFamily="34" charset="0"/>
              </a:rPr>
              <a:t>  </a:t>
            </a:r>
            <a:br>
              <a:rPr lang="en-GB" sz="2200" b="1" dirty="0">
                <a:solidFill>
                  <a:schemeClr val="bg1"/>
                </a:solidFill>
                <a:latin typeface="Calibri" pitchFamily="34" charset="0"/>
              </a:rPr>
            </a:br>
            <a:br>
              <a:rPr lang="en-GB" sz="2200" b="1" dirty="0">
                <a:solidFill>
                  <a:schemeClr val="bg1"/>
                </a:solidFill>
                <a:latin typeface="Calibri" pitchFamily="34" charset="0"/>
              </a:rPr>
            </a:br>
            <a:r>
              <a:rPr lang="en-GB" sz="2200" dirty="0">
                <a:solidFill>
                  <a:schemeClr val="bg1"/>
                </a:solidFill>
                <a:latin typeface="Calibri" pitchFamily="34" charset="0"/>
              </a:rPr>
              <a:t>What activities could you undertake to improve yours?</a:t>
            </a:r>
            <a:endParaRPr lang="en-GB" sz="2800" b="1" dirty="0">
              <a:solidFill>
                <a:schemeClr val="bg1"/>
              </a:solidFill>
            </a:endParaRPr>
          </a:p>
        </p:txBody>
      </p:sp>
      <p:pic>
        <p:nvPicPr>
          <p:cNvPr id="1027" name="Picture 3"/>
          <p:cNvPicPr>
            <a:picLocks noChangeAspect="1" noChangeArrowheads="1"/>
          </p:cNvPicPr>
          <p:nvPr/>
        </p:nvPicPr>
        <p:blipFill>
          <a:blip r:embed="rId2">
            <a:duotone>
              <a:schemeClr val="accent1">
                <a:shade val="45000"/>
                <a:satMod val="135000"/>
              </a:schemeClr>
              <a:prstClr val="white"/>
            </a:duotone>
          </a:blip>
          <a:srcRect/>
          <a:stretch>
            <a:fillRect/>
          </a:stretch>
        </p:blipFill>
        <p:spPr bwMode="auto">
          <a:xfrm>
            <a:off x="3971371" y="1345838"/>
            <a:ext cx="7348990" cy="4830018"/>
          </a:xfrm>
          <a:prstGeom prst="rect">
            <a:avLst/>
          </a:prstGeom>
          <a:noFill/>
          <a:ln w="9525">
            <a:noFill/>
            <a:miter lim="800000"/>
            <a:headEnd/>
            <a:tailEnd/>
          </a:ln>
        </p:spPr>
      </p:pic>
      <p:sp>
        <p:nvSpPr>
          <p:cNvPr id="7" name="TextBox 6"/>
          <p:cNvSpPr txBox="1"/>
          <p:nvPr/>
        </p:nvSpPr>
        <p:spPr>
          <a:xfrm>
            <a:off x="3562015" y="233570"/>
            <a:ext cx="8042209"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 main </a:t>
            </a:r>
            <a:r>
              <a:rPr kumimoji="0" lang="en-GB" sz="2800" b="1" i="0" u="sng" strike="noStrike" kern="0" cap="none" spc="0" normalizeH="0" baseline="0" noProof="0" dirty="0">
                <a:ln>
                  <a:noFill/>
                </a:ln>
                <a:effectLst/>
                <a:uLnTx/>
                <a:uFillTx/>
                <a:latin typeface="Calibri" panose="020F0502020204030204" pitchFamily="34" charset="0"/>
              </a:rPr>
              <a:t>general</a:t>
            </a:r>
            <a:r>
              <a:rPr kumimoji="0" lang="en-GB" sz="2800" b="1" i="0" u="none" strike="noStrike" kern="0" cap="none" spc="0" normalizeH="0" baseline="0" noProof="0" dirty="0">
                <a:ln>
                  <a:noFill/>
                </a:ln>
                <a:effectLst/>
                <a:uLnTx/>
                <a:uFillTx/>
                <a:latin typeface="Calibri" panose="020F0502020204030204" pitchFamily="34" charset="0"/>
              </a:rPr>
              <a:t> skills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Berkshire employers are looking for</a:t>
            </a:r>
          </a:p>
        </p:txBody>
      </p:sp>
    </p:spTree>
    <p:extLst>
      <p:ext uri="{BB962C8B-B14F-4D97-AF65-F5344CB8AC3E}">
        <p14:creationId xmlns:p14="http://schemas.microsoft.com/office/powerpoint/2010/main" val="2349045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78" y="906252"/>
            <a:ext cx="2986775" cy="4601183"/>
          </a:xfrm>
        </p:spPr>
        <p:txBody>
          <a:bodyPr anchor="t">
            <a:normAutofit fontScale="90000"/>
          </a:bodyPr>
          <a:lstStyle/>
          <a:p>
            <a:r>
              <a:rPr lang="en-GB" sz="3100" b="1" dirty="0">
                <a:solidFill>
                  <a:schemeClr val="bg1"/>
                </a:solidFill>
                <a:latin typeface="Calibri" pitchFamily="34" charset="0"/>
              </a:rPr>
              <a:t>Key facts</a:t>
            </a:r>
            <a:br>
              <a:rPr lang="en-GB" sz="2800" b="1" dirty="0">
                <a:solidFill>
                  <a:schemeClr val="bg1"/>
                </a:solidFill>
                <a:latin typeface="Calibri" pitchFamily="34" charset="0"/>
              </a:rPr>
            </a:br>
            <a:br>
              <a:rPr lang="en-GB" dirty="0">
                <a:solidFill>
                  <a:schemeClr val="bg1"/>
                </a:solidFill>
              </a:rPr>
            </a:br>
            <a:r>
              <a:rPr lang="en-GB" sz="2400" dirty="0">
                <a:solidFill>
                  <a:schemeClr val="bg1"/>
                </a:solidFill>
                <a:latin typeface="Calibri" pitchFamily="34" charset="0"/>
              </a:rPr>
              <a:t>Computer programming skills, sales, and business management skills, are the main specialist skills being sought by Berkshire employers.  </a:t>
            </a:r>
            <a:br>
              <a:rPr lang="en-GB" sz="2400" dirty="0">
                <a:solidFill>
                  <a:schemeClr val="bg1"/>
                </a:solidFill>
                <a:latin typeface="Calibri" pitchFamily="34" charset="0"/>
              </a:rPr>
            </a:br>
            <a:br>
              <a:rPr lang="en-GB" sz="2400" dirty="0">
                <a:solidFill>
                  <a:schemeClr val="bg1"/>
                </a:solidFill>
                <a:latin typeface="Calibri" pitchFamily="34" charset="0"/>
              </a:rPr>
            </a:br>
            <a:r>
              <a:rPr lang="en-GB" sz="2400" dirty="0">
                <a:solidFill>
                  <a:schemeClr val="bg1"/>
                </a:solidFill>
                <a:latin typeface="Calibri" pitchFamily="34" charset="0"/>
              </a:rPr>
              <a:t>Computer programming skills including the use of programming languages such as Javascript, SQL, Python, GIT and Microsoft Azure.</a:t>
            </a:r>
          </a:p>
        </p:txBody>
      </p:sp>
      <p:pic>
        <p:nvPicPr>
          <p:cNvPr id="2050" name="Picture 2"/>
          <p:cNvPicPr>
            <a:picLocks noGrp="1" noChangeAspect="1" noChangeArrowheads="1"/>
          </p:cNvPicPr>
          <p:nvPr>
            <p:ph idx="1"/>
          </p:nvPr>
        </p:nvPicPr>
        <p:blipFill>
          <a:blip r:embed="rId2">
            <a:duotone>
              <a:schemeClr val="accent1">
                <a:shade val="45000"/>
                <a:satMod val="135000"/>
              </a:schemeClr>
              <a:prstClr val="white"/>
            </a:duotone>
          </a:blip>
          <a:stretch>
            <a:fillRect/>
          </a:stretch>
        </p:blipFill>
        <p:spPr bwMode="auto">
          <a:xfrm>
            <a:off x="3903572" y="1235850"/>
            <a:ext cx="7315200" cy="4873984"/>
          </a:xfrm>
          <a:prstGeom prst="rect">
            <a:avLst/>
          </a:prstGeom>
          <a:noFill/>
          <a:ln w="9525">
            <a:noFill/>
            <a:miter lim="800000"/>
            <a:headEnd/>
            <a:tailEnd/>
          </a:ln>
        </p:spPr>
      </p:pic>
      <p:sp>
        <p:nvSpPr>
          <p:cNvPr id="4" name="TextBox 3"/>
          <p:cNvSpPr txBox="1"/>
          <p:nvPr/>
        </p:nvSpPr>
        <p:spPr>
          <a:xfrm>
            <a:off x="3690780" y="42664"/>
            <a:ext cx="7880278"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 main </a:t>
            </a:r>
            <a:r>
              <a:rPr kumimoji="0" lang="en-GB" sz="2800" b="1" i="0" u="sng" strike="noStrike" kern="0" cap="none" spc="0" normalizeH="0" baseline="0" noProof="0" dirty="0">
                <a:ln>
                  <a:noFill/>
                </a:ln>
                <a:effectLst/>
                <a:uLnTx/>
                <a:uFillTx/>
                <a:latin typeface="Calibri" panose="020F0502020204030204" pitchFamily="34" charset="0"/>
              </a:rPr>
              <a:t>specialist</a:t>
            </a:r>
            <a:r>
              <a:rPr kumimoji="0" lang="en-GB" sz="2800" b="1" i="0" u="none" strike="noStrike" kern="0" cap="none" spc="0" normalizeH="0" baseline="0" noProof="0" dirty="0">
                <a:ln>
                  <a:noFill/>
                </a:ln>
                <a:effectLst/>
                <a:uLnTx/>
                <a:uFillTx/>
                <a:latin typeface="Calibri" panose="020F0502020204030204" pitchFamily="34" charset="0"/>
              </a:rPr>
              <a:t> skills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Berkshire employers are looking for</a:t>
            </a:r>
          </a:p>
        </p:txBody>
      </p:sp>
    </p:spTree>
    <p:extLst>
      <p:ext uri="{BB962C8B-B14F-4D97-AF65-F5344CB8AC3E}">
        <p14:creationId xmlns:p14="http://schemas.microsoft.com/office/powerpoint/2010/main" val="3111475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50" y="890921"/>
            <a:ext cx="3251295" cy="4935731"/>
          </a:xfrm>
        </p:spPr>
        <p:txBody>
          <a:bodyPr anchor="t">
            <a:normAutofit fontScale="90000"/>
          </a:bodyPr>
          <a:lstStyle/>
          <a:p>
            <a:r>
              <a:rPr lang="en-GB" sz="3100" b="1" dirty="0">
                <a:solidFill>
                  <a:schemeClr val="bg1"/>
                </a:solidFill>
                <a:latin typeface="Calibri" pitchFamily="34" charset="0"/>
              </a:rPr>
              <a:t>Key facts</a:t>
            </a:r>
            <a:br>
              <a:rPr lang="en-GB" sz="2800" b="1" dirty="0">
                <a:solidFill>
                  <a:schemeClr val="bg1"/>
                </a:solidFill>
                <a:latin typeface="Calibri" pitchFamily="34" charset="0"/>
              </a:rPr>
            </a:br>
            <a:br>
              <a:rPr lang="en-GB" sz="2000" dirty="0">
                <a:solidFill>
                  <a:schemeClr val="bg1"/>
                </a:solidFill>
                <a:latin typeface="Calibri" pitchFamily="34" charset="0"/>
              </a:rPr>
            </a:br>
            <a:r>
              <a:rPr lang="en-GB" sz="2400" dirty="0">
                <a:solidFill>
                  <a:schemeClr val="bg1"/>
                </a:solidFill>
                <a:latin typeface="Calibri" panose="020F0502020204030204" pitchFamily="34" charset="0"/>
                <a:cs typeface="Calibri" panose="020F0502020204030204" pitchFamily="34" charset="0"/>
              </a:rPr>
              <a:t>The world of work is changing. As we enter the Fourth Industrial Revolution, developments in fields such as robotics, AI, nanotechnology and autonomous vehicles, look set to change the way we live and work. </a:t>
            </a:r>
            <a:br>
              <a:rPr lang="en-GB" sz="2400" dirty="0">
                <a:solidFill>
                  <a:schemeClr val="bg1"/>
                </a:solidFill>
                <a:latin typeface="Calibri" panose="020F0502020204030204" pitchFamily="34" charset="0"/>
                <a:cs typeface="Calibri" panose="020F0502020204030204" pitchFamily="34" charset="0"/>
              </a:rPr>
            </a:br>
            <a:br>
              <a:rPr lang="en-GB" sz="2400" dirty="0">
                <a:solidFill>
                  <a:schemeClr val="bg1"/>
                </a:solidFill>
                <a:latin typeface="Calibri" panose="020F0502020204030204" pitchFamily="34" charset="0"/>
                <a:cs typeface="Calibri" panose="020F0502020204030204" pitchFamily="34" charset="0"/>
              </a:rPr>
            </a:br>
            <a:r>
              <a:rPr lang="en-GB" sz="2400" dirty="0">
                <a:solidFill>
                  <a:schemeClr val="bg1"/>
                </a:solidFill>
                <a:latin typeface="Calibri" panose="020F0502020204030204" pitchFamily="34" charset="0"/>
                <a:cs typeface="Calibri" panose="020F0502020204030204" pitchFamily="34" charset="0"/>
              </a:rPr>
              <a:t>Across all sectors of the economy, different skills will be needed. Some roles will disappear and many more will evolve. </a:t>
            </a:r>
          </a:p>
        </p:txBody>
      </p:sp>
      <p:sp>
        <p:nvSpPr>
          <p:cNvPr id="4" name="Content Placeholder 2"/>
          <p:cNvSpPr>
            <a:spLocks noGrp="1"/>
          </p:cNvSpPr>
          <p:nvPr>
            <p:ph idx="1"/>
          </p:nvPr>
        </p:nvSpPr>
        <p:spPr>
          <a:xfrm>
            <a:off x="3827633" y="1794473"/>
            <a:ext cx="7624138" cy="2908156"/>
          </a:xfrm>
        </p:spPr>
        <p:txBody>
          <a:bodyPr numCol="2">
            <a:normAutofit/>
          </a:bodyPr>
          <a:lstStyle/>
          <a:p>
            <a:r>
              <a:rPr lang="en-GB" sz="1800" dirty="0">
                <a:latin typeface="Calibri" pitchFamily="34" charset="0"/>
              </a:rPr>
              <a:t>Analytical thinking and innovation</a:t>
            </a:r>
          </a:p>
          <a:p>
            <a:r>
              <a:rPr lang="en-GB" sz="1800" dirty="0">
                <a:latin typeface="Calibri" pitchFamily="34" charset="0"/>
              </a:rPr>
              <a:t>Active learning and learning strategies</a:t>
            </a:r>
          </a:p>
          <a:p>
            <a:r>
              <a:rPr lang="en-GB" sz="1800" dirty="0">
                <a:latin typeface="Calibri" pitchFamily="34" charset="0"/>
              </a:rPr>
              <a:t>Complex problem solving</a:t>
            </a:r>
          </a:p>
          <a:p>
            <a:r>
              <a:rPr lang="en-GB" sz="1800" dirty="0">
                <a:latin typeface="Calibri" pitchFamily="34" charset="0"/>
              </a:rPr>
              <a:t>Critical thinking and analysis</a:t>
            </a:r>
          </a:p>
          <a:p>
            <a:r>
              <a:rPr lang="en-GB" sz="1800" dirty="0">
                <a:latin typeface="Calibri" pitchFamily="34" charset="0"/>
              </a:rPr>
              <a:t>Creativity, originality and initiative</a:t>
            </a:r>
          </a:p>
          <a:p>
            <a:r>
              <a:rPr lang="en-GB" sz="1800" dirty="0">
                <a:latin typeface="Calibri" pitchFamily="34" charset="0"/>
              </a:rPr>
              <a:t>Leadership and social influence</a:t>
            </a:r>
          </a:p>
          <a:p>
            <a:r>
              <a:rPr lang="en-GB" sz="1800" dirty="0">
                <a:latin typeface="Calibri" pitchFamily="34" charset="0"/>
              </a:rPr>
              <a:t>Technology use, monitoring and control</a:t>
            </a:r>
          </a:p>
          <a:p>
            <a:r>
              <a:rPr lang="en-GB" sz="1800" dirty="0">
                <a:latin typeface="Calibri" pitchFamily="34" charset="0"/>
              </a:rPr>
              <a:t>Technology design and programming</a:t>
            </a:r>
          </a:p>
          <a:p>
            <a:r>
              <a:rPr lang="en-GB" sz="1800" dirty="0">
                <a:latin typeface="Calibri" pitchFamily="34" charset="0"/>
              </a:rPr>
              <a:t>Resilience, stress tolerance and flexibility</a:t>
            </a:r>
          </a:p>
          <a:p>
            <a:r>
              <a:rPr lang="en-GB" sz="1800" dirty="0">
                <a:latin typeface="Calibri" pitchFamily="34" charset="0"/>
              </a:rPr>
              <a:t>Reasoning, problem solving and ideation</a:t>
            </a:r>
          </a:p>
          <a:p>
            <a:endParaRPr lang="en-GB" sz="1800" dirty="0">
              <a:latin typeface="Calibri" pitchFamily="34" charset="0"/>
            </a:endParaRPr>
          </a:p>
        </p:txBody>
      </p:sp>
      <p:sp>
        <p:nvSpPr>
          <p:cNvPr id="5" name="Title 1"/>
          <p:cNvSpPr txBox="1">
            <a:spLocks/>
          </p:cNvSpPr>
          <p:nvPr/>
        </p:nvSpPr>
        <p:spPr>
          <a:xfrm>
            <a:off x="3798119" y="553422"/>
            <a:ext cx="7356152" cy="674999"/>
          </a:xfrm>
          <a:prstGeom prst="rect">
            <a:avLst/>
          </a:prstGeom>
        </p:spPr>
        <p:txBody>
          <a:bodyPr vert="horz" lIns="91440" tIns="45720" rIns="91440" bIns="45720" rtlCol="0" anchor="ctr">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Looking to the future, according to the World Economic Forum, the 10 skills you need to have a successful career in 2025 </a:t>
            </a:r>
            <a:r>
              <a:rPr kumimoji="0" lang="en-GB" sz="2800" b="1" i="0" u="none" strike="noStrike" kern="1200" cap="none" spc="-60" normalizeH="0" baseline="0" noProof="0" dirty="0">
                <a:ln>
                  <a:noFill/>
                </a:ln>
                <a:effectLst/>
                <a:uLnTx/>
                <a:uFillTx/>
                <a:latin typeface="Calibri" panose="020F0502020204030204" pitchFamily="34" charset="0"/>
                <a:ea typeface="+mj-ea"/>
                <a:cs typeface="+mj-cs"/>
              </a:rPr>
              <a:t>are:</a:t>
            </a:r>
          </a:p>
        </p:txBody>
      </p:sp>
      <p:pic>
        <p:nvPicPr>
          <p:cNvPr id="7" name="Picture 6"/>
          <p:cNvPicPr>
            <a:picLocks noChangeAspect="1"/>
          </p:cNvPicPr>
          <p:nvPr/>
        </p:nvPicPr>
        <p:blipFill>
          <a:blip r:embed="rId2" cstate="print">
            <a:duotone>
              <a:schemeClr val="accent1">
                <a:shade val="45000"/>
                <a:satMod val="135000"/>
              </a:schemeClr>
              <a:prstClr val="white"/>
            </a:duotone>
          </a:blip>
          <a:stretch>
            <a:fillRect/>
          </a:stretch>
        </p:blipFill>
        <p:spPr>
          <a:xfrm>
            <a:off x="4043679" y="4846684"/>
            <a:ext cx="1303573" cy="1277304"/>
          </a:xfrm>
          <a:prstGeom prst="rect">
            <a:avLst/>
          </a:prstGeom>
        </p:spPr>
      </p:pic>
      <p:pic>
        <p:nvPicPr>
          <p:cNvPr id="8" name="Picture 7"/>
          <p:cNvPicPr>
            <a:picLocks noChangeAspect="1"/>
          </p:cNvPicPr>
          <p:nvPr/>
        </p:nvPicPr>
        <p:blipFill>
          <a:blip r:embed="rId3" cstate="print">
            <a:duotone>
              <a:schemeClr val="accent1">
                <a:shade val="45000"/>
                <a:satMod val="135000"/>
              </a:schemeClr>
              <a:prstClr val="white"/>
            </a:duotone>
          </a:blip>
          <a:stretch>
            <a:fillRect/>
          </a:stretch>
        </p:blipFill>
        <p:spPr>
          <a:xfrm>
            <a:off x="5743550" y="4887347"/>
            <a:ext cx="1624489" cy="1218367"/>
          </a:xfrm>
          <a:prstGeom prst="rect">
            <a:avLst/>
          </a:prstGeom>
        </p:spPr>
      </p:pic>
      <p:pic>
        <p:nvPicPr>
          <p:cNvPr id="9" name="Picture 8"/>
          <p:cNvPicPr>
            <a:picLocks noChangeAspect="1"/>
          </p:cNvPicPr>
          <p:nvPr/>
        </p:nvPicPr>
        <p:blipFill>
          <a:blip r:embed="rId4" cstate="print">
            <a:duotone>
              <a:schemeClr val="accent1">
                <a:shade val="45000"/>
                <a:satMod val="135000"/>
              </a:schemeClr>
              <a:prstClr val="white"/>
            </a:duotone>
          </a:blip>
          <a:stretch>
            <a:fillRect/>
          </a:stretch>
        </p:blipFill>
        <p:spPr>
          <a:xfrm>
            <a:off x="7543229" y="4946733"/>
            <a:ext cx="1855810" cy="1228795"/>
          </a:xfrm>
          <a:prstGeom prst="rect">
            <a:avLst/>
          </a:prstGeom>
        </p:spPr>
      </p:pic>
      <p:pic>
        <p:nvPicPr>
          <p:cNvPr id="4099" name="Picture 3"/>
          <p:cNvPicPr>
            <a:picLocks noChangeAspect="1" noChangeArrowheads="1"/>
          </p:cNvPicPr>
          <p:nvPr/>
        </p:nvPicPr>
        <p:blipFill>
          <a:blip r:embed="rId5">
            <a:duotone>
              <a:schemeClr val="accent1">
                <a:shade val="45000"/>
                <a:satMod val="135000"/>
              </a:schemeClr>
              <a:prstClr val="white"/>
            </a:duotone>
          </a:blip>
          <a:srcRect/>
          <a:stretch>
            <a:fillRect/>
          </a:stretch>
        </p:blipFill>
        <p:spPr bwMode="auto">
          <a:xfrm>
            <a:off x="9955015" y="4878545"/>
            <a:ext cx="1199256" cy="1199256"/>
          </a:xfrm>
          <a:prstGeom prst="rect">
            <a:avLst/>
          </a:prstGeom>
          <a:noFill/>
          <a:ln w="9525">
            <a:noFill/>
            <a:miter lim="800000"/>
            <a:headEnd/>
            <a:tailEnd/>
          </a:ln>
        </p:spPr>
      </p:pic>
    </p:spTree>
    <p:extLst>
      <p:ext uri="{BB962C8B-B14F-4D97-AF65-F5344CB8AC3E}">
        <p14:creationId xmlns:p14="http://schemas.microsoft.com/office/powerpoint/2010/main" val="1333050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752719" y="1353873"/>
            <a:ext cx="7997612" cy="3998724"/>
          </a:xfrm>
        </p:spPr>
        <p:txBody>
          <a:bodyPr numCol="1" anchor="t">
            <a:noAutofit/>
          </a:bodyPr>
          <a:lstStyle/>
          <a:p>
            <a:pPr>
              <a:lnSpc>
                <a:spcPct val="110000"/>
              </a:lnSpc>
            </a:pPr>
            <a:r>
              <a:rPr lang="en-GB" sz="1900" dirty="0">
                <a:latin typeface="Calibri" pitchFamily="34" charset="0"/>
              </a:rPr>
              <a:t>A lower than average percentage of employees were affected by the COVID-19 lockdown in Berkshire than nationally 15.5% vs 16.9%</a:t>
            </a:r>
          </a:p>
          <a:p>
            <a:pPr>
              <a:lnSpc>
                <a:spcPct val="110000"/>
              </a:lnSpc>
            </a:pPr>
            <a:r>
              <a:rPr lang="en-GB" sz="1900" dirty="0">
                <a:latin typeface="Calibri" pitchFamily="34" charset="0"/>
              </a:rPr>
              <a:t>The employment impacts of COVID-19 have been greater for young people and job entry for them could be significantly affected by future recruitment freezes.  A higher than average proportion of young people in Berkshire (7.5%) will enter the labour market in the next 5 years.  </a:t>
            </a:r>
          </a:p>
          <a:p>
            <a:pPr>
              <a:lnSpc>
                <a:spcPct val="110000"/>
              </a:lnSpc>
            </a:pPr>
            <a:r>
              <a:rPr lang="en-US" sz="1900" dirty="0">
                <a:latin typeface="Calibri" pitchFamily="34" charset="0"/>
              </a:rPr>
              <a:t>Training and upskilling activities which the LEP is involved in will help ensure that Berkshire is resilient in the face of challenges such as an ageing population or the increasing automaton of job roles. </a:t>
            </a:r>
            <a:endParaRPr lang="en-GB" sz="1900" dirty="0">
              <a:latin typeface="Calibri" pitchFamily="34" charset="0"/>
            </a:endParaRPr>
          </a:p>
          <a:p>
            <a:pPr>
              <a:lnSpc>
                <a:spcPct val="110000"/>
              </a:lnSpc>
            </a:pPr>
            <a:r>
              <a:rPr lang="en-GB" sz="1900" dirty="0">
                <a:latin typeface="Calibri" pitchFamily="34" charset="0"/>
              </a:rPr>
              <a:t>Economic recovery in Berkshire will be influenced by our neighbours including London &amp; Heathrow airport due to the number of commuters to these areas.</a:t>
            </a:r>
          </a:p>
        </p:txBody>
      </p:sp>
      <p:sp>
        <p:nvSpPr>
          <p:cNvPr id="5" name="Title 1"/>
          <p:cNvSpPr txBox="1">
            <a:spLocks/>
          </p:cNvSpPr>
          <p:nvPr/>
        </p:nvSpPr>
        <p:spPr>
          <a:xfrm>
            <a:off x="3976240" y="460664"/>
            <a:ext cx="7356152" cy="674999"/>
          </a:xfrm>
          <a:prstGeom prst="rect">
            <a:avLst/>
          </a:prstGeom>
        </p:spPr>
        <p:txBody>
          <a:bodyPr vert="horz" lIns="91440" tIns="45720" rIns="91440" bIns="45720" rtlCol="0" anchor="ctr">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 </a:t>
            </a:r>
            <a:r>
              <a:rPr lang="en-GB" sz="2800" b="1" kern="0" dirty="0">
                <a:latin typeface="Calibri" panose="020F0502020204030204" pitchFamily="34" charset="0"/>
              </a:rPr>
              <a:t>E</a:t>
            </a:r>
            <a:r>
              <a:rPr kumimoji="0" lang="en-GB" sz="2800" b="1" i="0" u="none" strike="noStrike" kern="0" cap="none" spc="0" normalizeH="0" baseline="0" noProof="0" dirty="0">
                <a:ln>
                  <a:noFill/>
                </a:ln>
                <a:effectLst/>
                <a:uLnTx/>
                <a:uFillTx/>
                <a:latin typeface="Calibri" panose="020F0502020204030204" pitchFamily="34" charset="0"/>
              </a:rPr>
              <a:t>ffects of COVID-19 on Employment in Berkshire</a:t>
            </a:r>
            <a:endParaRPr kumimoji="0" lang="en-GB" sz="2800" b="1" i="0" u="none" strike="noStrike" kern="1200" cap="none" spc="-60" normalizeH="0" baseline="0" noProof="0" dirty="0">
              <a:ln>
                <a:noFill/>
              </a:ln>
              <a:effectLst/>
              <a:uLnTx/>
              <a:uFillTx/>
              <a:latin typeface="Calibri" panose="020F0502020204030204" pitchFamily="34" charset="0"/>
              <a:ea typeface="+mj-ea"/>
              <a:cs typeface="+mj-cs"/>
            </a:endParaRPr>
          </a:p>
        </p:txBody>
      </p:sp>
      <p:pic>
        <p:nvPicPr>
          <p:cNvPr id="3" name="Picture 2">
            <a:extLst>
              <a:ext uri="{FF2B5EF4-FFF2-40B4-BE49-F238E27FC236}">
                <a16:creationId xmlns:a16="http://schemas.microsoft.com/office/drawing/2014/main" id="{80C9C960-5084-4580-B491-8A54620DFF83}"/>
              </a:ext>
            </a:extLst>
          </p:cNvPr>
          <p:cNvPicPr>
            <a:picLocks noChangeAspect="1"/>
          </p:cNvPicPr>
          <p:nvPr/>
        </p:nvPicPr>
        <p:blipFill rotWithShape="1">
          <a:blip r:embed="rId3"/>
          <a:srcRect t="13854"/>
          <a:stretch/>
        </p:blipFill>
        <p:spPr>
          <a:xfrm>
            <a:off x="3752719" y="5570808"/>
            <a:ext cx="8030157" cy="1235302"/>
          </a:xfrm>
          <a:prstGeom prst="rect">
            <a:avLst/>
          </a:prstGeom>
        </p:spPr>
      </p:pic>
      <p:sp>
        <p:nvSpPr>
          <p:cNvPr id="6" name="TextBox 5">
            <a:extLst>
              <a:ext uri="{FF2B5EF4-FFF2-40B4-BE49-F238E27FC236}">
                <a16:creationId xmlns:a16="http://schemas.microsoft.com/office/drawing/2014/main" id="{0141D737-60E2-46EB-9EBA-4A1C435D89A7}"/>
              </a:ext>
            </a:extLst>
          </p:cNvPr>
          <p:cNvSpPr txBox="1"/>
          <p:nvPr/>
        </p:nvSpPr>
        <p:spPr>
          <a:xfrm>
            <a:off x="0" y="764710"/>
            <a:ext cx="3456878" cy="5139869"/>
          </a:xfrm>
          <a:prstGeom prst="rect">
            <a:avLst/>
          </a:prstGeom>
          <a:noFill/>
        </p:spPr>
        <p:txBody>
          <a:bodyPr wrap="square" rtlCol="0">
            <a:spAutoFit/>
          </a:bodyPr>
          <a:lstStyle/>
          <a:p>
            <a:r>
              <a:rPr lang="en-GB" sz="2800" b="1" dirty="0">
                <a:solidFill>
                  <a:schemeClr val="bg1"/>
                </a:solidFill>
                <a:latin typeface="Calibri" panose="020F0502020204030204" pitchFamily="34" charset="0"/>
                <a:cs typeface="Calibri" panose="020F0502020204030204" pitchFamily="34" charset="0"/>
              </a:rPr>
              <a:t>Key Facts</a:t>
            </a:r>
          </a:p>
          <a:p>
            <a:endParaRPr lang="en-GB" sz="1200" dirty="0">
              <a:solidFill>
                <a:schemeClr val="bg1"/>
              </a:solidFill>
              <a:latin typeface="Calibri" panose="020F0502020204030204" pitchFamily="34" charset="0"/>
              <a:cs typeface="Calibri" panose="020F0502020204030204" pitchFamily="34" charset="0"/>
            </a:endParaRPr>
          </a:p>
          <a:p>
            <a:r>
              <a:rPr lang="en-GB" dirty="0">
                <a:solidFill>
                  <a:schemeClr val="bg1"/>
                </a:solidFill>
                <a:latin typeface="Calibri" pitchFamily="34" charset="0"/>
              </a:rPr>
              <a:t>The employment impacts of COVID-19 have been greater for young people and a higher than average proportion of young people in Berkshire (7.5%) will enter the labour market in the next 5 years. </a:t>
            </a:r>
          </a:p>
          <a:p>
            <a:endParaRPr lang="en-GB" dirty="0">
              <a:solidFill>
                <a:schemeClr val="bg1"/>
              </a:solidFill>
              <a:latin typeface="Calibri" panose="020F0502020204030204" pitchFamily="34" charset="0"/>
              <a:cs typeface="Calibri" panose="020F0502020204030204" pitchFamily="34" charset="0"/>
            </a:endParaRPr>
          </a:p>
          <a:p>
            <a:r>
              <a:rPr lang="en-GB" dirty="0">
                <a:solidFill>
                  <a:schemeClr val="bg1"/>
                </a:solidFill>
                <a:latin typeface="Calibri" panose="020F0502020204030204" pitchFamily="34" charset="0"/>
                <a:cs typeface="Calibri" panose="020F0502020204030204" pitchFamily="34" charset="0"/>
              </a:rPr>
              <a:t>Economic recovery in the region is dependent upon a number of factors, including the recovering of neighbouring areas such as London and Heathrow Airport. However, initial signs have been more positive than in many other areas of the country.</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686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779282" y="1489166"/>
            <a:ext cx="7997612" cy="4113348"/>
          </a:xfrm>
        </p:spPr>
        <p:txBody>
          <a:bodyPr numCol="1" anchor="t">
            <a:noAutofit/>
          </a:bodyPr>
          <a:lstStyle/>
          <a:p>
            <a:pPr>
              <a:lnSpc>
                <a:spcPct val="110000"/>
              </a:lnSpc>
            </a:pPr>
            <a:r>
              <a:rPr lang="en-GB" sz="1900" dirty="0">
                <a:latin typeface="Calibri" pitchFamily="34" charset="0"/>
              </a:rPr>
              <a:t>The full extent of the impact of COVID-19 on the economy in Berkshire is not yet known but there will be longer-term implications on the availability of entry level and lower skilled jobs</a:t>
            </a:r>
          </a:p>
          <a:p>
            <a:pPr>
              <a:lnSpc>
                <a:spcPct val="110000"/>
              </a:lnSpc>
            </a:pPr>
            <a:r>
              <a:rPr lang="en-GB" sz="1900" dirty="0">
                <a:latin typeface="Calibri" pitchFamily="34" charset="0"/>
              </a:rPr>
              <a:t>Young people, women and lower skilled workers will be disproportionately affected by the impacts of COVID-19</a:t>
            </a:r>
          </a:p>
          <a:p>
            <a:pPr>
              <a:lnSpc>
                <a:spcPct val="110000"/>
              </a:lnSpc>
            </a:pPr>
            <a:r>
              <a:rPr lang="en-GB" sz="1900" dirty="0">
                <a:latin typeface="Calibri" pitchFamily="34" charset="0"/>
              </a:rPr>
              <a:t>Berkshire has a track record of employment in more resilient sectors such as science-based industries and business &amp; professional services.</a:t>
            </a:r>
          </a:p>
          <a:p>
            <a:pPr>
              <a:lnSpc>
                <a:spcPct val="110000"/>
              </a:lnSpc>
            </a:pPr>
            <a:r>
              <a:rPr lang="en-US" sz="1900" dirty="0">
                <a:latin typeface="Calibri" panose="020F0502020204030204" pitchFamily="34" charset="0"/>
                <a:cs typeface="Calibri" panose="020F0502020204030204" pitchFamily="34" charset="0"/>
              </a:rPr>
              <a:t>We are already seeing the positive impact of our immediate recovery and renewal activity through, for example, the Berkshire Opportunities skills and employment portal.</a:t>
            </a:r>
            <a:endParaRPr lang="en-GB" sz="1900" dirty="0">
              <a:latin typeface="Calibri" panose="020F0502020204030204" pitchFamily="34" charset="0"/>
              <a:cs typeface="Calibri" panose="020F0502020204030204" pitchFamily="34" charset="0"/>
            </a:endParaRPr>
          </a:p>
        </p:txBody>
      </p:sp>
      <p:sp>
        <p:nvSpPr>
          <p:cNvPr id="5" name="Title 1"/>
          <p:cNvSpPr txBox="1">
            <a:spLocks/>
          </p:cNvSpPr>
          <p:nvPr/>
        </p:nvSpPr>
        <p:spPr>
          <a:xfrm>
            <a:off x="3950114" y="386126"/>
            <a:ext cx="7356152" cy="674999"/>
          </a:xfrm>
          <a:prstGeom prst="rect">
            <a:avLst/>
          </a:prstGeom>
        </p:spPr>
        <p:txBody>
          <a:bodyPr vert="horz" lIns="91440" tIns="45720" rIns="91440" bIns="45720" rtlCol="0" anchor="ctr">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 Effects of COVID-19 on Employment in Berkshire</a:t>
            </a:r>
            <a:endParaRPr kumimoji="0" lang="en-GB" sz="2800" b="1" i="0" u="none" strike="noStrike" kern="1200" cap="none" spc="-60" normalizeH="0" baseline="0" noProof="0" dirty="0">
              <a:ln>
                <a:noFill/>
              </a:ln>
              <a:effectLst/>
              <a:uLnTx/>
              <a:uFillTx/>
              <a:latin typeface="Calibri" panose="020F0502020204030204" pitchFamily="34" charset="0"/>
              <a:ea typeface="+mj-ea"/>
              <a:cs typeface="+mj-cs"/>
            </a:endParaRPr>
          </a:p>
        </p:txBody>
      </p:sp>
      <p:pic>
        <p:nvPicPr>
          <p:cNvPr id="3" name="Picture 2">
            <a:extLst>
              <a:ext uri="{FF2B5EF4-FFF2-40B4-BE49-F238E27FC236}">
                <a16:creationId xmlns:a16="http://schemas.microsoft.com/office/drawing/2014/main" id="{80C9C960-5084-4580-B491-8A54620DFF83}"/>
              </a:ext>
            </a:extLst>
          </p:cNvPr>
          <p:cNvPicPr>
            <a:picLocks noChangeAspect="1"/>
          </p:cNvPicPr>
          <p:nvPr/>
        </p:nvPicPr>
        <p:blipFill rotWithShape="1">
          <a:blip r:embed="rId2"/>
          <a:srcRect t="13854"/>
          <a:stretch/>
        </p:blipFill>
        <p:spPr>
          <a:xfrm>
            <a:off x="3752719" y="5584876"/>
            <a:ext cx="8030157" cy="1235302"/>
          </a:xfrm>
          <a:prstGeom prst="rect">
            <a:avLst/>
          </a:prstGeom>
        </p:spPr>
      </p:pic>
      <p:sp>
        <p:nvSpPr>
          <p:cNvPr id="6" name="TextBox 5">
            <a:extLst>
              <a:ext uri="{FF2B5EF4-FFF2-40B4-BE49-F238E27FC236}">
                <a16:creationId xmlns:a16="http://schemas.microsoft.com/office/drawing/2014/main" id="{0141D737-60E2-46EB-9EBA-4A1C435D89A7}"/>
              </a:ext>
            </a:extLst>
          </p:cNvPr>
          <p:cNvSpPr txBox="1"/>
          <p:nvPr/>
        </p:nvSpPr>
        <p:spPr>
          <a:xfrm>
            <a:off x="-1" y="780746"/>
            <a:ext cx="3445727" cy="4714111"/>
          </a:xfrm>
          <a:prstGeom prst="rect">
            <a:avLst/>
          </a:prstGeom>
          <a:noFill/>
        </p:spPr>
        <p:txBody>
          <a:bodyPr wrap="square" rtlCol="0">
            <a:spAutoFit/>
          </a:bodyPr>
          <a:lstStyle/>
          <a:p>
            <a:pPr>
              <a:lnSpc>
                <a:spcPts val="3360"/>
              </a:lnSpc>
              <a:spcAft>
                <a:spcPts val="1200"/>
              </a:spcAft>
            </a:pPr>
            <a:r>
              <a:rPr lang="en-GB" sz="2800" b="1" dirty="0">
                <a:solidFill>
                  <a:schemeClr val="bg1"/>
                </a:solidFill>
                <a:latin typeface="Calibri" panose="020F0502020204030204" pitchFamily="34" charset="0"/>
                <a:cs typeface="Calibri" panose="020F0502020204030204" pitchFamily="34" charset="0"/>
              </a:rPr>
              <a:t>Key Facts</a:t>
            </a:r>
          </a:p>
          <a:p>
            <a:pPr>
              <a:spcAft>
                <a:spcPts val="1200"/>
              </a:spcAft>
            </a:pPr>
            <a:r>
              <a:rPr lang="en-GB" sz="2200" dirty="0">
                <a:solidFill>
                  <a:schemeClr val="bg1"/>
                </a:solidFill>
                <a:latin typeface="Calibri" panose="020F0502020204030204" pitchFamily="34" charset="0"/>
                <a:cs typeface="Calibri" panose="020F0502020204030204" pitchFamily="34" charset="0"/>
              </a:rPr>
              <a:t>Berkshire is well placed for recovery.</a:t>
            </a:r>
          </a:p>
          <a:p>
            <a:pPr>
              <a:spcAft>
                <a:spcPts val="1200"/>
              </a:spcAft>
            </a:pPr>
            <a:r>
              <a:rPr lang="en-GB" sz="2200" dirty="0">
                <a:solidFill>
                  <a:schemeClr val="bg1"/>
                </a:solidFill>
                <a:latin typeface="Calibri" panose="020F0502020204030204" pitchFamily="34" charset="0"/>
                <a:cs typeface="Calibri" panose="020F0502020204030204" pitchFamily="34" charset="0"/>
              </a:rPr>
              <a:t>Young people will be disproportionally affected by the impacts of COVID-19.</a:t>
            </a:r>
          </a:p>
          <a:p>
            <a:pPr>
              <a:spcAft>
                <a:spcPts val="1200"/>
              </a:spcAft>
            </a:pPr>
            <a:r>
              <a:rPr lang="en-GB" sz="2200" dirty="0">
                <a:solidFill>
                  <a:schemeClr val="bg1"/>
                </a:solidFill>
                <a:latin typeface="Calibri" panose="020F0502020204030204" pitchFamily="34" charset="0"/>
                <a:cs typeface="Calibri" panose="020F0502020204030204" pitchFamily="34" charset="0"/>
              </a:rPr>
              <a:t>Berkshire includes many businesses in traditionally more resilient sectors such as science based industries and business and professional services.</a:t>
            </a:r>
          </a:p>
        </p:txBody>
      </p:sp>
    </p:spTree>
    <p:extLst>
      <p:ext uri="{BB962C8B-B14F-4D97-AF65-F5344CB8AC3E}">
        <p14:creationId xmlns:p14="http://schemas.microsoft.com/office/powerpoint/2010/main" val="60695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ACB1-BAAF-4BCA-8AC9-1955477852D3}"/>
              </a:ext>
            </a:extLst>
          </p:cNvPr>
          <p:cNvSpPr>
            <a:spLocks noGrp="1"/>
          </p:cNvSpPr>
          <p:nvPr>
            <p:ph type="title"/>
          </p:nvPr>
        </p:nvSpPr>
        <p:spPr/>
        <p:txBody>
          <a:bodyPr>
            <a:normAutofit fontScale="90000"/>
          </a:bodyPr>
          <a:lstStyle/>
          <a:p>
            <a:r>
              <a:rPr lang="en-GB" sz="3100" b="1" dirty="0">
                <a:solidFill>
                  <a:schemeClr val="bg1"/>
                </a:solidFill>
                <a:latin typeface="Calibri" pitchFamily="34" charset="0"/>
              </a:rPr>
              <a:t>Key facts</a:t>
            </a:r>
            <a:br>
              <a:rPr lang="en-GB" sz="2200" b="1" dirty="0">
                <a:solidFill>
                  <a:schemeClr val="bg1"/>
                </a:solidFill>
                <a:latin typeface="Calibri" pitchFamily="34" charset="0"/>
              </a:rPr>
            </a:br>
            <a:br>
              <a:rPr lang="en-GB" sz="2200" b="1" dirty="0">
                <a:solidFill>
                  <a:schemeClr val="bg1"/>
                </a:solidFill>
                <a:latin typeface="Calibri" pitchFamily="34" charset="0"/>
              </a:rPr>
            </a:br>
            <a:r>
              <a:rPr lang="en-GB" sz="2400" dirty="0">
                <a:solidFill>
                  <a:schemeClr val="bg1"/>
                </a:solidFill>
                <a:latin typeface="Calibri" pitchFamily="34" charset="0"/>
              </a:rPr>
              <a:t>From the graph it is clear that Apprentice Technician and Engineers are the most in demand with 43 and 37 job postings respectively across 2021. </a:t>
            </a:r>
            <a:br>
              <a:rPr lang="en-GB" sz="2400" dirty="0">
                <a:solidFill>
                  <a:schemeClr val="bg1"/>
                </a:solidFill>
                <a:latin typeface="Calibri" pitchFamily="34" charset="0"/>
              </a:rPr>
            </a:br>
            <a:br>
              <a:rPr lang="en-GB" sz="2400" dirty="0">
                <a:solidFill>
                  <a:schemeClr val="bg1"/>
                </a:solidFill>
                <a:latin typeface="Calibri" pitchFamily="34" charset="0"/>
              </a:rPr>
            </a:br>
            <a:r>
              <a:rPr lang="en-GB" sz="2400" dirty="0">
                <a:solidFill>
                  <a:schemeClr val="bg1"/>
                </a:solidFill>
                <a:latin typeface="Calibri" pitchFamily="34" charset="0"/>
              </a:rPr>
              <a:t>These top ten apprenticeship titles are all within the engineering and IT sectors.</a:t>
            </a:r>
            <a:br>
              <a:rPr lang="en-GB" sz="2400" b="1" dirty="0">
                <a:solidFill>
                  <a:schemeClr val="bg1"/>
                </a:solidFill>
                <a:latin typeface="Calibri" pitchFamily="34" charset="0"/>
              </a:rPr>
            </a:br>
            <a:br>
              <a:rPr lang="en-GB" sz="3600" b="1" dirty="0">
                <a:solidFill>
                  <a:schemeClr val="bg1"/>
                </a:solidFill>
                <a:latin typeface="Calibri" pitchFamily="34" charset="0"/>
              </a:rPr>
            </a:br>
            <a:endParaRPr lang="en-GB" dirty="0"/>
          </a:p>
        </p:txBody>
      </p:sp>
      <p:sp>
        <p:nvSpPr>
          <p:cNvPr id="5" name="TextBox 4">
            <a:extLst>
              <a:ext uri="{FF2B5EF4-FFF2-40B4-BE49-F238E27FC236}">
                <a16:creationId xmlns:a16="http://schemas.microsoft.com/office/drawing/2014/main" id="{2D59FDB6-FFF5-4F46-9017-09C669917ECA}"/>
              </a:ext>
            </a:extLst>
          </p:cNvPr>
          <p:cNvSpPr txBox="1"/>
          <p:nvPr/>
        </p:nvSpPr>
        <p:spPr>
          <a:xfrm>
            <a:off x="5484736" y="6277424"/>
            <a:ext cx="5699202" cy="369332"/>
          </a:xfrm>
          <a:prstGeom prst="rect">
            <a:avLst/>
          </a:prstGeom>
          <a:noFill/>
        </p:spPr>
        <p:txBody>
          <a:bodyPr wrap="square" rtlCol="0">
            <a:spAutoFit/>
          </a:bodyPr>
          <a:lstStyle/>
          <a:p>
            <a:r>
              <a:rPr lang="en-GB" dirty="0">
                <a:solidFill>
                  <a:schemeClr val="bg1">
                    <a:lumMod val="10000"/>
                  </a:schemeClr>
                </a:solidFill>
                <a:latin typeface="Calibri" panose="020F0502020204030204" pitchFamily="34" charset="0"/>
                <a:cs typeface="Calibri" panose="020F0502020204030204" pitchFamily="34" charset="0"/>
              </a:rPr>
              <a:t>Sources: Emsi, 2022</a:t>
            </a:r>
          </a:p>
        </p:txBody>
      </p:sp>
      <p:sp>
        <p:nvSpPr>
          <p:cNvPr id="6" name="TextBox 5">
            <a:extLst>
              <a:ext uri="{FF2B5EF4-FFF2-40B4-BE49-F238E27FC236}">
                <a16:creationId xmlns:a16="http://schemas.microsoft.com/office/drawing/2014/main" id="{7E81879A-B702-4171-B48B-51E15D639602}"/>
              </a:ext>
            </a:extLst>
          </p:cNvPr>
          <p:cNvSpPr txBox="1"/>
          <p:nvPr/>
        </p:nvSpPr>
        <p:spPr>
          <a:xfrm>
            <a:off x="4118316" y="261563"/>
            <a:ext cx="6098344" cy="480131"/>
          </a:xfrm>
          <a:prstGeom prst="rect">
            <a:avLst/>
          </a:prstGeom>
          <a:noFill/>
        </p:spPr>
        <p:txBody>
          <a:bodyPr wrap="square">
            <a:sp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Top advertised Apprenticeships </a:t>
            </a:r>
            <a:endParaRPr kumimoji="0" lang="en-GB" sz="2800" b="1" i="0" u="none" strike="noStrike" kern="1200" cap="none" spc="-60" normalizeH="0" baseline="0" noProof="0" dirty="0">
              <a:ln>
                <a:noFill/>
              </a:ln>
              <a:effectLst/>
              <a:uLnTx/>
              <a:uFillTx/>
              <a:latin typeface="Calibri" panose="020F0502020204030204" pitchFamily="34" charset="0"/>
              <a:ea typeface="+mj-ea"/>
              <a:cs typeface="+mj-cs"/>
            </a:endParaRPr>
          </a:p>
        </p:txBody>
      </p:sp>
      <p:graphicFrame>
        <p:nvGraphicFramePr>
          <p:cNvPr id="15" name="Content Placeholder 14">
            <a:extLst>
              <a:ext uri="{FF2B5EF4-FFF2-40B4-BE49-F238E27FC236}">
                <a16:creationId xmlns:a16="http://schemas.microsoft.com/office/drawing/2014/main" id="{61259D00-651B-D144-61F1-87344262545F}"/>
              </a:ext>
            </a:extLst>
          </p:cNvPr>
          <p:cNvGraphicFramePr>
            <a:graphicFrameLocks noGrp="1"/>
          </p:cNvGraphicFramePr>
          <p:nvPr>
            <p:ph idx="1"/>
            <p:extLst>
              <p:ext uri="{D42A27DB-BD31-4B8C-83A1-F6EECF244321}">
                <p14:modId xmlns:p14="http://schemas.microsoft.com/office/powerpoint/2010/main" val="1493518542"/>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0892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2E924-9BEB-42B0-B478-DEF6269F3826}"/>
              </a:ext>
            </a:extLst>
          </p:cNvPr>
          <p:cNvSpPr>
            <a:spLocks noGrp="1"/>
          </p:cNvSpPr>
          <p:nvPr>
            <p:ph type="title"/>
          </p:nvPr>
        </p:nvSpPr>
        <p:spPr/>
        <p:txBody>
          <a:bodyPr>
            <a:normAutofit fontScale="90000"/>
          </a:bodyPr>
          <a:lstStyle/>
          <a:p>
            <a:r>
              <a:rPr lang="en-GB" sz="3100" b="1" dirty="0">
                <a:solidFill>
                  <a:schemeClr val="bg1"/>
                </a:solidFill>
                <a:latin typeface="Calibri" pitchFamily="34" charset="0"/>
              </a:rPr>
              <a:t>Key facts</a:t>
            </a:r>
            <a:br>
              <a:rPr lang="en-GB" sz="3200" b="1" dirty="0">
                <a:solidFill>
                  <a:schemeClr val="bg1"/>
                </a:solidFill>
                <a:latin typeface="Calibri" pitchFamily="34" charset="0"/>
              </a:rPr>
            </a:br>
            <a:br>
              <a:rPr lang="en-GB" sz="3200" b="1" dirty="0">
                <a:solidFill>
                  <a:schemeClr val="bg1"/>
                </a:solidFill>
                <a:latin typeface="Calibri" pitchFamily="34" charset="0"/>
              </a:rPr>
            </a:br>
            <a:r>
              <a:rPr lang="en-GB" sz="2700" dirty="0">
                <a:solidFill>
                  <a:schemeClr val="bg1"/>
                </a:solidFill>
                <a:latin typeface="Calibri" pitchFamily="34" charset="0"/>
              </a:rPr>
              <a:t>As is to be expected, the local authority in Berkshire with the greatest number of apprenticeships based within it was Reading; approaching double that of the second place local authority – West Berkshire</a:t>
            </a:r>
            <a:r>
              <a:rPr lang="en-GB" sz="3100" dirty="0">
                <a:solidFill>
                  <a:schemeClr val="bg1"/>
                </a:solidFill>
                <a:latin typeface="Calibri" pitchFamily="34" charset="0"/>
              </a:rPr>
              <a:t>.</a:t>
            </a:r>
            <a:endParaRPr lang="en-GB" sz="2400" dirty="0"/>
          </a:p>
        </p:txBody>
      </p:sp>
      <p:sp>
        <p:nvSpPr>
          <p:cNvPr id="5" name="TextBox 4">
            <a:extLst>
              <a:ext uri="{FF2B5EF4-FFF2-40B4-BE49-F238E27FC236}">
                <a16:creationId xmlns:a16="http://schemas.microsoft.com/office/drawing/2014/main" id="{C410F8FF-2B4C-4EAE-9F5D-9B0056F0C5D0}"/>
              </a:ext>
            </a:extLst>
          </p:cNvPr>
          <p:cNvSpPr txBox="1"/>
          <p:nvPr/>
        </p:nvSpPr>
        <p:spPr>
          <a:xfrm>
            <a:off x="5484736" y="6277424"/>
            <a:ext cx="5699202" cy="369332"/>
          </a:xfrm>
          <a:prstGeom prst="rect">
            <a:avLst/>
          </a:prstGeom>
          <a:noFill/>
        </p:spPr>
        <p:txBody>
          <a:bodyPr wrap="square" rtlCol="0">
            <a:spAutoFit/>
          </a:bodyPr>
          <a:lstStyle/>
          <a:p>
            <a:r>
              <a:rPr lang="en-GB" dirty="0">
                <a:solidFill>
                  <a:schemeClr val="bg1">
                    <a:lumMod val="10000"/>
                  </a:schemeClr>
                </a:solidFill>
                <a:latin typeface="Calibri" panose="020F0502020204030204" pitchFamily="34" charset="0"/>
                <a:cs typeface="Calibri" panose="020F0502020204030204" pitchFamily="34" charset="0"/>
              </a:rPr>
              <a:t>Sources: Emsi, 2022</a:t>
            </a:r>
          </a:p>
        </p:txBody>
      </p:sp>
      <p:sp>
        <p:nvSpPr>
          <p:cNvPr id="8" name="TextBox 7">
            <a:extLst>
              <a:ext uri="{FF2B5EF4-FFF2-40B4-BE49-F238E27FC236}">
                <a16:creationId xmlns:a16="http://schemas.microsoft.com/office/drawing/2014/main" id="{07F9CCD5-26CA-4900-9356-CA01D563E839}"/>
              </a:ext>
            </a:extLst>
          </p:cNvPr>
          <p:cNvSpPr txBox="1"/>
          <p:nvPr/>
        </p:nvSpPr>
        <p:spPr>
          <a:xfrm>
            <a:off x="4301196" y="211244"/>
            <a:ext cx="6803488" cy="830997"/>
          </a:xfrm>
          <a:prstGeom prst="rect">
            <a:avLst/>
          </a:prstGeom>
          <a:noFill/>
        </p:spPr>
        <p:txBody>
          <a:bodyPr wrap="square">
            <a:spAutoFit/>
          </a:bodyPr>
          <a:lstStyle/>
          <a:p>
            <a:pPr algn="ctr"/>
            <a:r>
              <a:rPr lang="en-US" sz="2400" b="1" dirty="0"/>
              <a:t>Number of Berkshire employers </a:t>
            </a:r>
          </a:p>
          <a:p>
            <a:pPr algn="ctr"/>
            <a:r>
              <a:rPr lang="en-US" sz="2400" b="1" dirty="0"/>
              <a:t>offering Apprenticeships by area</a:t>
            </a:r>
            <a:endParaRPr lang="en-GB" sz="2400" b="1" dirty="0"/>
          </a:p>
        </p:txBody>
      </p:sp>
      <p:graphicFrame>
        <p:nvGraphicFramePr>
          <p:cNvPr id="9" name="Barchart">
            <a:extLst>
              <a:ext uri="{FF2B5EF4-FFF2-40B4-BE49-F238E27FC236}">
                <a16:creationId xmlns:a16="http://schemas.microsoft.com/office/drawing/2014/main" id="{00000000-0008-0000-0A00-000004000000}"/>
              </a:ext>
            </a:extLst>
          </p:cNvPr>
          <p:cNvGraphicFramePr>
            <a:graphicFrameLocks noGrp="1"/>
          </p:cNvGraphicFramePr>
          <p:nvPr>
            <p:ph idx="1"/>
            <p:extLst>
              <p:ext uri="{D42A27DB-BD31-4B8C-83A1-F6EECF244321}">
                <p14:modId xmlns:p14="http://schemas.microsoft.com/office/powerpoint/2010/main" val="2240068149"/>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7164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C5265-F770-4239-9DF8-119AFCBCE3F4}"/>
              </a:ext>
            </a:extLst>
          </p:cNvPr>
          <p:cNvSpPr>
            <a:spLocks noGrp="1"/>
          </p:cNvSpPr>
          <p:nvPr>
            <p:ph idx="1"/>
          </p:nvPr>
        </p:nvSpPr>
        <p:spPr>
          <a:xfrm>
            <a:off x="3869268" y="1336430"/>
            <a:ext cx="7315200" cy="4648317"/>
          </a:xfrm>
        </p:spPr>
        <p:txBody>
          <a:bodyPr/>
          <a:lstStyle/>
          <a:p>
            <a:r>
              <a:rPr lang="en-GB" dirty="0">
                <a:latin typeface="Calibri" panose="020F0502020204030204" pitchFamily="34" charset="0"/>
                <a:cs typeface="Calibri" panose="020F0502020204030204" pitchFamily="34" charset="0"/>
              </a:rPr>
              <a:t>Increase collaboration with local businesses of all sizes to promote the benefits of work experience schemes (including virtual schemes)</a:t>
            </a:r>
          </a:p>
          <a:p>
            <a:r>
              <a:rPr lang="en-GB" dirty="0">
                <a:latin typeface="Calibri" panose="020F0502020204030204" pitchFamily="34" charset="0"/>
                <a:cs typeface="Calibri" panose="020F0502020204030204" pitchFamily="34" charset="0"/>
              </a:rPr>
              <a:t>Promote opportunities in the 10 priority job families of Digital Tech, Engineering &amp; Science, Construction, Health Care &amp; Welfare, Education, Transport &amp; Distribution, Hospitality, Business (inc HR) &amp; Finance, Sales &amp; Customer Service and Creative</a:t>
            </a:r>
          </a:p>
          <a:p>
            <a:r>
              <a:rPr lang="en-GB" dirty="0">
                <a:latin typeface="Calibri" panose="020F0502020204030204" pitchFamily="34" charset="0"/>
                <a:cs typeface="Calibri" panose="020F0502020204030204" pitchFamily="34" charset="0"/>
              </a:rPr>
              <a:t>Promote apprenticeships and traineeships</a:t>
            </a:r>
          </a:p>
          <a:p>
            <a:r>
              <a:rPr lang="en-GB" dirty="0">
                <a:latin typeface="Calibri" panose="020F0502020204030204" pitchFamily="34" charset="0"/>
                <a:cs typeface="Calibri" panose="020F0502020204030204" pitchFamily="34" charset="0"/>
              </a:rPr>
              <a:t>Share the most common specialist skills gaps of Digital Tech, Engineering, Customer Service and Analytics </a:t>
            </a:r>
          </a:p>
          <a:p>
            <a:r>
              <a:rPr lang="en-GB" dirty="0">
                <a:latin typeface="Calibri" panose="020F0502020204030204" pitchFamily="34" charset="0"/>
                <a:cs typeface="Calibri" panose="020F0502020204030204" pitchFamily="34" charset="0"/>
              </a:rPr>
              <a:t>Share the most wanted generic skills of Communication, Leadership and Work Ethic</a:t>
            </a:r>
          </a:p>
          <a:p>
            <a:endParaRPr lang="en-GB" dirty="0"/>
          </a:p>
        </p:txBody>
      </p:sp>
      <p:sp>
        <p:nvSpPr>
          <p:cNvPr id="5" name="TextBox 4">
            <a:extLst>
              <a:ext uri="{FF2B5EF4-FFF2-40B4-BE49-F238E27FC236}">
                <a16:creationId xmlns:a16="http://schemas.microsoft.com/office/drawing/2014/main" id="{B01702F3-84CD-4C48-AC62-003943353F9E}"/>
              </a:ext>
            </a:extLst>
          </p:cNvPr>
          <p:cNvSpPr txBox="1"/>
          <p:nvPr/>
        </p:nvSpPr>
        <p:spPr>
          <a:xfrm>
            <a:off x="159658" y="1007723"/>
            <a:ext cx="2946400" cy="5047536"/>
          </a:xfrm>
          <a:prstGeom prst="rect">
            <a:avLst/>
          </a:prstGeom>
          <a:noFill/>
        </p:spPr>
        <p:txBody>
          <a:bodyPr wrap="square" rtlCol="0">
            <a:spAutoFit/>
          </a:bodyPr>
          <a:lstStyle/>
          <a:p>
            <a:r>
              <a:rPr lang="en-GB" sz="2800" b="1" dirty="0">
                <a:solidFill>
                  <a:schemeClr val="bg1"/>
                </a:solidFill>
                <a:latin typeface="Calibri" panose="020F0502020204030204" pitchFamily="34" charset="0"/>
                <a:cs typeface="Calibri" panose="020F0502020204030204" pitchFamily="34" charset="0"/>
              </a:rPr>
              <a:t>Next Steps for Careers Leaders</a:t>
            </a:r>
          </a:p>
          <a:p>
            <a:endParaRPr lang="en-GB" sz="2800" b="1" dirty="0">
              <a:solidFill>
                <a:schemeClr val="bg1"/>
              </a:solidFill>
              <a:latin typeface="Calibri" panose="020F0502020204030204" pitchFamily="34" charset="0"/>
              <a:cs typeface="Calibri" panose="020F0502020204030204" pitchFamily="34" charset="0"/>
            </a:endParaRPr>
          </a:p>
          <a:p>
            <a:r>
              <a:rPr lang="en-GB" sz="2200" dirty="0">
                <a:solidFill>
                  <a:schemeClr val="bg1"/>
                </a:solidFill>
                <a:latin typeface="Calibri" panose="020F0502020204030204" pitchFamily="34" charset="0"/>
                <a:cs typeface="Calibri" panose="020F0502020204030204" pitchFamily="34" charset="0"/>
              </a:rPr>
              <a:t>Increase collaboration with businesses</a:t>
            </a:r>
          </a:p>
          <a:p>
            <a:endParaRPr lang="en-GB" sz="2200" dirty="0">
              <a:solidFill>
                <a:schemeClr val="bg1"/>
              </a:solidFill>
              <a:latin typeface="Calibri" panose="020F0502020204030204" pitchFamily="34" charset="0"/>
              <a:cs typeface="Calibri" panose="020F0502020204030204" pitchFamily="34" charset="0"/>
            </a:endParaRPr>
          </a:p>
          <a:p>
            <a:r>
              <a:rPr lang="en-GB" sz="2200" dirty="0">
                <a:solidFill>
                  <a:schemeClr val="bg1"/>
                </a:solidFill>
                <a:latin typeface="Calibri" panose="020F0502020204030204" pitchFamily="34" charset="0"/>
                <a:cs typeface="Calibri" panose="020F0502020204030204" pitchFamily="34" charset="0"/>
              </a:rPr>
              <a:t>Understand local skills shortages </a:t>
            </a:r>
          </a:p>
          <a:p>
            <a:endParaRPr lang="en-GB" sz="2200" dirty="0">
              <a:solidFill>
                <a:schemeClr val="bg1"/>
              </a:solidFill>
              <a:latin typeface="Calibri" panose="020F0502020204030204" pitchFamily="34" charset="0"/>
              <a:cs typeface="Calibri" panose="020F0502020204030204" pitchFamily="34" charset="0"/>
            </a:endParaRPr>
          </a:p>
          <a:p>
            <a:r>
              <a:rPr lang="en-GB" sz="2200" dirty="0">
                <a:solidFill>
                  <a:schemeClr val="bg1"/>
                </a:solidFill>
                <a:latin typeface="Calibri" panose="020F0502020204030204" pitchFamily="34" charset="0"/>
                <a:cs typeface="Calibri" panose="020F0502020204030204" pitchFamily="34" charset="0"/>
              </a:rPr>
              <a:t>Promote priority job families, apprenticeships and trainee opportunities</a:t>
            </a:r>
            <a:endParaRPr lang="en-GB"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p>
        </p:txBody>
      </p:sp>
      <p:sp>
        <p:nvSpPr>
          <p:cNvPr id="9" name="Title 1">
            <a:extLst>
              <a:ext uri="{FF2B5EF4-FFF2-40B4-BE49-F238E27FC236}">
                <a16:creationId xmlns:a16="http://schemas.microsoft.com/office/drawing/2014/main" id="{176CAF3D-B50E-40F9-A7CD-63624D3B1F29}"/>
              </a:ext>
            </a:extLst>
          </p:cNvPr>
          <p:cNvSpPr txBox="1">
            <a:spLocks/>
          </p:cNvSpPr>
          <p:nvPr/>
        </p:nvSpPr>
        <p:spPr>
          <a:xfrm>
            <a:off x="3828316" y="438207"/>
            <a:ext cx="7356152" cy="674999"/>
          </a:xfrm>
          <a:prstGeom prst="rect">
            <a:avLst/>
          </a:prstGeom>
        </p:spPr>
        <p:txBody>
          <a:bodyPr vert="horz" lIns="91440" tIns="45720" rIns="91440" bIns="45720" rtlCol="0" anchor="ctr">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Next Steps for Careers Leaders</a:t>
            </a:r>
            <a:endParaRPr kumimoji="0" lang="en-GB" sz="2800" b="1" i="0" u="none" strike="noStrike" kern="1200" cap="none" spc="-60" normalizeH="0" baseline="0" noProof="0" dirty="0">
              <a:ln>
                <a:noFill/>
              </a:ln>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939218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p:cNvPicPr>
          <p:nvPr/>
        </p:nvPicPr>
        <p:blipFill rotWithShape="1">
          <a:blip r:embed="rId3">
            <a:extLst>
              <a:ext uri="{28A0092B-C50C-407E-A947-70E740481C1C}">
                <a14:useLocalDpi xmlns:a14="http://schemas.microsoft.com/office/drawing/2010/main" val="0"/>
              </a:ext>
            </a:extLst>
          </a:blip>
          <a:srcRect l="49263" t="18027" r="27513" b="76118"/>
          <a:stretch/>
        </p:blipFill>
        <p:spPr bwMode="auto">
          <a:xfrm>
            <a:off x="-1131" y="677270"/>
            <a:ext cx="3455582" cy="5528321"/>
          </a:xfrm>
          <a:prstGeom prst="rect">
            <a:avLst/>
          </a:prstGeom>
          <a:noFill/>
          <a:ln>
            <a:noFill/>
          </a:ln>
        </p:spPr>
      </p:pic>
      <p:sp>
        <p:nvSpPr>
          <p:cNvPr id="7" name="TextBox 6"/>
          <p:cNvSpPr txBox="1"/>
          <p:nvPr/>
        </p:nvSpPr>
        <p:spPr>
          <a:xfrm>
            <a:off x="0" y="390799"/>
            <a:ext cx="121920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 Thames Valley Berkshire area </a:t>
            </a:r>
          </a:p>
        </p:txBody>
      </p:sp>
      <p:sp>
        <p:nvSpPr>
          <p:cNvPr id="9" name="Rectangle 8"/>
          <p:cNvSpPr/>
          <p:nvPr/>
        </p:nvSpPr>
        <p:spPr>
          <a:xfrm>
            <a:off x="11613599" y="666465"/>
            <a:ext cx="578401" cy="57718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9873368" y="1859339"/>
            <a:ext cx="2119205" cy="31393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accent5">
                    <a:lumMod val="25000"/>
                  </a:schemeClr>
                </a:solidFill>
                <a:effectLst/>
                <a:uLnTx/>
                <a:uFillTx/>
                <a:latin typeface="Calibri" panose="020F0502020204030204" pitchFamily="34" charset="0"/>
              </a:rPr>
              <a:t>This pack provides information on careers in the Thames Valley Berkshire area.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chemeClr val="accent5">
                  <a:lumMod val="25000"/>
                </a:schemeClr>
              </a:solidFill>
              <a:effectLst/>
              <a:uLnTx/>
              <a:uFillTx/>
              <a:latin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accent5">
                    <a:lumMod val="25000"/>
                  </a:schemeClr>
                </a:solidFill>
                <a:effectLst/>
                <a:uLnTx/>
                <a:uFillTx/>
                <a:latin typeface="Calibri" panose="020F0502020204030204" pitchFamily="34" charset="0"/>
              </a:rPr>
              <a:t>Thames Valley Berkshire stretches from Hungerford in the West, to Slough in the East. </a:t>
            </a:r>
          </a:p>
        </p:txBody>
      </p:sp>
      <p:pic>
        <p:nvPicPr>
          <p:cNvPr id="12" name="Picture 11" descr="Map&#10;&#10;Description automatically generated">
            <a:extLst>
              <a:ext uri="{FF2B5EF4-FFF2-40B4-BE49-F238E27FC236}">
                <a16:creationId xmlns:a16="http://schemas.microsoft.com/office/drawing/2014/main" id="{9D3D7A1F-2B23-4E3A-8459-C6324333C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650" y="964930"/>
            <a:ext cx="8153400" cy="4953000"/>
          </a:xfrm>
          <a:prstGeom prst="rect">
            <a:avLst/>
          </a:prstGeom>
        </p:spPr>
      </p:pic>
    </p:spTree>
    <p:extLst>
      <p:ext uri="{BB962C8B-B14F-4D97-AF65-F5344CB8AC3E}">
        <p14:creationId xmlns:p14="http://schemas.microsoft.com/office/powerpoint/2010/main" val="1531059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30002D-0183-CE8A-5CB5-B1AA778E3D15}"/>
              </a:ext>
            </a:extLst>
          </p:cNvPr>
          <p:cNvSpPr txBox="1"/>
          <p:nvPr/>
        </p:nvSpPr>
        <p:spPr>
          <a:xfrm>
            <a:off x="3865930" y="3316326"/>
            <a:ext cx="3882365" cy="2843566"/>
          </a:xfrm>
          <a:prstGeom prst="rect">
            <a:avLst/>
          </a:prstGeom>
          <a:noFill/>
          <a:ln w="25400">
            <a:solidFill>
              <a:schemeClr val="accent1">
                <a:alpha val="70000"/>
              </a:schemeClr>
            </a:solidFill>
          </a:ln>
        </p:spPr>
        <p:txBody>
          <a:bodyPr wrap="square" rtlCol="0">
            <a:spAutoFit/>
          </a:bodyPr>
          <a:lstStyle/>
          <a:p>
            <a:endParaRPr lang="en-GB" dirty="0"/>
          </a:p>
        </p:txBody>
      </p:sp>
      <p:sp>
        <p:nvSpPr>
          <p:cNvPr id="13" name="TextBox 12">
            <a:extLst>
              <a:ext uri="{FF2B5EF4-FFF2-40B4-BE49-F238E27FC236}">
                <a16:creationId xmlns:a16="http://schemas.microsoft.com/office/drawing/2014/main" id="{A0A75172-2472-F349-6C44-6A9D48B15029}"/>
              </a:ext>
            </a:extLst>
          </p:cNvPr>
          <p:cNvSpPr txBox="1"/>
          <p:nvPr/>
        </p:nvSpPr>
        <p:spPr>
          <a:xfrm>
            <a:off x="3865930" y="724355"/>
            <a:ext cx="7864677" cy="2451208"/>
          </a:xfrm>
          <a:prstGeom prst="rect">
            <a:avLst/>
          </a:prstGeom>
          <a:solidFill>
            <a:srgbClr val="C3CBE3"/>
          </a:solidFill>
          <a:ln w="25400">
            <a:solidFill>
              <a:schemeClr val="accent1">
                <a:alpha val="70000"/>
              </a:schemeClr>
            </a:solidFill>
          </a:ln>
        </p:spPr>
        <p:txBody>
          <a:bodyPr wrap="square" rtlCol="0">
            <a:spAutoFit/>
          </a:bodyPr>
          <a:lstStyle/>
          <a:p>
            <a:endParaRPr lang="en-GB" dirty="0"/>
          </a:p>
        </p:txBody>
      </p:sp>
      <p:sp>
        <p:nvSpPr>
          <p:cNvPr id="2" name="Title 1">
            <a:extLst>
              <a:ext uri="{FF2B5EF4-FFF2-40B4-BE49-F238E27FC236}">
                <a16:creationId xmlns:a16="http://schemas.microsoft.com/office/drawing/2014/main" id="{94BEC2D1-02A6-4926-AB1F-431315E30D9D}"/>
              </a:ext>
            </a:extLst>
          </p:cNvPr>
          <p:cNvSpPr>
            <a:spLocks noGrp="1"/>
          </p:cNvSpPr>
          <p:nvPr>
            <p:ph type="title"/>
          </p:nvPr>
        </p:nvSpPr>
        <p:spPr>
          <a:xfrm>
            <a:off x="0" y="476845"/>
            <a:ext cx="3430920" cy="4841534"/>
          </a:xfrm>
        </p:spPr>
        <p:txBody>
          <a:bodyPr>
            <a:normAutofit/>
          </a:bodyPr>
          <a:lstStyle/>
          <a:p>
            <a:r>
              <a:rPr lang="en-GB" sz="2700" b="1" dirty="0">
                <a:solidFill>
                  <a:schemeClr val="bg1"/>
                </a:solidFill>
                <a:latin typeface="Calibri" panose="020F0502020204030204" pitchFamily="34" charset="0"/>
                <a:cs typeface="Calibri" panose="020F0502020204030204" pitchFamily="34" charset="0"/>
              </a:rPr>
              <a:t>More  information </a:t>
            </a:r>
            <a:br>
              <a:rPr lang="en-GB" sz="2400" dirty="0">
                <a:solidFill>
                  <a:schemeClr val="bg1"/>
                </a:solidFill>
                <a:latin typeface="Calibri" panose="020F0502020204030204" pitchFamily="34" charset="0"/>
                <a:cs typeface="Calibri" panose="020F0502020204030204" pitchFamily="34" charset="0"/>
              </a:rPr>
            </a:br>
            <a:br>
              <a:rPr lang="en-GB" sz="2400" dirty="0">
                <a:solidFill>
                  <a:schemeClr val="bg1"/>
                </a:solidFill>
                <a:latin typeface="Calibri" panose="020F0502020204030204" pitchFamily="34" charset="0"/>
                <a:cs typeface="Calibri" panose="020F0502020204030204" pitchFamily="34" charset="0"/>
              </a:rPr>
            </a:br>
            <a:r>
              <a:rPr lang="en-GB" sz="2200" dirty="0">
                <a:solidFill>
                  <a:schemeClr val="bg1"/>
                </a:solidFill>
                <a:latin typeface="Calibri" panose="020F0502020204030204" pitchFamily="34" charset="0"/>
                <a:cs typeface="Calibri" panose="020F0502020204030204" pitchFamily="34" charset="0"/>
              </a:rPr>
              <a:t>Gateway to explore jobs, apprenticeships and courses in Berkshire</a:t>
            </a:r>
            <a:br>
              <a:rPr lang="en-GB" sz="2200" dirty="0">
                <a:solidFill>
                  <a:schemeClr val="bg1"/>
                </a:solidFill>
                <a:latin typeface="Calibri" panose="020F0502020204030204" pitchFamily="34" charset="0"/>
                <a:cs typeface="Calibri" panose="020F0502020204030204" pitchFamily="34" charset="0"/>
              </a:rPr>
            </a:br>
            <a:br>
              <a:rPr lang="en-GB" sz="2200" dirty="0">
                <a:solidFill>
                  <a:schemeClr val="bg1"/>
                </a:solidFill>
                <a:latin typeface="Calibri" panose="020F0502020204030204" pitchFamily="34" charset="0"/>
                <a:cs typeface="Calibri" panose="020F0502020204030204" pitchFamily="34" charset="0"/>
              </a:rPr>
            </a:br>
            <a:r>
              <a:rPr lang="en-GB" sz="2200" dirty="0">
                <a:solidFill>
                  <a:schemeClr val="bg1"/>
                </a:solidFill>
                <a:latin typeface="Calibri" panose="020F0502020204030204" pitchFamily="34" charset="0"/>
                <a:cs typeface="Calibri" panose="020F0502020204030204" pitchFamily="34" charset="0"/>
              </a:rPr>
              <a:t>Spotlight on sectors urgently recruiting</a:t>
            </a:r>
            <a:br>
              <a:rPr lang="en-GB" sz="2200" dirty="0">
                <a:solidFill>
                  <a:schemeClr val="bg1"/>
                </a:solidFill>
                <a:latin typeface="Calibri" panose="020F0502020204030204" pitchFamily="34" charset="0"/>
                <a:cs typeface="Calibri" panose="020F0502020204030204" pitchFamily="34" charset="0"/>
              </a:rPr>
            </a:br>
            <a:br>
              <a:rPr lang="en-GB" sz="2200" dirty="0">
                <a:solidFill>
                  <a:schemeClr val="bg1"/>
                </a:solidFill>
                <a:latin typeface="Calibri" panose="020F0502020204030204" pitchFamily="34" charset="0"/>
                <a:cs typeface="Calibri" panose="020F0502020204030204" pitchFamily="34" charset="0"/>
              </a:rPr>
            </a:br>
            <a:r>
              <a:rPr lang="en-GB" sz="2200" dirty="0">
                <a:solidFill>
                  <a:schemeClr val="bg1"/>
                </a:solidFill>
                <a:latin typeface="Calibri" panose="020F0502020204030204" pitchFamily="34" charset="0"/>
                <a:cs typeface="Calibri" panose="020F0502020204030204" pitchFamily="34" charset="0"/>
              </a:rPr>
              <a:t>Key information available for a wide range of jobs</a:t>
            </a:r>
            <a:br>
              <a:rPr lang="en-GB" sz="2200" dirty="0">
                <a:solidFill>
                  <a:schemeClr val="bg1"/>
                </a:solidFill>
                <a:latin typeface="Calibri" panose="020F0502020204030204" pitchFamily="34" charset="0"/>
                <a:cs typeface="Calibri" panose="020F0502020204030204" pitchFamily="34" charset="0"/>
              </a:rPr>
            </a:br>
            <a:endParaRPr lang="en-GB" sz="2200" dirty="0"/>
          </a:p>
        </p:txBody>
      </p:sp>
      <p:sp>
        <p:nvSpPr>
          <p:cNvPr id="7" name="Title 1">
            <a:extLst>
              <a:ext uri="{FF2B5EF4-FFF2-40B4-BE49-F238E27FC236}">
                <a16:creationId xmlns:a16="http://schemas.microsoft.com/office/drawing/2014/main" id="{6E392820-7A7C-4460-9DFB-F3527FFD6FD5}"/>
              </a:ext>
            </a:extLst>
          </p:cNvPr>
          <p:cNvSpPr txBox="1">
            <a:spLocks/>
          </p:cNvSpPr>
          <p:nvPr/>
        </p:nvSpPr>
        <p:spPr>
          <a:xfrm>
            <a:off x="3865930" y="98921"/>
            <a:ext cx="7857983" cy="674999"/>
          </a:xfrm>
          <a:prstGeom prst="rect">
            <a:avLst/>
          </a:prstGeom>
          <a:solidFill>
            <a:schemeClr val="accent1"/>
          </a:solidFill>
          <a:ln w="25400">
            <a:solidFill>
              <a:schemeClr val="accent1">
                <a:alpha val="70000"/>
              </a:schemeClr>
            </a:solidFill>
          </a:ln>
        </p:spPr>
        <p:txBody>
          <a:bodyPr vert="horz" lIns="91440" tIns="45720" rIns="91440" bIns="45720" rtlCol="0" anchor="ctr">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GB" sz="2800" b="1" i="0" u="none" strike="noStrike" kern="0" cap="none" spc="0" normalizeH="0" baseline="0" noProof="0" dirty="0">
                <a:ln>
                  <a:noFill/>
                </a:ln>
                <a:solidFill>
                  <a:schemeClr val="bg1"/>
                </a:solidFill>
                <a:effectLst/>
                <a:uLnTx/>
                <a:uFillTx/>
                <a:latin typeface="Calibri" panose="020F0502020204030204" pitchFamily="34" charset="0"/>
                <a:hlinkClick r:id="rId2">
                  <a:extLst>
                    <a:ext uri="{A12FA001-AC4F-418D-AE19-62706E023703}">
                      <ahyp:hlinkClr xmlns:ahyp="http://schemas.microsoft.com/office/drawing/2018/hyperlinkcolor" val="tx"/>
                    </a:ext>
                  </a:extLst>
                </a:hlinkClick>
              </a:rPr>
              <a:t>www.berkshireopportunities.co.uk</a:t>
            </a:r>
            <a:endParaRPr kumimoji="0" lang="en-GB" sz="2800" b="1" i="0" u="none" strike="noStrike" kern="1200" cap="none" spc="-60" normalizeH="0" baseline="0" noProof="0" dirty="0">
              <a:ln>
                <a:noFill/>
              </a:ln>
              <a:solidFill>
                <a:schemeClr val="bg1"/>
              </a:solidFill>
              <a:effectLst/>
              <a:uLnTx/>
              <a:uFillTx/>
              <a:latin typeface="Calibri" panose="020F0502020204030204" pitchFamily="34" charset="0"/>
              <a:ea typeface="+mj-ea"/>
              <a:cs typeface="+mj-cs"/>
            </a:endParaRPr>
          </a:p>
        </p:txBody>
      </p:sp>
      <p:sp>
        <p:nvSpPr>
          <p:cNvPr id="8" name="TextBox 7">
            <a:extLst>
              <a:ext uri="{FF2B5EF4-FFF2-40B4-BE49-F238E27FC236}">
                <a16:creationId xmlns:a16="http://schemas.microsoft.com/office/drawing/2014/main" id="{44D23F01-5C4F-4851-A771-B655861BD9A3}"/>
              </a:ext>
            </a:extLst>
          </p:cNvPr>
          <p:cNvSpPr txBox="1"/>
          <p:nvPr/>
        </p:nvSpPr>
        <p:spPr>
          <a:xfrm>
            <a:off x="7198585" y="1026651"/>
            <a:ext cx="3855859" cy="1646605"/>
          </a:xfrm>
          <a:prstGeom prst="rect">
            <a:avLst/>
          </a:prstGeom>
          <a:noFill/>
        </p:spPr>
        <p:txBody>
          <a:bodyPr wrap="square">
            <a:spAutoFit/>
          </a:bodyPr>
          <a:lstStyle/>
          <a:p>
            <a:pPr algn="ctr" defTabSz="914400">
              <a:lnSpc>
                <a:spcPct val="90000"/>
              </a:lnSpc>
              <a:spcBef>
                <a:spcPct val="0"/>
              </a:spcBef>
              <a:spcAft>
                <a:spcPts val="600"/>
              </a:spcAft>
            </a:pPr>
            <a:r>
              <a:rPr lang="en-US" sz="1800" b="1" dirty="0">
                <a:solidFill>
                  <a:schemeClr val="tx2">
                    <a:lumMod val="75000"/>
                  </a:schemeClr>
                </a:solidFill>
                <a:effectLst/>
                <a:latin typeface="+mj-lt"/>
                <a:ea typeface="+mj-ea"/>
                <a:cs typeface="+mj-cs"/>
              </a:rPr>
              <a:t>Berkshire Opportunities is live on:</a:t>
            </a:r>
          </a:p>
          <a:p>
            <a:pPr marL="825500" indent="-285750" defTabSz="914400">
              <a:lnSpc>
                <a:spcPct val="90000"/>
              </a:lnSpc>
              <a:spcBef>
                <a:spcPct val="0"/>
              </a:spcBef>
              <a:spcAft>
                <a:spcPts val="600"/>
              </a:spcAft>
              <a:buFont typeface="Arial" panose="020B0604020202020204" pitchFamily="34" charset="0"/>
              <a:buChar char="•"/>
            </a:pPr>
            <a:r>
              <a:rPr lang="en-US" sz="1800" b="1" u="sng" dirty="0">
                <a:solidFill>
                  <a:schemeClr val="tx2">
                    <a:lumMod val="75000"/>
                  </a:schemeClr>
                </a:solidFill>
                <a:effectLst/>
                <a:latin typeface="+mj-lt"/>
                <a:ea typeface="+mj-ea"/>
                <a:cs typeface="+mj-cs"/>
                <a:hlinkClick r:id="rId3">
                  <a:extLst>
                    <a:ext uri="{A12FA001-AC4F-418D-AE19-62706E023703}">
                      <ahyp:hlinkClr xmlns:ahyp="http://schemas.microsoft.com/office/drawing/2018/hyperlinkcolor" val="tx"/>
                    </a:ext>
                  </a:extLst>
                </a:hlinkClick>
              </a:rPr>
              <a:t>Twitter</a:t>
            </a:r>
            <a:endParaRPr lang="en-US" b="1" u="sng" dirty="0">
              <a:solidFill>
                <a:schemeClr val="tx2">
                  <a:lumMod val="75000"/>
                </a:schemeClr>
              </a:solidFill>
              <a:latin typeface="+mj-lt"/>
              <a:ea typeface="+mj-ea"/>
              <a:cs typeface="+mj-cs"/>
            </a:endParaRPr>
          </a:p>
          <a:p>
            <a:pPr marL="825500" indent="-285750" defTabSz="914400">
              <a:lnSpc>
                <a:spcPct val="90000"/>
              </a:lnSpc>
              <a:spcBef>
                <a:spcPct val="0"/>
              </a:spcBef>
              <a:spcAft>
                <a:spcPts val="600"/>
              </a:spcAft>
              <a:buFont typeface="Arial" panose="020B0604020202020204" pitchFamily="34" charset="0"/>
              <a:buChar char="•"/>
            </a:pPr>
            <a:r>
              <a:rPr lang="en-US" sz="1800" b="1" u="sng" dirty="0">
                <a:solidFill>
                  <a:schemeClr val="tx2">
                    <a:lumMod val="75000"/>
                  </a:schemeClr>
                </a:solidFill>
                <a:effectLst/>
                <a:latin typeface="+mj-lt"/>
                <a:ea typeface="+mj-ea"/>
                <a:cs typeface="+mj-cs"/>
                <a:hlinkClick r:id="rId4">
                  <a:extLst>
                    <a:ext uri="{A12FA001-AC4F-418D-AE19-62706E023703}">
                      <ahyp:hlinkClr xmlns:ahyp="http://schemas.microsoft.com/office/drawing/2018/hyperlinkcolor" val="tx"/>
                    </a:ext>
                  </a:extLst>
                </a:hlinkClick>
              </a:rPr>
              <a:t>Instagram</a:t>
            </a:r>
            <a:endParaRPr lang="en-US" b="1" u="sng" dirty="0">
              <a:solidFill>
                <a:schemeClr val="tx2">
                  <a:lumMod val="75000"/>
                </a:schemeClr>
              </a:solidFill>
              <a:latin typeface="+mj-lt"/>
              <a:ea typeface="+mj-ea"/>
              <a:cs typeface="+mj-cs"/>
            </a:endParaRPr>
          </a:p>
          <a:p>
            <a:pPr marL="825500" indent="-285750" defTabSz="914400">
              <a:lnSpc>
                <a:spcPct val="90000"/>
              </a:lnSpc>
              <a:spcBef>
                <a:spcPct val="0"/>
              </a:spcBef>
              <a:spcAft>
                <a:spcPts val="600"/>
              </a:spcAft>
              <a:buFont typeface="Arial" panose="020B0604020202020204" pitchFamily="34" charset="0"/>
              <a:buChar char="•"/>
            </a:pPr>
            <a:r>
              <a:rPr lang="en-US" sz="1800" b="1" u="sng" dirty="0">
                <a:solidFill>
                  <a:schemeClr val="tx2">
                    <a:lumMod val="75000"/>
                  </a:schemeClr>
                </a:solidFill>
                <a:effectLst/>
                <a:latin typeface="+mj-lt"/>
                <a:ea typeface="+mj-ea"/>
                <a:cs typeface="+mj-cs"/>
                <a:hlinkClick r:id="rId5">
                  <a:extLst>
                    <a:ext uri="{A12FA001-AC4F-418D-AE19-62706E023703}">
                      <ahyp:hlinkClr xmlns:ahyp="http://schemas.microsoft.com/office/drawing/2018/hyperlinkcolor" val="tx"/>
                    </a:ext>
                  </a:extLst>
                </a:hlinkClick>
              </a:rPr>
              <a:t>Facebook</a:t>
            </a:r>
            <a:endParaRPr lang="en-US" b="1" u="sng" dirty="0">
              <a:solidFill>
                <a:schemeClr val="tx2">
                  <a:lumMod val="75000"/>
                </a:schemeClr>
              </a:solidFill>
              <a:latin typeface="+mj-lt"/>
              <a:ea typeface="+mj-ea"/>
              <a:cs typeface="+mj-cs"/>
            </a:endParaRPr>
          </a:p>
          <a:p>
            <a:pPr marL="825500" indent="-285750" defTabSz="914400">
              <a:lnSpc>
                <a:spcPct val="90000"/>
              </a:lnSpc>
              <a:spcBef>
                <a:spcPct val="0"/>
              </a:spcBef>
              <a:spcAft>
                <a:spcPts val="600"/>
              </a:spcAft>
              <a:buFont typeface="Arial" panose="020B0604020202020204" pitchFamily="34" charset="0"/>
              <a:buChar char="•"/>
            </a:pPr>
            <a:r>
              <a:rPr lang="en-US" sz="1800" b="1" u="sng" dirty="0">
                <a:solidFill>
                  <a:schemeClr val="tx2">
                    <a:lumMod val="75000"/>
                  </a:schemeClr>
                </a:solidFill>
                <a:effectLst/>
                <a:latin typeface="+mj-lt"/>
                <a:ea typeface="+mj-ea"/>
                <a:cs typeface="+mj-cs"/>
                <a:hlinkClick r:id="rId6">
                  <a:extLst>
                    <a:ext uri="{A12FA001-AC4F-418D-AE19-62706E023703}">
                      <ahyp:hlinkClr xmlns:ahyp="http://schemas.microsoft.com/office/drawing/2018/hyperlinkcolor" val="tx"/>
                    </a:ext>
                  </a:extLst>
                </a:hlinkClick>
              </a:rPr>
              <a:t>LinkedIn</a:t>
            </a:r>
            <a:r>
              <a:rPr lang="en-US" sz="1800" b="1" dirty="0">
                <a:solidFill>
                  <a:schemeClr val="tx2">
                    <a:lumMod val="75000"/>
                  </a:schemeClr>
                </a:solidFill>
                <a:effectLst/>
                <a:latin typeface="+mj-lt"/>
                <a:ea typeface="+mj-ea"/>
                <a:cs typeface="+mj-cs"/>
              </a:rPr>
              <a:t> </a:t>
            </a:r>
            <a:endParaRPr lang="en-US" sz="1800" b="1" dirty="0">
              <a:solidFill>
                <a:schemeClr val="tx2">
                  <a:lumMod val="75000"/>
                </a:schemeClr>
              </a:solidFill>
              <a:latin typeface="+mj-lt"/>
              <a:ea typeface="+mj-ea"/>
              <a:cs typeface="+mj-cs"/>
            </a:endParaRPr>
          </a:p>
        </p:txBody>
      </p:sp>
      <p:pic>
        <p:nvPicPr>
          <p:cNvPr id="10" name="Content Placeholder 9">
            <a:extLst>
              <a:ext uri="{FF2B5EF4-FFF2-40B4-BE49-F238E27FC236}">
                <a16:creationId xmlns:a16="http://schemas.microsoft.com/office/drawing/2014/main" id="{04D58546-35F9-B251-BFB8-F451847AC2C4}"/>
              </a:ext>
            </a:extLst>
          </p:cNvPr>
          <p:cNvPicPr>
            <a:picLocks noGrp="1" noChangeAspect="1"/>
          </p:cNvPicPr>
          <p:nvPr>
            <p:ph idx="1"/>
          </p:nvPr>
        </p:nvPicPr>
        <p:blipFill>
          <a:blip r:embed="rId7"/>
          <a:stretch>
            <a:fillRect/>
          </a:stretch>
        </p:blipFill>
        <p:spPr>
          <a:xfrm>
            <a:off x="4259937" y="914683"/>
            <a:ext cx="2462997" cy="1993565"/>
          </a:xfrm>
          <a:prstGeom prst="rect">
            <a:avLst/>
          </a:prstGeom>
        </p:spPr>
      </p:pic>
      <p:pic>
        <p:nvPicPr>
          <p:cNvPr id="12" name="Picture 11">
            <a:hlinkClick r:id="rId8"/>
            <a:extLst>
              <a:ext uri="{FF2B5EF4-FFF2-40B4-BE49-F238E27FC236}">
                <a16:creationId xmlns:a16="http://schemas.microsoft.com/office/drawing/2014/main" id="{2113C2CD-D228-C408-2FD6-4DAEC14D0F0B}"/>
              </a:ext>
            </a:extLst>
          </p:cNvPr>
          <p:cNvPicPr>
            <a:picLocks noChangeAspect="1"/>
          </p:cNvPicPr>
          <p:nvPr/>
        </p:nvPicPr>
        <p:blipFill>
          <a:blip r:embed="rId9"/>
          <a:stretch>
            <a:fillRect/>
          </a:stretch>
        </p:blipFill>
        <p:spPr>
          <a:xfrm>
            <a:off x="7841549" y="3316326"/>
            <a:ext cx="3882365" cy="2843566"/>
          </a:xfrm>
          <a:prstGeom prst="rect">
            <a:avLst/>
          </a:prstGeom>
          <a:ln w="25400">
            <a:solidFill>
              <a:schemeClr val="accent1">
                <a:alpha val="70000"/>
              </a:schemeClr>
            </a:solidFill>
          </a:ln>
        </p:spPr>
      </p:pic>
      <p:pic>
        <p:nvPicPr>
          <p:cNvPr id="15" name="Picture 14">
            <a:hlinkClick r:id="rId10"/>
            <a:extLst>
              <a:ext uri="{FF2B5EF4-FFF2-40B4-BE49-F238E27FC236}">
                <a16:creationId xmlns:a16="http://schemas.microsoft.com/office/drawing/2014/main" id="{FD70CB4D-A09F-6CA0-D40B-BCCF2DF5F7C1}"/>
              </a:ext>
            </a:extLst>
          </p:cNvPr>
          <p:cNvPicPr>
            <a:picLocks noChangeAspect="1"/>
          </p:cNvPicPr>
          <p:nvPr/>
        </p:nvPicPr>
        <p:blipFill>
          <a:blip r:embed="rId11"/>
          <a:stretch>
            <a:fillRect/>
          </a:stretch>
        </p:blipFill>
        <p:spPr>
          <a:xfrm>
            <a:off x="3785342" y="3371470"/>
            <a:ext cx="3962953" cy="2495898"/>
          </a:xfrm>
          <a:prstGeom prst="rect">
            <a:avLst/>
          </a:prstGeom>
          <a:ln w="25400">
            <a:noFill/>
          </a:ln>
        </p:spPr>
      </p:pic>
      <p:sp>
        <p:nvSpPr>
          <p:cNvPr id="17" name="TextBox 16">
            <a:extLst>
              <a:ext uri="{FF2B5EF4-FFF2-40B4-BE49-F238E27FC236}">
                <a16:creationId xmlns:a16="http://schemas.microsoft.com/office/drawing/2014/main" id="{24204CAE-41F2-D477-E362-DA61E9F0DF48}"/>
              </a:ext>
            </a:extLst>
          </p:cNvPr>
          <p:cNvSpPr txBox="1"/>
          <p:nvPr/>
        </p:nvSpPr>
        <p:spPr>
          <a:xfrm>
            <a:off x="3943526" y="5791419"/>
            <a:ext cx="3746530" cy="461665"/>
          </a:xfrm>
          <a:prstGeom prst="rect">
            <a:avLst/>
          </a:prstGeom>
          <a:noFill/>
        </p:spPr>
        <p:txBody>
          <a:bodyPr wrap="square" rtlCol="0">
            <a:spAutoFit/>
          </a:bodyPr>
          <a:lstStyle/>
          <a:p>
            <a:pPr algn="ctr"/>
            <a:r>
              <a:rPr lang="en-GB" sz="2400" b="1" dirty="0">
                <a:solidFill>
                  <a:schemeClr val="accent1">
                    <a:lumMod val="75000"/>
                  </a:schemeClr>
                </a:solidFill>
              </a:rPr>
              <a:t>Berkshire Careers Guide</a:t>
            </a:r>
          </a:p>
        </p:txBody>
      </p:sp>
    </p:spTree>
    <p:extLst>
      <p:ext uri="{BB962C8B-B14F-4D97-AF65-F5344CB8AC3E}">
        <p14:creationId xmlns:p14="http://schemas.microsoft.com/office/powerpoint/2010/main" val="170545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79539"/>
            <a:ext cx="3456732" cy="5689777"/>
          </a:xfrm>
          <a:prstGeom prst="rect">
            <a:avLst/>
          </a:prstGeom>
        </p:spPr>
      </p:pic>
      <p:sp>
        <p:nvSpPr>
          <p:cNvPr id="3" name="Content Placeholder 2"/>
          <p:cNvSpPr>
            <a:spLocks noGrp="1"/>
          </p:cNvSpPr>
          <p:nvPr>
            <p:ph idx="1"/>
          </p:nvPr>
        </p:nvSpPr>
        <p:spPr>
          <a:xfrm>
            <a:off x="7094225" y="677442"/>
            <a:ext cx="4728720" cy="5784318"/>
          </a:xfrm>
        </p:spPr>
        <p:txBody>
          <a:bodyPr>
            <a:normAutofit fontScale="77500" lnSpcReduction="20000"/>
          </a:bodyPr>
          <a:lstStyle/>
          <a:p>
            <a:pPr marL="0" indent="0">
              <a:lnSpc>
                <a:spcPts val="1700"/>
              </a:lnSpc>
              <a:spcBef>
                <a:spcPts val="0"/>
              </a:spcBef>
              <a:buNone/>
            </a:pPr>
            <a:r>
              <a:rPr lang="en-GB" sz="2800" b="1" dirty="0">
                <a:solidFill>
                  <a:schemeClr val="tx1"/>
                </a:solidFill>
                <a:latin typeface="Calibri" panose="020F0502020204030204" pitchFamily="34" charset="0"/>
              </a:rPr>
              <a:t>Useful resources: </a:t>
            </a: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National Careers Service - </a:t>
            </a:r>
            <a:r>
              <a:rPr lang="en-GB" sz="1500" dirty="0">
                <a:latin typeface="Calibri" panose="020F0502020204030204" pitchFamily="34" charset="0"/>
                <a:hlinkClick r:id="rId3"/>
              </a:rPr>
              <a:t>https://nationalcareersservice.direct.gov.uk/Pages/Home.aspx</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Amazing Apprenticeships - </a:t>
            </a:r>
            <a:r>
              <a:rPr lang="en-GB" sz="1500" dirty="0">
                <a:latin typeface="Calibri" panose="020F0502020204030204" pitchFamily="34" charset="0"/>
                <a:hlinkClick r:id="rId4"/>
              </a:rPr>
              <a:t>http://www.amazingapprenticeships.com/apprenticeship-pack/</a:t>
            </a:r>
            <a:endParaRPr lang="en-GB" sz="1500" dirty="0">
              <a:latin typeface="Calibri" panose="020F0502020204030204" pitchFamily="34" charset="0"/>
            </a:endParaRPr>
          </a:p>
          <a:p>
            <a:pPr marL="0" indent="0">
              <a:lnSpc>
                <a:spcPts val="1700"/>
              </a:lnSpc>
              <a:spcBef>
                <a:spcPts val="0"/>
              </a:spcBef>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The Careers and Enterprise Company - </a:t>
            </a:r>
            <a:r>
              <a:rPr lang="en-GB" sz="1500" dirty="0">
                <a:latin typeface="Calibri" panose="020F0502020204030204" pitchFamily="34" charset="0"/>
                <a:hlinkClick r:id="rId5"/>
              </a:rPr>
              <a:t>https://www.careersandenterprise.co.uk/</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Thames Valley Berkshire Local Enterprise Partnership Skills Priority Statement  – </a:t>
            </a:r>
            <a:r>
              <a:rPr lang="en-GB" sz="1500" dirty="0">
                <a:latin typeface="Calibri" panose="020F0502020204030204" pitchFamily="34" charset="0"/>
                <a:hlinkClick r:id="rId6"/>
              </a:rPr>
              <a:t>http://www.thamesvalleyberkshire.co.uk/skills-and-employment</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Berkshire Opportunities - </a:t>
            </a:r>
            <a:r>
              <a:rPr lang="en-GB" sz="1500" dirty="0">
                <a:latin typeface="Calibri" panose="020F0502020204030204" pitchFamily="34" charset="0"/>
                <a:hlinkClick r:id="rId7"/>
              </a:rPr>
              <a:t>https://www.berkshireopportunities.co.uk/</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Berkshire Careers Guide</a:t>
            </a:r>
          </a:p>
          <a:p>
            <a:pPr marL="0" indent="0">
              <a:lnSpc>
                <a:spcPts val="1700"/>
              </a:lnSpc>
              <a:spcBef>
                <a:spcPts val="0"/>
              </a:spcBef>
              <a:buNone/>
            </a:pPr>
            <a:r>
              <a:rPr lang="en-GB" sz="1500" dirty="0">
                <a:latin typeface="Calibri" panose="020F0502020204030204" pitchFamily="34" charset="0"/>
                <a:hlinkClick r:id="rId8"/>
              </a:rPr>
              <a:t>https://www.tvbintelligence.co.uk/</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LMI for All –</a:t>
            </a:r>
          </a:p>
          <a:p>
            <a:pPr marL="0" indent="0">
              <a:lnSpc>
                <a:spcPts val="1700"/>
              </a:lnSpc>
              <a:spcBef>
                <a:spcPts val="0"/>
              </a:spcBef>
              <a:buNone/>
            </a:pPr>
            <a:r>
              <a:rPr lang="en-GB" sz="1500" dirty="0">
                <a:latin typeface="Calibri" panose="020F0502020204030204" pitchFamily="34" charset="0"/>
                <a:hlinkClick r:id="rId9"/>
              </a:rPr>
              <a:t>https://www.lmiforall.org.uk/careerometer/</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r>
              <a:rPr lang="en-GB" sz="1500" dirty="0">
                <a:latin typeface="Calibri" panose="020F0502020204030204" pitchFamily="34" charset="0"/>
              </a:rPr>
              <a:t>Apprenticeships  -</a:t>
            </a:r>
          </a:p>
          <a:p>
            <a:pPr marL="0" indent="0">
              <a:lnSpc>
                <a:spcPts val="1700"/>
              </a:lnSpc>
              <a:spcBef>
                <a:spcPts val="0"/>
              </a:spcBef>
              <a:buNone/>
            </a:pPr>
            <a:r>
              <a:rPr lang="en-GB" sz="1500" dirty="0">
                <a:latin typeface="Calibri" panose="020F0502020204030204" pitchFamily="34" charset="0"/>
              </a:rPr>
              <a:t>Amazing Apprenticeship – Apprenticeship Service and Knowledge for Schools (ASK) - </a:t>
            </a:r>
            <a:r>
              <a:rPr lang="en-GB" sz="1500" dirty="0">
                <a:latin typeface="Calibri" panose="020F0502020204030204" pitchFamily="34" charset="0"/>
                <a:hlinkClick r:id="rId10"/>
              </a:rPr>
              <a:t>https://amazingapprenticeships.com/request-support/</a:t>
            </a: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a:p>
            <a:pPr marL="0" indent="0">
              <a:lnSpc>
                <a:spcPts val="1700"/>
              </a:lnSpc>
              <a:spcBef>
                <a:spcPts val="0"/>
              </a:spcBef>
              <a:buNone/>
            </a:pPr>
            <a:endParaRPr lang="en-GB" sz="1500" dirty="0">
              <a:latin typeface="Calibri" panose="020F0502020204030204" pitchFamily="34" charset="0"/>
            </a:endParaRPr>
          </a:p>
        </p:txBody>
      </p:sp>
      <p:pic>
        <p:nvPicPr>
          <p:cNvPr id="4" name="Picture 3"/>
          <p:cNvPicPr/>
          <p:nvPr/>
        </p:nvPicPr>
        <p:blipFill rotWithShape="1">
          <a:blip r:embed="rId11" cstate="print">
            <a:duotone>
              <a:schemeClr val="accent1">
                <a:shade val="45000"/>
                <a:satMod val="135000"/>
              </a:schemeClr>
              <a:prstClr val="white"/>
            </a:duotone>
            <a:extLst>
              <a:ext uri="{BEBA8EAE-BF5A-486C-A8C5-ECC9F3942E4B}">
                <a14:imgProps xmlns:a14="http://schemas.microsoft.com/office/drawing/2010/main">
                  <a14:imgLayer r:embed="rId12">
                    <a14:imgEffect>
                      <a14:colorTemperature colorTemp="5300"/>
                    </a14:imgEffect>
                  </a14:imgLayer>
                </a14:imgProps>
              </a:ext>
              <a:ext uri="{28A0092B-C50C-407E-A947-70E740481C1C}">
                <a14:useLocalDpi xmlns:a14="http://schemas.microsoft.com/office/drawing/2010/main" val="0"/>
              </a:ext>
            </a:extLst>
          </a:blip>
          <a:srcRect l="1203" t="27747" r="7768" b="20677"/>
          <a:stretch/>
        </p:blipFill>
        <p:spPr bwMode="auto">
          <a:xfrm>
            <a:off x="520700" y="762000"/>
            <a:ext cx="6498278"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02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800647"/>
            <a:ext cx="3126377" cy="4601183"/>
          </a:xfrm>
        </p:spPr>
        <p:txBody>
          <a:bodyPr>
            <a:normAutofit fontScale="90000"/>
          </a:bodyPr>
          <a:lstStyle/>
          <a:p>
            <a:pPr>
              <a:lnSpc>
                <a:spcPts val="2460"/>
              </a:lnSpc>
            </a:pPr>
            <a:r>
              <a:rPr lang="en-GB" sz="3111" b="1" dirty="0">
                <a:latin typeface="Calibri" panose="020F0502020204030204" pitchFamily="34" charset="0"/>
              </a:rPr>
              <a:t>Key facts</a:t>
            </a:r>
            <a:br>
              <a:rPr lang="en-GB" sz="3111" b="1" dirty="0">
                <a:latin typeface="Calibri" panose="020F0502020204030204" pitchFamily="34" charset="0"/>
              </a:rPr>
            </a:br>
            <a:br>
              <a:rPr lang="en-GB" sz="2200" dirty="0">
                <a:latin typeface="Calibri" panose="020F0502020204030204" pitchFamily="34" charset="0"/>
              </a:rPr>
            </a:br>
            <a:r>
              <a:rPr lang="en-GB" sz="2400" dirty="0">
                <a:latin typeface="Calibri" panose="020F0502020204030204" pitchFamily="34" charset="0"/>
              </a:rPr>
              <a:t>The ‘digital tech’ information and communication sector dominates the economy in Berkshire.  </a:t>
            </a:r>
            <a:br>
              <a:rPr lang="en-GB" sz="2400" dirty="0">
                <a:latin typeface="Calibri" panose="020F0502020204030204" pitchFamily="34" charset="0"/>
              </a:rPr>
            </a:br>
            <a:br>
              <a:rPr lang="en-GB" sz="2400" dirty="0">
                <a:latin typeface="Calibri" panose="020F0502020204030204" pitchFamily="34" charset="0"/>
              </a:rPr>
            </a:br>
            <a:r>
              <a:rPr lang="en-GB" sz="2400" dirty="0">
                <a:latin typeface="Calibri" panose="020F0502020204030204" pitchFamily="34" charset="0"/>
              </a:rPr>
              <a:t>The Digital Tech sector accounts for 14% of employees (compared to 5% nationally) and 18% of businesses in Berkshire. It is responsible for almost a quarter of Berkshire’s economic output. </a:t>
            </a:r>
            <a:br>
              <a:rPr lang="en-GB" sz="2400" dirty="0">
                <a:latin typeface="Calibri" panose="020F0502020204030204" pitchFamily="34" charset="0"/>
              </a:rPr>
            </a:br>
            <a:br>
              <a:rPr lang="en-GB" sz="2400" dirty="0">
                <a:latin typeface="Calibri" panose="020F0502020204030204" pitchFamily="34" charset="0"/>
              </a:rPr>
            </a:br>
            <a:br>
              <a:rPr lang="en-GB" sz="2400" dirty="0">
                <a:latin typeface="Calibri" panose="020F0502020204030204" pitchFamily="34" charset="0"/>
              </a:rPr>
            </a:br>
            <a:br>
              <a:rPr lang="en-GB" sz="2400" dirty="0">
                <a:latin typeface="Calibri" panose="020F0502020204030204" pitchFamily="34" charset="0"/>
              </a:rPr>
            </a:br>
            <a:endParaRPr lang="en-GB" sz="2400" dirty="0">
              <a:latin typeface="Calibri" panose="020F0502020204030204" pitchFamily="34" charset="0"/>
            </a:endParaRPr>
          </a:p>
        </p:txBody>
      </p:sp>
      <p:sp>
        <p:nvSpPr>
          <p:cNvPr id="10" name="TextBox 9"/>
          <p:cNvSpPr txBox="1"/>
          <p:nvPr/>
        </p:nvSpPr>
        <p:spPr>
          <a:xfrm>
            <a:off x="0" y="241956"/>
            <a:ext cx="1219199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 Berkshire labour market is dominated by ‘Digital Tech’</a:t>
            </a:r>
          </a:p>
        </p:txBody>
      </p:sp>
      <p:graphicFrame>
        <p:nvGraphicFramePr>
          <p:cNvPr id="7" name="图表 6">
            <a:extLst>
              <a:ext uri="{FF2B5EF4-FFF2-40B4-BE49-F238E27FC236}">
                <a16:creationId xmlns:a16="http://schemas.microsoft.com/office/drawing/2014/main" id="{EC91D079-577E-BC25-E351-A3F66144C4DF}"/>
              </a:ext>
            </a:extLst>
          </p:cNvPr>
          <p:cNvGraphicFramePr>
            <a:graphicFrameLocks/>
          </p:cNvGraphicFramePr>
          <p:nvPr>
            <p:extLst>
              <p:ext uri="{D42A27DB-BD31-4B8C-83A1-F6EECF244321}">
                <p14:modId xmlns:p14="http://schemas.microsoft.com/office/powerpoint/2010/main" val="3564708767"/>
              </p:ext>
            </p:extLst>
          </p:nvPr>
        </p:nvGraphicFramePr>
        <p:xfrm>
          <a:off x="3432175" y="765176"/>
          <a:ext cx="8388350" cy="52927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885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C7D5-A00B-4367-BAF5-684E324B4A00}"/>
              </a:ext>
            </a:extLst>
          </p:cNvPr>
          <p:cNvSpPr>
            <a:spLocks noGrp="1"/>
          </p:cNvSpPr>
          <p:nvPr>
            <p:ph type="title"/>
          </p:nvPr>
        </p:nvSpPr>
        <p:spPr>
          <a:xfrm>
            <a:off x="209377" y="993208"/>
            <a:ext cx="2947482" cy="4601183"/>
          </a:xfrm>
        </p:spPr>
        <p:txBody>
          <a:bodyPr anchor="t">
            <a:normAutofit/>
          </a:bodyPr>
          <a:lstStyle/>
          <a:p>
            <a:r>
              <a:rPr lang="en-GB" sz="2800" b="1" dirty="0">
                <a:latin typeface="Calibri" panose="020F0502020204030204" pitchFamily="34" charset="0"/>
              </a:rPr>
              <a:t>Key facts </a:t>
            </a:r>
            <a:br>
              <a:rPr lang="en-GB" sz="2400" b="1" dirty="0">
                <a:latin typeface="Calibri" panose="020F0502020204030204" pitchFamily="34" charset="0"/>
              </a:rPr>
            </a:br>
            <a:br>
              <a:rPr lang="en-GB" sz="2400" b="1" dirty="0">
                <a:latin typeface="Calibri" panose="020F0502020204030204" pitchFamily="34" charset="0"/>
              </a:rPr>
            </a:br>
            <a:r>
              <a:rPr kumimoji="0" lang="en-GB" sz="2400" b="0" i="0" u="none" strike="noStrike" kern="1200" cap="none" spc="-60" normalizeH="0" baseline="0" noProof="0" dirty="0">
                <a:ln>
                  <a:noFill/>
                </a:ln>
                <a:solidFill>
                  <a:srgbClr val="FFFFFF"/>
                </a:solidFill>
                <a:effectLst/>
                <a:uLnTx/>
                <a:uFillTx/>
                <a:latin typeface="Calibri" panose="020F0502020204030204" pitchFamily="34" charset="0"/>
                <a:ea typeface="+mj-ea"/>
                <a:cs typeface="+mj-cs"/>
              </a:rPr>
              <a:t>The most common occupation is ‘Professional’ (28%), followed by ‘Associate Professional and Tech’ then ‘Managers, Directors and Senior Officials’</a:t>
            </a:r>
            <a:endParaRPr lang="en-GB" sz="2400" dirty="0"/>
          </a:p>
        </p:txBody>
      </p:sp>
      <p:sp>
        <p:nvSpPr>
          <p:cNvPr id="8" name="TextBox 7">
            <a:extLst>
              <a:ext uri="{FF2B5EF4-FFF2-40B4-BE49-F238E27FC236}">
                <a16:creationId xmlns:a16="http://schemas.microsoft.com/office/drawing/2014/main" id="{A4C480EA-0D40-4545-9D0E-44993BEC9FD4}"/>
              </a:ext>
            </a:extLst>
          </p:cNvPr>
          <p:cNvSpPr txBox="1"/>
          <p:nvPr/>
        </p:nvSpPr>
        <p:spPr>
          <a:xfrm>
            <a:off x="3075042" y="210499"/>
            <a:ext cx="885524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Breakdown of Occupations in Berkshire</a:t>
            </a:r>
          </a:p>
        </p:txBody>
      </p:sp>
      <p:graphicFrame>
        <p:nvGraphicFramePr>
          <p:cNvPr id="11" name="图表 10">
            <a:extLst>
              <a:ext uri="{FF2B5EF4-FFF2-40B4-BE49-F238E27FC236}">
                <a16:creationId xmlns:a16="http://schemas.microsoft.com/office/drawing/2014/main" id="{7837EF19-22C2-FF75-D825-1F98D2B6E695}"/>
              </a:ext>
            </a:extLst>
          </p:cNvPr>
          <p:cNvGraphicFramePr>
            <a:graphicFrameLocks/>
          </p:cNvGraphicFramePr>
          <p:nvPr>
            <p:extLst>
              <p:ext uri="{D42A27DB-BD31-4B8C-83A1-F6EECF244321}">
                <p14:modId xmlns:p14="http://schemas.microsoft.com/office/powerpoint/2010/main" val="3013599121"/>
              </p:ext>
            </p:extLst>
          </p:nvPr>
        </p:nvGraphicFramePr>
        <p:xfrm>
          <a:off x="3432175" y="765174"/>
          <a:ext cx="8388349" cy="529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791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F39333-0803-496A-9253-9245ECF64652}"/>
              </a:ext>
            </a:extLst>
          </p:cNvPr>
          <p:cNvSpPr/>
          <p:nvPr/>
        </p:nvSpPr>
        <p:spPr>
          <a:xfrm>
            <a:off x="4071199" y="837968"/>
            <a:ext cx="7656072" cy="5505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05135" y="1136787"/>
            <a:ext cx="2947482" cy="4786744"/>
          </a:xfrm>
        </p:spPr>
        <p:txBody>
          <a:bodyPr anchor="t">
            <a:noAutofit/>
          </a:bodyPr>
          <a:lstStyle/>
          <a:p>
            <a:pPr>
              <a:lnSpc>
                <a:spcPts val="2460"/>
              </a:lnSpc>
            </a:pPr>
            <a:r>
              <a:rPr lang="en-GB" sz="2800" b="1" dirty="0">
                <a:latin typeface="Calibri" panose="020F0502020204030204" pitchFamily="34" charset="0"/>
              </a:rPr>
              <a:t>Key facts</a:t>
            </a:r>
            <a:br>
              <a:rPr lang="en-GB" sz="2800" b="1" dirty="0">
                <a:latin typeface="Calibri" panose="020F0502020204030204" pitchFamily="34" charset="0"/>
              </a:rPr>
            </a:br>
            <a:br>
              <a:rPr lang="en-GB" sz="2800" b="1" dirty="0">
                <a:latin typeface="Calibri" panose="020F0502020204030204" pitchFamily="34" charset="0"/>
              </a:rPr>
            </a:br>
            <a:r>
              <a:rPr lang="en-GB" sz="2400" dirty="0">
                <a:latin typeface="Calibri" panose="020F0502020204030204" pitchFamily="34" charset="0"/>
              </a:rPr>
              <a:t>Berkshire has the highest proportion of Foreign Owned Companies in the UK and these companies employ nearly a third of the private sector workforce here. </a:t>
            </a:r>
            <a:br>
              <a:rPr lang="en-GB" sz="2400" dirty="0">
                <a:latin typeface="Calibri" panose="020F0502020204030204" pitchFamily="34" charset="0"/>
              </a:rPr>
            </a:br>
            <a:br>
              <a:rPr lang="en-GB" sz="2400" dirty="0">
                <a:latin typeface="Calibri" panose="020F0502020204030204" pitchFamily="34" charset="0"/>
              </a:rPr>
            </a:br>
            <a:r>
              <a:rPr lang="en-GB" sz="2400" dirty="0">
                <a:latin typeface="Calibri" panose="020F0502020204030204" pitchFamily="34" charset="0"/>
              </a:rPr>
              <a:t>However, the majority of workplaces in Berkshire are micro-size (1-9 employees).</a:t>
            </a:r>
            <a:br>
              <a:rPr lang="en-GB" sz="2200" dirty="0">
                <a:latin typeface="Calibri" panose="020F0502020204030204" pitchFamily="34" charset="0"/>
              </a:rPr>
            </a:br>
            <a:endParaRPr lang="en-GB" sz="2200" b="1" dirty="0">
              <a:latin typeface="Calibri" panose="020F0502020204030204" pitchFamily="34" charset="0"/>
            </a:endParaRPr>
          </a:p>
        </p:txBody>
      </p:sp>
      <p:sp>
        <p:nvSpPr>
          <p:cNvPr id="4" name="TextBox 3"/>
          <p:cNvSpPr txBox="1"/>
          <p:nvPr/>
        </p:nvSpPr>
        <p:spPr>
          <a:xfrm>
            <a:off x="3770884" y="153944"/>
            <a:ext cx="783271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Leading Berkshire Employers</a:t>
            </a:r>
          </a:p>
        </p:txBody>
      </p:sp>
      <p:pic>
        <p:nvPicPr>
          <p:cNvPr id="12" name="Picture 11">
            <a:extLst>
              <a:ext uri="{FF2B5EF4-FFF2-40B4-BE49-F238E27FC236}">
                <a16:creationId xmlns:a16="http://schemas.microsoft.com/office/drawing/2014/main" id="{1DB272A7-8B83-4393-A4DE-107AF7343072}"/>
              </a:ext>
            </a:extLst>
          </p:cNvPr>
          <p:cNvPicPr>
            <a:picLocks noChangeAspect="1"/>
          </p:cNvPicPr>
          <p:nvPr/>
        </p:nvPicPr>
        <p:blipFill>
          <a:blip r:embed="rId3"/>
          <a:stretch>
            <a:fillRect/>
          </a:stretch>
        </p:blipFill>
        <p:spPr>
          <a:xfrm>
            <a:off x="4167125" y="952629"/>
            <a:ext cx="938694" cy="369004"/>
          </a:xfrm>
          <a:prstGeom prst="rect">
            <a:avLst/>
          </a:prstGeom>
        </p:spPr>
      </p:pic>
      <p:pic>
        <p:nvPicPr>
          <p:cNvPr id="14" name="Picture 13">
            <a:extLst>
              <a:ext uri="{FF2B5EF4-FFF2-40B4-BE49-F238E27FC236}">
                <a16:creationId xmlns:a16="http://schemas.microsoft.com/office/drawing/2014/main" id="{2F89324D-CA1A-412C-8DA8-0BE58E225A4C}"/>
              </a:ext>
            </a:extLst>
          </p:cNvPr>
          <p:cNvPicPr>
            <a:picLocks noChangeAspect="1"/>
          </p:cNvPicPr>
          <p:nvPr/>
        </p:nvPicPr>
        <p:blipFill>
          <a:blip r:embed="rId4"/>
          <a:stretch>
            <a:fillRect/>
          </a:stretch>
        </p:blipFill>
        <p:spPr>
          <a:xfrm>
            <a:off x="6273526" y="1505454"/>
            <a:ext cx="795564" cy="472366"/>
          </a:xfrm>
          <a:prstGeom prst="rect">
            <a:avLst/>
          </a:prstGeom>
        </p:spPr>
      </p:pic>
      <p:pic>
        <p:nvPicPr>
          <p:cNvPr id="15" name="Picture 14">
            <a:extLst>
              <a:ext uri="{FF2B5EF4-FFF2-40B4-BE49-F238E27FC236}">
                <a16:creationId xmlns:a16="http://schemas.microsoft.com/office/drawing/2014/main" id="{C8C38A69-E0C6-418B-A6D8-4D3BD9B76834}"/>
              </a:ext>
            </a:extLst>
          </p:cNvPr>
          <p:cNvPicPr>
            <a:picLocks noChangeAspect="1"/>
          </p:cNvPicPr>
          <p:nvPr/>
        </p:nvPicPr>
        <p:blipFill>
          <a:blip r:embed="rId5"/>
          <a:stretch>
            <a:fillRect/>
          </a:stretch>
        </p:blipFill>
        <p:spPr>
          <a:xfrm>
            <a:off x="4108700" y="2741002"/>
            <a:ext cx="1040034" cy="381208"/>
          </a:xfrm>
          <a:prstGeom prst="rect">
            <a:avLst/>
          </a:prstGeom>
        </p:spPr>
      </p:pic>
      <p:pic>
        <p:nvPicPr>
          <p:cNvPr id="16" name="Picture 15">
            <a:extLst>
              <a:ext uri="{FF2B5EF4-FFF2-40B4-BE49-F238E27FC236}">
                <a16:creationId xmlns:a16="http://schemas.microsoft.com/office/drawing/2014/main" id="{60E52178-3D1B-4B57-A251-D236F5CC67AA}"/>
              </a:ext>
            </a:extLst>
          </p:cNvPr>
          <p:cNvPicPr>
            <a:picLocks noChangeAspect="1"/>
          </p:cNvPicPr>
          <p:nvPr/>
        </p:nvPicPr>
        <p:blipFill>
          <a:blip r:embed="rId6"/>
          <a:stretch>
            <a:fillRect/>
          </a:stretch>
        </p:blipFill>
        <p:spPr>
          <a:xfrm>
            <a:off x="8044528" y="1550494"/>
            <a:ext cx="816282" cy="406069"/>
          </a:xfrm>
          <a:prstGeom prst="rect">
            <a:avLst/>
          </a:prstGeom>
        </p:spPr>
      </p:pic>
      <p:pic>
        <p:nvPicPr>
          <p:cNvPr id="20" name="Picture 19">
            <a:extLst>
              <a:ext uri="{FF2B5EF4-FFF2-40B4-BE49-F238E27FC236}">
                <a16:creationId xmlns:a16="http://schemas.microsoft.com/office/drawing/2014/main" id="{A6B7AB6F-7FB4-48F0-B11B-CF14F250729A}"/>
              </a:ext>
            </a:extLst>
          </p:cNvPr>
          <p:cNvPicPr>
            <a:picLocks noChangeAspect="1"/>
          </p:cNvPicPr>
          <p:nvPr/>
        </p:nvPicPr>
        <p:blipFill>
          <a:blip r:embed="rId7"/>
          <a:stretch>
            <a:fillRect/>
          </a:stretch>
        </p:blipFill>
        <p:spPr>
          <a:xfrm>
            <a:off x="5283139" y="973397"/>
            <a:ext cx="1018188" cy="374253"/>
          </a:xfrm>
          <a:prstGeom prst="rect">
            <a:avLst/>
          </a:prstGeom>
        </p:spPr>
      </p:pic>
      <p:pic>
        <p:nvPicPr>
          <p:cNvPr id="21" name="Picture 20">
            <a:extLst>
              <a:ext uri="{FF2B5EF4-FFF2-40B4-BE49-F238E27FC236}">
                <a16:creationId xmlns:a16="http://schemas.microsoft.com/office/drawing/2014/main" id="{2070454C-7DD2-4612-BA0F-6C6D0C0B0E69}"/>
              </a:ext>
            </a:extLst>
          </p:cNvPr>
          <p:cNvPicPr>
            <a:picLocks noChangeAspect="1"/>
          </p:cNvPicPr>
          <p:nvPr/>
        </p:nvPicPr>
        <p:blipFill>
          <a:blip r:embed="rId8"/>
          <a:stretch>
            <a:fillRect/>
          </a:stretch>
        </p:blipFill>
        <p:spPr>
          <a:xfrm>
            <a:off x="4134747" y="1596743"/>
            <a:ext cx="842728" cy="295733"/>
          </a:xfrm>
          <a:prstGeom prst="rect">
            <a:avLst/>
          </a:prstGeom>
        </p:spPr>
      </p:pic>
      <p:pic>
        <p:nvPicPr>
          <p:cNvPr id="22" name="Picture 21">
            <a:extLst>
              <a:ext uri="{FF2B5EF4-FFF2-40B4-BE49-F238E27FC236}">
                <a16:creationId xmlns:a16="http://schemas.microsoft.com/office/drawing/2014/main" id="{000E841A-D2D5-412F-B816-1F7CCE4B5B73}"/>
              </a:ext>
            </a:extLst>
          </p:cNvPr>
          <p:cNvPicPr>
            <a:picLocks noChangeAspect="1"/>
          </p:cNvPicPr>
          <p:nvPr/>
        </p:nvPicPr>
        <p:blipFill>
          <a:blip r:embed="rId9"/>
          <a:stretch>
            <a:fillRect/>
          </a:stretch>
        </p:blipFill>
        <p:spPr>
          <a:xfrm>
            <a:off x="10797897" y="2126042"/>
            <a:ext cx="603580" cy="431129"/>
          </a:xfrm>
          <a:prstGeom prst="rect">
            <a:avLst/>
          </a:prstGeom>
        </p:spPr>
      </p:pic>
      <p:pic>
        <p:nvPicPr>
          <p:cNvPr id="23" name="Picture 22">
            <a:extLst>
              <a:ext uri="{FF2B5EF4-FFF2-40B4-BE49-F238E27FC236}">
                <a16:creationId xmlns:a16="http://schemas.microsoft.com/office/drawing/2014/main" id="{2D7D7707-E674-46A9-B908-EAA920381F78}"/>
              </a:ext>
            </a:extLst>
          </p:cNvPr>
          <p:cNvPicPr>
            <a:picLocks noChangeAspect="1"/>
          </p:cNvPicPr>
          <p:nvPr/>
        </p:nvPicPr>
        <p:blipFill>
          <a:blip r:embed="rId10"/>
          <a:stretch>
            <a:fillRect/>
          </a:stretch>
        </p:blipFill>
        <p:spPr>
          <a:xfrm>
            <a:off x="5197910" y="1633136"/>
            <a:ext cx="1042351" cy="312705"/>
          </a:xfrm>
          <a:prstGeom prst="rect">
            <a:avLst/>
          </a:prstGeom>
        </p:spPr>
      </p:pic>
      <p:pic>
        <p:nvPicPr>
          <p:cNvPr id="24" name="Picture 23">
            <a:extLst>
              <a:ext uri="{FF2B5EF4-FFF2-40B4-BE49-F238E27FC236}">
                <a16:creationId xmlns:a16="http://schemas.microsoft.com/office/drawing/2014/main" id="{9F5D92B7-3F5D-477C-B25D-572FE59EECB2}"/>
              </a:ext>
            </a:extLst>
          </p:cNvPr>
          <p:cNvPicPr>
            <a:picLocks noChangeAspect="1"/>
          </p:cNvPicPr>
          <p:nvPr/>
        </p:nvPicPr>
        <p:blipFill>
          <a:blip r:embed="rId11"/>
          <a:stretch>
            <a:fillRect/>
          </a:stretch>
        </p:blipFill>
        <p:spPr>
          <a:xfrm>
            <a:off x="6478647" y="947569"/>
            <a:ext cx="923629" cy="314274"/>
          </a:xfrm>
          <a:prstGeom prst="rect">
            <a:avLst/>
          </a:prstGeom>
        </p:spPr>
      </p:pic>
      <p:pic>
        <p:nvPicPr>
          <p:cNvPr id="25" name="Picture 24">
            <a:extLst>
              <a:ext uri="{FF2B5EF4-FFF2-40B4-BE49-F238E27FC236}">
                <a16:creationId xmlns:a16="http://schemas.microsoft.com/office/drawing/2014/main" id="{E42B8454-AEB4-4486-927E-499182A2575D}"/>
              </a:ext>
            </a:extLst>
          </p:cNvPr>
          <p:cNvPicPr>
            <a:picLocks noChangeAspect="1"/>
          </p:cNvPicPr>
          <p:nvPr/>
        </p:nvPicPr>
        <p:blipFill>
          <a:blip r:embed="rId12"/>
          <a:stretch>
            <a:fillRect/>
          </a:stretch>
        </p:blipFill>
        <p:spPr>
          <a:xfrm>
            <a:off x="7579596" y="921822"/>
            <a:ext cx="634806" cy="376101"/>
          </a:xfrm>
          <a:prstGeom prst="rect">
            <a:avLst/>
          </a:prstGeom>
        </p:spPr>
      </p:pic>
      <p:pic>
        <p:nvPicPr>
          <p:cNvPr id="26" name="Picture 25">
            <a:extLst>
              <a:ext uri="{FF2B5EF4-FFF2-40B4-BE49-F238E27FC236}">
                <a16:creationId xmlns:a16="http://schemas.microsoft.com/office/drawing/2014/main" id="{15F55CFD-5B45-4750-B376-464D13CFAD82}"/>
              </a:ext>
            </a:extLst>
          </p:cNvPr>
          <p:cNvPicPr>
            <a:picLocks noChangeAspect="1"/>
          </p:cNvPicPr>
          <p:nvPr/>
        </p:nvPicPr>
        <p:blipFill>
          <a:blip r:embed="rId13"/>
          <a:stretch>
            <a:fillRect/>
          </a:stretch>
        </p:blipFill>
        <p:spPr>
          <a:xfrm>
            <a:off x="7249855" y="1574262"/>
            <a:ext cx="611941" cy="530687"/>
          </a:xfrm>
          <a:prstGeom prst="rect">
            <a:avLst/>
          </a:prstGeom>
        </p:spPr>
      </p:pic>
      <p:pic>
        <p:nvPicPr>
          <p:cNvPr id="27" name="Picture 26">
            <a:extLst>
              <a:ext uri="{FF2B5EF4-FFF2-40B4-BE49-F238E27FC236}">
                <a16:creationId xmlns:a16="http://schemas.microsoft.com/office/drawing/2014/main" id="{243E4E6D-8242-4CB3-B79D-87FCBB60004A}"/>
              </a:ext>
            </a:extLst>
          </p:cNvPr>
          <p:cNvPicPr>
            <a:picLocks noChangeAspect="1"/>
          </p:cNvPicPr>
          <p:nvPr/>
        </p:nvPicPr>
        <p:blipFill>
          <a:blip r:embed="rId14"/>
          <a:stretch>
            <a:fillRect/>
          </a:stretch>
        </p:blipFill>
        <p:spPr>
          <a:xfrm>
            <a:off x="8391722" y="921822"/>
            <a:ext cx="826508" cy="326436"/>
          </a:xfrm>
          <a:prstGeom prst="rect">
            <a:avLst/>
          </a:prstGeom>
        </p:spPr>
      </p:pic>
      <p:pic>
        <p:nvPicPr>
          <p:cNvPr id="28" name="Picture 27">
            <a:extLst>
              <a:ext uri="{FF2B5EF4-FFF2-40B4-BE49-F238E27FC236}">
                <a16:creationId xmlns:a16="http://schemas.microsoft.com/office/drawing/2014/main" id="{4F8270C4-F9C3-4DB7-95EF-CBF752548DA9}"/>
              </a:ext>
            </a:extLst>
          </p:cNvPr>
          <p:cNvPicPr>
            <a:picLocks noChangeAspect="1"/>
          </p:cNvPicPr>
          <p:nvPr/>
        </p:nvPicPr>
        <p:blipFill>
          <a:blip r:embed="rId15"/>
          <a:stretch>
            <a:fillRect/>
          </a:stretch>
        </p:blipFill>
        <p:spPr>
          <a:xfrm>
            <a:off x="11063018" y="1541792"/>
            <a:ext cx="663926" cy="495391"/>
          </a:xfrm>
          <a:prstGeom prst="rect">
            <a:avLst/>
          </a:prstGeom>
        </p:spPr>
      </p:pic>
      <p:pic>
        <p:nvPicPr>
          <p:cNvPr id="29" name="Picture 28">
            <a:extLst>
              <a:ext uri="{FF2B5EF4-FFF2-40B4-BE49-F238E27FC236}">
                <a16:creationId xmlns:a16="http://schemas.microsoft.com/office/drawing/2014/main" id="{479116A9-B2F3-4330-ABDF-58A9DFE87C57}"/>
              </a:ext>
            </a:extLst>
          </p:cNvPr>
          <p:cNvPicPr>
            <a:picLocks noChangeAspect="1"/>
          </p:cNvPicPr>
          <p:nvPr/>
        </p:nvPicPr>
        <p:blipFill>
          <a:blip r:embed="rId16"/>
          <a:stretch>
            <a:fillRect/>
          </a:stretch>
        </p:blipFill>
        <p:spPr>
          <a:xfrm>
            <a:off x="4149871" y="2157744"/>
            <a:ext cx="822167" cy="317214"/>
          </a:xfrm>
          <a:prstGeom prst="rect">
            <a:avLst/>
          </a:prstGeom>
        </p:spPr>
      </p:pic>
      <p:pic>
        <p:nvPicPr>
          <p:cNvPr id="30" name="Picture 29">
            <a:extLst>
              <a:ext uri="{FF2B5EF4-FFF2-40B4-BE49-F238E27FC236}">
                <a16:creationId xmlns:a16="http://schemas.microsoft.com/office/drawing/2014/main" id="{FC4615EE-8B55-46DD-B18C-2087338A74CA}"/>
              </a:ext>
            </a:extLst>
          </p:cNvPr>
          <p:cNvPicPr>
            <a:picLocks noChangeAspect="1"/>
          </p:cNvPicPr>
          <p:nvPr/>
        </p:nvPicPr>
        <p:blipFill rotWithShape="1">
          <a:blip r:embed="rId17"/>
          <a:srcRect t="18583" b="25643"/>
          <a:stretch/>
        </p:blipFill>
        <p:spPr>
          <a:xfrm>
            <a:off x="9154369" y="2083596"/>
            <a:ext cx="708830" cy="395348"/>
          </a:xfrm>
          <a:prstGeom prst="rect">
            <a:avLst/>
          </a:prstGeom>
        </p:spPr>
      </p:pic>
      <p:pic>
        <p:nvPicPr>
          <p:cNvPr id="31" name="Picture 30">
            <a:extLst>
              <a:ext uri="{FF2B5EF4-FFF2-40B4-BE49-F238E27FC236}">
                <a16:creationId xmlns:a16="http://schemas.microsoft.com/office/drawing/2014/main" id="{C567E35D-5292-4F98-855E-AF90732FDD59}"/>
              </a:ext>
            </a:extLst>
          </p:cNvPr>
          <p:cNvPicPr>
            <a:picLocks noChangeAspect="1"/>
          </p:cNvPicPr>
          <p:nvPr/>
        </p:nvPicPr>
        <p:blipFill>
          <a:blip r:embed="rId18"/>
          <a:stretch>
            <a:fillRect/>
          </a:stretch>
        </p:blipFill>
        <p:spPr>
          <a:xfrm>
            <a:off x="5129153" y="2178793"/>
            <a:ext cx="1042124" cy="307843"/>
          </a:xfrm>
          <a:prstGeom prst="rect">
            <a:avLst/>
          </a:prstGeom>
        </p:spPr>
      </p:pic>
      <p:pic>
        <p:nvPicPr>
          <p:cNvPr id="32" name="Picture 31">
            <a:extLst>
              <a:ext uri="{FF2B5EF4-FFF2-40B4-BE49-F238E27FC236}">
                <a16:creationId xmlns:a16="http://schemas.microsoft.com/office/drawing/2014/main" id="{CD4D7671-5FDC-455E-8404-69EF857EE3B1}"/>
              </a:ext>
            </a:extLst>
          </p:cNvPr>
          <p:cNvPicPr>
            <a:picLocks noChangeAspect="1"/>
          </p:cNvPicPr>
          <p:nvPr/>
        </p:nvPicPr>
        <p:blipFill>
          <a:blip r:embed="rId19"/>
          <a:stretch>
            <a:fillRect/>
          </a:stretch>
        </p:blipFill>
        <p:spPr>
          <a:xfrm>
            <a:off x="5787908" y="2765051"/>
            <a:ext cx="981752" cy="349880"/>
          </a:xfrm>
          <a:prstGeom prst="rect">
            <a:avLst/>
          </a:prstGeom>
        </p:spPr>
      </p:pic>
      <p:pic>
        <p:nvPicPr>
          <p:cNvPr id="33" name="Picture 32">
            <a:extLst>
              <a:ext uri="{FF2B5EF4-FFF2-40B4-BE49-F238E27FC236}">
                <a16:creationId xmlns:a16="http://schemas.microsoft.com/office/drawing/2014/main" id="{7C642806-3AAC-427C-8007-79841D1C3AD6}"/>
              </a:ext>
            </a:extLst>
          </p:cNvPr>
          <p:cNvPicPr>
            <a:picLocks noChangeAspect="1"/>
          </p:cNvPicPr>
          <p:nvPr/>
        </p:nvPicPr>
        <p:blipFill>
          <a:blip r:embed="rId20"/>
          <a:stretch>
            <a:fillRect/>
          </a:stretch>
        </p:blipFill>
        <p:spPr>
          <a:xfrm>
            <a:off x="4153741" y="4738499"/>
            <a:ext cx="1293029" cy="189117"/>
          </a:xfrm>
          <a:prstGeom prst="rect">
            <a:avLst/>
          </a:prstGeom>
        </p:spPr>
      </p:pic>
      <p:pic>
        <p:nvPicPr>
          <p:cNvPr id="34" name="Picture 33">
            <a:extLst>
              <a:ext uri="{FF2B5EF4-FFF2-40B4-BE49-F238E27FC236}">
                <a16:creationId xmlns:a16="http://schemas.microsoft.com/office/drawing/2014/main" id="{7A68D696-095B-49D9-8D2B-3B50ED6D64A5}"/>
              </a:ext>
            </a:extLst>
          </p:cNvPr>
          <p:cNvPicPr>
            <a:picLocks noChangeAspect="1"/>
          </p:cNvPicPr>
          <p:nvPr/>
        </p:nvPicPr>
        <p:blipFill rotWithShape="1">
          <a:blip r:embed="rId21"/>
          <a:srcRect l="28368" t="10315" r="25238" b="22936"/>
          <a:stretch/>
        </p:blipFill>
        <p:spPr>
          <a:xfrm>
            <a:off x="10459122" y="1554701"/>
            <a:ext cx="471733" cy="412396"/>
          </a:xfrm>
          <a:prstGeom prst="rect">
            <a:avLst/>
          </a:prstGeom>
        </p:spPr>
      </p:pic>
      <p:pic>
        <p:nvPicPr>
          <p:cNvPr id="35" name="Picture 34">
            <a:extLst>
              <a:ext uri="{FF2B5EF4-FFF2-40B4-BE49-F238E27FC236}">
                <a16:creationId xmlns:a16="http://schemas.microsoft.com/office/drawing/2014/main" id="{8E70271C-EDE9-40C5-9672-1B41B65C7E04}"/>
              </a:ext>
            </a:extLst>
          </p:cNvPr>
          <p:cNvPicPr>
            <a:picLocks noChangeAspect="1"/>
          </p:cNvPicPr>
          <p:nvPr/>
        </p:nvPicPr>
        <p:blipFill rotWithShape="1">
          <a:blip r:embed="rId22"/>
          <a:srcRect l="20161" r="21057"/>
          <a:stretch/>
        </p:blipFill>
        <p:spPr>
          <a:xfrm>
            <a:off x="9395550" y="920394"/>
            <a:ext cx="515672" cy="438631"/>
          </a:xfrm>
          <a:prstGeom prst="rect">
            <a:avLst/>
          </a:prstGeom>
        </p:spPr>
      </p:pic>
      <p:pic>
        <p:nvPicPr>
          <p:cNvPr id="36" name="Picture 35">
            <a:extLst>
              <a:ext uri="{FF2B5EF4-FFF2-40B4-BE49-F238E27FC236}">
                <a16:creationId xmlns:a16="http://schemas.microsoft.com/office/drawing/2014/main" id="{4FB49D80-30A1-48B5-B767-93BBA79C9D2A}"/>
              </a:ext>
            </a:extLst>
          </p:cNvPr>
          <p:cNvPicPr>
            <a:picLocks noChangeAspect="1"/>
          </p:cNvPicPr>
          <p:nvPr/>
        </p:nvPicPr>
        <p:blipFill rotWithShape="1">
          <a:blip r:embed="rId23"/>
          <a:srcRect t="23253" b="21176"/>
          <a:stretch/>
        </p:blipFill>
        <p:spPr>
          <a:xfrm>
            <a:off x="8245665" y="2165593"/>
            <a:ext cx="692539" cy="384856"/>
          </a:xfrm>
          <a:prstGeom prst="rect">
            <a:avLst/>
          </a:prstGeom>
        </p:spPr>
      </p:pic>
      <p:pic>
        <p:nvPicPr>
          <p:cNvPr id="37" name="Picture 36">
            <a:extLst>
              <a:ext uri="{FF2B5EF4-FFF2-40B4-BE49-F238E27FC236}">
                <a16:creationId xmlns:a16="http://schemas.microsoft.com/office/drawing/2014/main" id="{CEA94C50-07DE-4E56-82FD-F133AA6AD7C9}"/>
              </a:ext>
            </a:extLst>
          </p:cNvPr>
          <p:cNvPicPr>
            <a:picLocks noChangeAspect="1"/>
          </p:cNvPicPr>
          <p:nvPr/>
        </p:nvPicPr>
        <p:blipFill>
          <a:blip r:embed="rId24"/>
          <a:stretch>
            <a:fillRect/>
          </a:stretch>
        </p:blipFill>
        <p:spPr>
          <a:xfrm>
            <a:off x="10876526" y="934233"/>
            <a:ext cx="692539" cy="369956"/>
          </a:xfrm>
          <a:prstGeom prst="rect">
            <a:avLst/>
          </a:prstGeom>
        </p:spPr>
      </p:pic>
      <p:pic>
        <p:nvPicPr>
          <p:cNvPr id="38" name="Picture 37">
            <a:extLst>
              <a:ext uri="{FF2B5EF4-FFF2-40B4-BE49-F238E27FC236}">
                <a16:creationId xmlns:a16="http://schemas.microsoft.com/office/drawing/2014/main" id="{06F2916E-68CE-4B81-9AD8-05C84435B322}"/>
              </a:ext>
            </a:extLst>
          </p:cNvPr>
          <p:cNvPicPr>
            <a:picLocks noChangeAspect="1"/>
          </p:cNvPicPr>
          <p:nvPr/>
        </p:nvPicPr>
        <p:blipFill rotWithShape="1">
          <a:blip r:embed="rId25"/>
          <a:srcRect t="30370" b="39064"/>
          <a:stretch/>
        </p:blipFill>
        <p:spPr>
          <a:xfrm>
            <a:off x="8280819" y="4817485"/>
            <a:ext cx="866591" cy="264884"/>
          </a:xfrm>
          <a:prstGeom prst="rect">
            <a:avLst/>
          </a:prstGeom>
        </p:spPr>
      </p:pic>
      <p:pic>
        <p:nvPicPr>
          <p:cNvPr id="39" name="Picture 2" descr="Jobs with Peter Brett Associates">
            <a:extLst>
              <a:ext uri="{FF2B5EF4-FFF2-40B4-BE49-F238E27FC236}">
                <a16:creationId xmlns:a16="http://schemas.microsoft.com/office/drawing/2014/main" id="{B32327FC-9285-4D74-ADFB-7759B20EDE2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88539" y="3894280"/>
            <a:ext cx="1270675" cy="63533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6B17AFE5-6943-4903-B4CC-4ED9153078A7}"/>
              </a:ext>
            </a:extLst>
          </p:cNvPr>
          <p:cNvPicPr>
            <a:picLocks noChangeAspect="1"/>
          </p:cNvPicPr>
          <p:nvPr/>
        </p:nvPicPr>
        <p:blipFill>
          <a:blip r:embed="rId27"/>
          <a:stretch>
            <a:fillRect/>
          </a:stretch>
        </p:blipFill>
        <p:spPr>
          <a:xfrm>
            <a:off x="4140599" y="3364594"/>
            <a:ext cx="823154" cy="315202"/>
          </a:xfrm>
          <a:prstGeom prst="rect">
            <a:avLst/>
          </a:prstGeom>
        </p:spPr>
      </p:pic>
      <p:pic>
        <p:nvPicPr>
          <p:cNvPr id="41" name="Picture 40">
            <a:extLst>
              <a:ext uri="{FF2B5EF4-FFF2-40B4-BE49-F238E27FC236}">
                <a16:creationId xmlns:a16="http://schemas.microsoft.com/office/drawing/2014/main" id="{3B4E3211-7B6E-42B2-8A24-93C3183FA0A0}"/>
              </a:ext>
            </a:extLst>
          </p:cNvPr>
          <p:cNvPicPr>
            <a:picLocks noChangeAspect="1"/>
          </p:cNvPicPr>
          <p:nvPr/>
        </p:nvPicPr>
        <p:blipFill>
          <a:blip r:embed="rId28"/>
          <a:stretch>
            <a:fillRect/>
          </a:stretch>
        </p:blipFill>
        <p:spPr>
          <a:xfrm>
            <a:off x="9081374" y="2599744"/>
            <a:ext cx="647844" cy="454458"/>
          </a:xfrm>
          <a:prstGeom prst="rect">
            <a:avLst/>
          </a:prstGeom>
        </p:spPr>
      </p:pic>
      <p:pic>
        <p:nvPicPr>
          <p:cNvPr id="42" name="Picture 41">
            <a:extLst>
              <a:ext uri="{FF2B5EF4-FFF2-40B4-BE49-F238E27FC236}">
                <a16:creationId xmlns:a16="http://schemas.microsoft.com/office/drawing/2014/main" id="{E94C835D-DDE2-4045-8252-0797210B0BA6}"/>
              </a:ext>
            </a:extLst>
          </p:cNvPr>
          <p:cNvPicPr>
            <a:picLocks noChangeAspect="1"/>
          </p:cNvPicPr>
          <p:nvPr/>
        </p:nvPicPr>
        <p:blipFill>
          <a:blip r:embed="rId29"/>
          <a:stretch>
            <a:fillRect/>
          </a:stretch>
        </p:blipFill>
        <p:spPr>
          <a:xfrm>
            <a:off x="10039957" y="2190445"/>
            <a:ext cx="609671" cy="284513"/>
          </a:xfrm>
          <a:prstGeom prst="rect">
            <a:avLst/>
          </a:prstGeom>
        </p:spPr>
      </p:pic>
      <p:pic>
        <p:nvPicPr>
          <p:cNvPr id="43" name="Picture 42">
            <a:extLst>
              <a:ext uri="{FF2B5EF4-FFF2-40B4-BE49-F238E27FC236}">
                <a16:creationId xmlns:a16="http://schemas.microsoft.com/office/drawing/2014/main" id="{55128131-E654-472F-95A9-55820620DA40}"/>
              </a:ext>
            </a:extLst>
          </p:cNvPr>
          <p:cNvPicPr>
            <a:picLocks noChangeAspect="1"/>
          </p:cNvPicPr>
          <p:nvPr/>
        </p:nvPicPr>
        <p:blipFill>
          <a:blip r:embed="rId30"/>
          <a:stretch>
            <a:fillRect/>
          </a:stretch>
        </p:blipFill>
        <p:spPr>
          <a:xfrm>
            <a:off x="5192952" y="2763116"/>
            <a:ext cx="465135" cy="326289"/>
          </a:xfrm>
          <a:prstGeom prst="rect">
            <a:avLst/>
          </a:prstGeom>
        </p:spPr>
      </p:pic>
      <p:pic>
        <p:nvPicPr>
          <p:cNvPr id="44" name="Picture 43">
            <a:extLst>
              <a:ext uri="{FF2B5EF4-FFF2-40B4-BE49-F238E27FC236}">
                <a16:creationId xmlns:a16="http://schemas.microsoft.com/office/drawing/2014/main" id="{ECC8D225-8D58-497C-ADEF-B25FFC9F5A07}"/>
              </a:ext>
            </a:extLst>
          </p:cNvPr>
          <p:cNvPicPr>
            <a:picLocks noChangeAspect="1"/>
          </p:cNvPicPr>
          <p:nvPr/>
        </p:nvPicPr>
        <p:blipFill>
          <a:blip r:embed="rId31"/>
          <a:stretch>
            <a:fillRect/>
          </a:stretch>
        </p:blipFill>
        <p:spPr>
          <a:xfrm>
            <a:off x="8066213" y="2787231"/>
            <a:ext cx="906402" cy="353472"/>
          </a:xfrm>
          <a:prstGeom prst="rect">
            <a:avLst/>
          </a:prstGeom>
        </p:spPr>
      </p:pic>
      <p:pic>
        <p:nvPicPr>
          <p:cNvPr id="45" name="Picture 4" descr="Image result for fuller pubs">
            <a:extLst>
              <a:ext uri="{FF2B5EF4-FFF2-40B4-BE49-F238E27FC236}">
                <a16:creationId xmlns:a16="http://schemas.microsoft.com/office/drawing/2014/main" id="{C8FF7A4A-CCE9-4F53-A682-B13A0D528E20}"/>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267892" y="5809096"/>
            <a:ext cx="776636" cy="44604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Image result for harvester pubs">
            <a:extLst>
              <a:ext uri="{FF2B5EF4-FFF2-40B4-BE49-F238E27FC236}">
                <a16:creationId xmlns:a16="http://schemas.microsoft.com/office/drawing/2014/main" id="{342CAC59-6046-4E73-BD1A-080D0766382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273526" y="2199348"/>
            <a:ext cx="806455" cy="33179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Image result for loungers limited">
            <a:extLst>
              <a:ext uri="{FF2B5EF4-FFF2-40B4-BE49-F238E27FC236}">
                <a16:creationId xmlns:a16="http://schemas.microsoft.com/office/drawing/2014/main" id="{FD087B4E-D463-4F7D-8FF0-0392A3BF6B25}"/>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t="38292" b="37474"/>
          <a:stretch/>
        </p:blipFill>
        <p:spPr bwMode="auto">
          <a:xfrm>
            <a:off x="6108732" y="5471393"/>
            <a:ext cx="1174005" cy="28451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Image result for principal hotel company">
            <a:extLst>
              <a:ext uri="{FF2B5EF4-FFF2-40B4-BE49-F238E27FC236}">
                <a16:creationId xmlns:a16="http://schemas.microsoft.com/office/drawing/2014/main" id="{99DF2A63-6F2A-4441-BB57-930209B5A28F}"/>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021498" y="3259106"/>
            <a:ext cx="879987" cy="33179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BaxterStorey Case Study - IDE Group">
            <a:extLst>
              <a:ext uri="{FF2B5EF4-FFF2-40B4-BE49-F238E27FC236}">
                <a16:creationId xmlns:a16="http://schemas.microsoft.com/office/drawing/2014/main" id="{344065E1-1FA3-4993-B196-CD5D4CC47A6B}"/>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264177" y="5689603"/>
            <a:ext cx="776636" cy="44268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2E136107-155A-4E2D-9A0B-AF64447DAB40}"/>
              </a:ext>
            </a:extLst>
          </p:cNvPr>
          <p:cNvPicPr>
            <a:picLocks noChangeAspect="1"/>
          </p:cNvPicPr>
          <p:nvPr/>
        </p:nvPicPr>
        <p:blipFill>
          <a:blip r:embed="rId37"/>
          <a:stretch>
            <a:fillRect/>
          </a:stretch>
        </p:blipFill>
        <p:spPr>
          <a:xfrm>
            <a:off x="8045082" y="3320707"/>
            <a:ext cx="776851" cy="621481"/>
          </a:xfrm>
          <a:prstGeom prst="rect">
            <a:avLst/>
          </a:prstGeom>
        </p:spPr>
      </p:pic>
      <p:pic>
        <p:nvPicPr>
          <p:cNvPr id="51" name="Picture 50">
            <a:extLst>
              <a:ext uri="{FF2B5EF4-FFF2-40B4-BE49-F238E27FC236}">
                <a16:creationId xmlns:a16="http://schemas.microsoft.com/office/drawing/2014/main" id="{44E41994-5B93-4A06-845F-889123329FAC}"/>
              </a:ext>
            </a:extLst>
          </p:cNvPr>
          <p:cNvPicPr>
            <a:picLocks noChangeAspect="1"/>
          </p:cNvPicPr>
          <p:nvPr/>
        </p:nvPicPr>
        <p:blipFill>
          <a:blip r:embed="rId38"/>
          <a:stretch>
            <a:fillRect/>
          </a:stretch>
        </p:blipFill>
        <p:spPr>
          <a:xfrm>
            <a:off x="8641221" y="4287148"/>
            <a:ext cx="1156346" cy="190975"/>
          </a:xfrm>
          <a:prstGeom prst="rect">
            <a:avLst/>
          </a:prstGeom>
        </p:spPr>
      </p:pic>
      <p:pic>
        <p:nvPicPr>
          <p:cNvPr id="52" name="Picture 51">
            <a:extLst>
              <a:ext uri="{FF2B5EF4-FFF2-40B4-BE49-F238E27FC236}">
                <a16:creationId xmlns:a16="http://schemas.microsoft.com/office/drawing/2014/main" id="{F8220575-AABA-4CB0-852F-699DB452A596}"/>
              </a:ext>
            </a:extLst>
          </p:cNvPr>
          <p:cNvPicPr>
            <a:picLocks noChangeAspect="1"/>
          </p:cNvPicPr>
          <p:nvPr/>
        </p:nvPicPr>
        <p:blipFill>
          <a:blip r:embed="rId39"/>
          <a:stretch>
            <a:fillRect/>
          </a:stretch>
        </p:blipFill>
        <p:spPr>
          <a:xfrm>
            <a:off x="8930777" y="3404955"/>
            <a:ext cx="1169339" cy="179584"/>
          </a:xfrm>
          <a:prstGeom prst="rect">
            <a:avLst/>
          </a:prstGeom>
        </p:spPr>
      </p:pic>
      <p:pic>
        <p:nvPicPr>
          <p:cNvPr id="53" name="Picture 52">
            <a:extLst>
              <a:ext uri="{FF2B5EF4-FFF2-40B4-BE49-F238E27FC236}">
                <a16:creationId xmlns:a16="http://schemas.microsoft.com/office/drawing/2014/main" id="{EBFC36B2-7EEF-4F83-AB78-4B194C4C925E}"/>
              </a:ext>
            </a:extLst>
          </p:cNvPr>
          <p:cNvPicPr>
            <a:picLocks noChangeAspect="1"/>
          </p:cNvPicPr>
          <p:nvPr/>
        </p:nvPicPr>
        <p:blipFill>
          <a:blip r:embed="rId40"/>
          <a:stretch>
            <a:fillRect/>
          </a:stretch>
        </p:blipFill>
        <p:spPr>
          <a:xfrm>
            <a:off x="9313603" y="4591254"/>
            <a:ext cx="448197" cy="600676"/>
          </a:xfrm>
          <a:prstGeom prst="rect">
            <a:avLst/>
          </a:prstGeom>
        </p:spPr>
      </p:pic>
      <p:pic>
        <p:nvPicPr>
          <p:cNvPr id="55" name="Picture 54">
            <a:extLst>
              <a:ext uri="{FF2B5EF4-FFF2-40B4-BE49-F238E27FC236}">
                <a16:creationId xmlns:a16="http://schemas.microsoft.com/office/drawing/2014/main" id="{F29918DB-D5C2-4F2D-ADCC-EB3D83D71FDB}"/>
              </a:ext>
            </a:extLst>
          </p:cNvPr>
          <p:cNvPicPr>
            <a:picLocks noChangeAspect="1"/>
          </p:cNvPicPr>
          <p:nvPr/>
        </p:nvPicPr>
        <p:blipFill>
          <a:blip r:embed="rId41"/>
          <a:stretch>
            <a:fillRect/>
          </a:stretch>
        </p:blipFill>
        <p:spPr>
          <a:xfrm>
            <a:off x="10498246" y="5834000"/>
            <a:ext cx="1038834" cy="380812"/>
          </a:xfrm>
          <a:prstGeom prst="rect">
            <a:avLst/>
          </a:prstGeom>
        </p:spPr>
      </p:pic>
      <p:pic>
        <p:nvPicPr>
          <p:cNvPr id="56" name="Picture 55">
            <a:extLst>
              <a:ext uri="{FF2B5EF4-FFF2-40B4-BE49-F238E27FC236}">
                <a16:creationId xmlns:a16="http://schemas.microsoft.com/office/drawing/2014/main" id="{F0226528-F123-48A5-A85D-86DFA5AC0B77}"/>
              </a:ext>
            </a:extLst>
          </p:cNvPr>
          <p:cNvPicPr>
            <a:picLocks noChangeAspect="1"/>
          </p:cNvPicPr>
          <p:nvPr/>
        </p:nvPicPr>
        <p:blipFill>
          <a:blip r:embed="rId42"/>
          <a:stretch>
            <a:fillRect/>
          </a:stretch>
        </p:blipFill>
        <p:spPr>
          <a:xfrm>
            <a:off x="7258663" y="2205336"/>
            <a:ext cx="857158" cy="446494"/>
          </a:xfrm>
          <a:prstGeom prst="rect">
            <a:avLst/>
          </a:prstGeom>
        </p:spPr>
      </p:pic>
      <p:pic>
        <p:nvPicPr>
          <p:cNvPr id="57" name="Picture 56">
            <a:extLst>
              <a:ext uri="{FF2B5EF4-FFF2-40B4-BE49-F238E27FC236}">
                <a16:creationId xmlns:a16="http://schemas.microsoft.com/office/drawing/2014/main" id="{127179A0-A992-44AD-88C0-2059184A4BAD}"/>
              </a:ext>
            </a:extLst>
          </p:cNvPr>
          <p:cNvPicPr>
            <a:picLocks noChangeAspect="1"/>
          </p:cNvPicPr>
          <p:nvPr/>
        </p:nvPicPr>
        <p:blipFill>
          <a:blip r:embed="rId43"/>
          <a:stretch>
            <a:fillRect/>
          </a:stretch>
        </p:blipFill>
        <p:spPr>
          <a:xfrm>
            <a:off x="6096000" y="3282285"/>
            <a:ext cx="815693" cy="407847"/>
          </a:xfrm>
          <a:prstGeom prst="rect">
            <a:avLst/>
          </a:prstGeom>
        </p:spPr>
      </p:pic>
      <p:pic>
        <p:nvPicPr>
          <p:cNvPr id="58" name="Picture 57">
            <a:extLst>
              <a:ext uri="{FF2B5EF4-FFF2-40B4-BE49-F238E27FC236}">
                <a16:creationId xmlns:a16="http://schemas.microsoft.com/office/drawing/2014/main" id="{8B898834-A89E-4B6D-BE55-A208250DCBDA}"/>
              </a:ext>
            </a:extLst>
          </p:cNvPr>
          <p:cNvPicPr>
            <a:picLocks noChangeAspect="1"/>
          </p:cNvPicPr>
          <p:nvPr/>
        </p:nvPicPr>
        <p:blipFill>
          <a:blip r:embed="rId44"/>
          <a:stretch>
            <a:fillRect/>
          </a:stretch>
        </p:blipFill>
        <p:spPr>
          <a:xfrm>
            <a:off x="9863199" y="2711383"/>
            <a:ext cx="941782" cy="320450"/>
          </a:xfrm>
          <a:prstGeom prst="rect">
            <a:avLst/>
          </a:prstGeom>
        </p:spPr>
      </p:pic>
      <p:pic>
        <p:nvPicPr>
          <p:cNvPr id="74" name="Picture 73">
            <a:extLst>
              <a:ext uri="{FF2B5EF4-FFF2-40B4-BE49-F238E27FC236}">
                <a16:creationId xmlns:a16="http://schemas.microsoft.com/office/drawing/2014/main" id="{03A86D66-7799-492B-B28E-C897A7ED4A84}"/>
              </a:ext>
            </a:extLst>
          </p:cNvPr>
          <p:cNvPicPr>
            <a:picLocks noChangeAspect="1"/>
          </p:cNvPicPr>
          <p:nvPr/>
        </p:nvPicPr>
        <p:blipFill>
          <a:blip r:embed="rId45"/>
          <a:stretch>
            <a:fillRect/>
          </a:stretch>
        </p:blipFill>
        <p:spPr>
          <a:xfrm>
            <a:off x="10739349" y="5048306"/>
            <a:ext cx="659407" cy="472783"/>
          </a:xfrm>
          <a:prstGeom prst="rect">
            <a:avLst/>
          </a:prstGeom>
        </p:spPr>
      </p:pic>
      <p:pic>
        <p:nvPicPr>
          <p:cNvPr id="75" name="Picture 74">
            <a:extLst>
              <a:ext uri="{FF2B5EF4-FFF2-40B4-BE49-F238E27FC236}">
                <a16:creationId xmlns:a16="http://schemas.microsoft.com/office/drawing/2014/main" id="{D9EF4808-686E-43BE-97A0-D4FEAAD45785}"/>
              </a:ext>
            </a:extLst>
          </p:cNvPr>
          <p:cNvPicPr>
            <a:picLocks noChangeAspect="1"/>
          </p:cNvPicPr>
          <p:nvPr/>
        </p:nvPicPr>
        <p:blipFill>
          <a:blip r:embed="rId46"/>
          <a:stretch>
            <a:fillRect/>
          </a:stretch>
        </p:blipFill>
        <p:spPr>
          <a:xfrm>
            <a:off x="7052614" y="5148262"/>
            <a:ext cx="862662" cy="264124"/>
          </a:xfrm>
          <a:prstGeom prst="rect">
            <a:avLst/>
          </a:prstGeom>
        </p:spPr>
      </p:pic>
      <p:pic>
        <p:nvPicPr>
          <p:cNvPr id="76" name="Picture 75">
            <a:extLst>
              <a:ext uri="{FF2B5EF4-FFF2-40B4-BE49-F238E27FC236}">
                <a16:creationId xmlns:a16="http://schemas.microsoft.com/office/drawing/2014/main" id="{F758E881-5FD7-4B5D-93ED-93D0AEE84D4A}"/>
              </a:ext>
            </a:extLst>
          </p:cNvPr>
          <p:cNvPicPr>
            <a:picLocks noChangeAspect="1"/>
          </p:cNvPicPr>
          <p:nvPr/>
        </p:nvPicPr>
        <p:blipFill>
          <a:blip r:embed="rId47"/>
          <a:stretch>
            <a:fillRect/>
          </a:stretch>
        </p:blipFill>
        <p:spPr>
          <a:xfrm>
            <a:off x="8343210" y="5883854"/>
            <a:ext cx="696938" cy="185850"/>
          </a:xfrm>
          <a:prstGeom prst="rect">
            <a:avLst/>
          </a:prstGeom>
        </p:spPr>
      </p:pic>
      <p:pic>
        <p:nvPicPr>
          <p:cNvPr id="77" name="Picture 76">
            <a:extLst>
              <a:ext uri="{FF2B5EF4-FFF2-40B4-BE49-F238E27FC236}">
                <a16:creationId xmlns:a16="http://schemas.microsoft.com/office/drawing/2014/main" id="{386B86B3-9597-4DCB-99E2-5772ABC1D065}"/>
              </a:ext>
            </a:extLst>
          </p:cNvPr>
          <p:cNvPicPr>
            <a:picLocks noChangeAspect="1"/>
          </p:cNvPicPr>
          <p:nvPr/>
        </p:nvPicPr>
        <p:blipFill>
          <a:blip r:embed="rId48"/>
          <a:stretch>
            <a:fillRect/>
          </a:stretch>
        </p:blipFill>
        <p:spPr>
          <a:xfrm>
            <a:off x="4118407" y="5092203"/>
            <a:ext cx="813222" cy="406611"/>
          </a:xfrm>
          <a:prstGeom prst="rect">
            <a:avLst/>
          </a:prstGeom>
        </p:spPr>
      </p:pic>
      <p:pic>
        <p:nvPicPr>
          <p:cNvPr id="78" name="Picture 77">
            <a:extLst>
              <a:ext uri="{FF2B5EF4-FFF2-40B4-BE49-F238E27FC236}">
                <a16:creationId xmlns:a16="http://schemas.microsoft.com/office/drawing/2014/main" id="{55B6209D-FADC-4475-BAF8-BA63B46A2E21}"/>
              </a:ext>
            </a:extLst>
          </p:cNvPr>
          <p:cNvPicPr>
            <a:picLocks noChangeAspect="1"/>
          </p:cNvPicPr>
          <p:nvPr/>
        </p:nvPicPr>
        <p:blipFill>
          <a:blip r:embed="rId49"/>
          <a:stretch>
            <a:fillRect/>
          </a:stretch>
        </p:blipFill>
        <p:spPr>
          <a:xfrm>
            <a:off x="6230783" y="5048306"/>
            <a:ext cx="479866" cy="346369"/>
          </a:xfrm>
          <a:prstGeom prst="rect">
            <a:avLst/>
          </a:prstGeom>
        </p:spPr>
      </p:pic>
      <p:pic>
        <p:nvPicPr>
          <p:cNvPr id="79" name="Picture 78">
            <a:extLst>
              <a:ext uri="{FF2B5EF4-FFF2-40B4-BE49-F238E27FC236}">
                <a16:creationId xmlns:a16="http://schemas.microsoft.com/office/drawing/2014/main" id="{750CF31B-B3B9-425E-93E8-391EF2DB9B31}"/>
              </a:ext>
            </a:extLst>
          </p:cNvPr>
          <p:cNvPicPr>
            <a:picLocks noChangeAspect="1"/>
          </p:cNvPicPr>
          <p:nvPr/>
        </p:nvPicPr>
        <p:blipFill>
          <a:blip r:embed="rId50"/>
          <a:stretch>
            <a:fillRect/>
          </a:stretch>
        </p:blipFill>
        <p:spPr>
          <a:xfrm>
            <a:off x="9418824" y="5758897"/>
            <a:ext cx="444375" cy="444375"/>
          </a:xfrm>
          <a:prstGeom prst="rect">
            <a:avLst/>
          </a:prstGeom>
        </p:spPr>
      </p:pic>
      <p:pic>
        <p:nvPicPr>
          <p:cNvPr id="80" name="Picture 79">
            <a:extLst>
              <a:ext uri="{FF2B5EF4-FFF2-40B4-BE49-F238E27FC236}">
                <a16:creationId xmlns:a16="http://schemas.microsoft.com/office/drawing/2014/main" id="{CCA399AA-A6B0-4640-BBB9-6144A4D7B50B}"/>
              </a:ext>
            </a:extLst>
          </p:cNvPr>
          <p:cNvPicPr>
            <a:picLocks noChangeAspect="1"/>
          </p:cNvPicPr>
          <p:nvPr/>
        </p:nvPicPr>
        <p:blipFill>
          <a:blip r:embed="rId51"/>
          <a:stretch>
            <a:fillRect/>
          </a:stretch>
        </p:blipFill>
        <p:spPr>
          <a:xfrm>
            <a:off x="10882911" y="3338084"/>
            <a:ext cx="593358" cy="365143"/>
          </a:xfrm>
          <a:prstGeom prst="rect">
            <a:avLst/>
          </a:prstGeom>
        </p:spPr>
      </p:pic>
      <p:pic>
        <p:nvPicPr>
          <p:cNvPr id="81" name="Picture 80">
            <a:extLst>
              <a:ext uri="{FF2B5EF4-FFF2-40B4-BE49-F238E27FC236}">
                <a16:creationId xmlns:a16="http://schemas.microsoft.com/office/drawing/2014/main" id="{C3A0D0BB-3E66-4FAA-978A-3765A700A8BD}"/>
              </a:ext>
            </a:extLst>
          </p:cNvPr>
          <p:cNvPicPr>
            <a:picLocks noChangeAspect="1"/>
          </p:cNvPicPr>
          <p:nvPr/>
        </p:nvPicPr>
        <p:blipFill>
          <a:blip r:embed="rId52"/>
          <a:stretch>
            <a:fillRect/>
          </a:stretch>
        </p:blipFill>
        <p:spPr>
          <a:xfrm>
            <a:off x="10894134" y="2696036"/>
            <a:ext cx="605212" cy="447532"/>
          </a:xfrm>
          <a:prstGeom prst="rect">
            <a:avLst/>
          </a:prstGeom>
        </p:spPr>
      </p:pic>
      <p:pic>
        <p:nvPicPr>
          <p:cNvPr id="82" name="Picture 81">
            <a:extLst>
              <a:ext uri="{FF2B5EF4-FFF2-40B4-BE49-F238E27FC236}">
                <a16:creationId xmlns:a16="http://schemas.microsoft.com/office/drawing/2014/main" id="{5F5C0798-C79D-479C-AAFC-D8C8E90F8E93}"/>
              </a:ext>
            </a:extLst>
          </p:cNvPr>
          <p:cNvPicPr>
            <a:picLocks noChangeAspect="1"/>
          </p:cNvPicPr>
          <p:nvPr/>
        </p:nvPicPr>
        <p:blipFill>
          <a:blip r:embed="rId53"/>
          <a:stretch>
            <a:fillRect/>
          </a:stretch>
        </p:blipFill>
        <p:spPr>
          <a:xfrm>
            <a:off x="9935019" y="5374456"/>
            <a:ext cx="612818" cy="326306"/>
          </a:xfrm>
          <a:prstGeom prst="rect">
            <a:avLst/>
          </a:prstGeom>
        </p:spPr>
      </p:pic>
      <p:pic>
        <p:nvPicPr>
          <p:cNvPr id="83" name="Picture 82">
            <a:extLst>
              <a:ext uri="{FF2B5EF4-FFF2-40B4-BE49-F238E27FC236}">
                <a16:creationId xmlns:a16="http://schemas.microsoft.com/office/drawing/2014/main" id="{801224D1-02B9-4135-B197-9AA6E0122907}"/>
              </a:ext>
            </a:extLst>
          </p:cNvPr>
          <p:cNvPicPr>
            <a:picLocks noChangeAspect="1"/>
          </p:cNvPicPr>
          <p:nvPr/>
        </p:nvPicPr>
        <p:blipFill>
          <a:blip r:embed="rId54"/>
          <a:stretch>
            <a:fillRect/>
          </a:stretch>
        </p:blipFill>
        <p:spPr>
          <a:xfrm>
            <a:off x="10214768" y="3316148"/>
            <a:ext cx="488708" cy="330121"/>
          </a:xfrm>
          <a:prstGeom prst="rect">
            <a:avLst/>
          </a:prstGeom>
        </p:spPr>
      </p:pic>
      <p:pic>
        <p:nvPicPr>
          <p:cNvPr id="84" name="Picture 83">
            <a:extLst>
              <a:ext uri="{FF2B5EF4-FFF2-40B4-BE49-F238E27FC236}">
                <a16:creationId xmlns:a16="http://schemas.microsoft.com/office/drawing/2014/main" id="{2D7915EF-2CB9-4A0D-A76F-FAD6989DCFD0}"/>
              </a:ext>
            </a:extLst>
          </p:cNvPr>
          <p:cNvPicPr>
            <a:picLocks noChangeAspect="1"/>
          </p:cNvPicPr>
          <p:nvPr/>
        </p:nvPicPr>
        <p:blipFill>
          <a:blip r:embed="rId55"/>
          <a:stretch>
            <a:fillRect/>
          </a:stretch>
        </p:blipFill>
        <p:spPr>
          <a:xfrm>
            <a:off x="5553780" y="4324408"/>
            <a:ext cx="686173" cy="304203"/>
          </a:xfrm>
          <a:prstGeom prst="rect">
            <a:avLst/>
          </a:prstGeom>
        </p:spPr>
      </p:pic>
      <p:pic>
        <p:nvPicPr>
          <p:cNvPr id="85" name="Picture 84">
            <a:extLst>
              <a:ext uri="{FF2B5EF4-FFF2-40B4-BE49-F238E27FC236}">
                <a16:creationId xmlns:a16="http://schemas.microsoft.com/office/drawing/2014/main" id="{6F6204F7-747F-429B-859E-2242699BFCCF}"/>
              </a:ext>
            </a:extLst>
          </p:cNvPr>
          <p:cNvPicPr>
            <a:picLocks noChangeAspect="1"/>
          </p:cNvPicPr>
          <p:nvPr/>
        </p:nvPicPr>
        <p:blipFill>
          <a:blip r:embed="rId56"/>
          <a:stretch>
            <a:fillRect/>
          </a:stretch>
        </p:blipFill>
        <p:spPr>
          <a:xfrm>
            <a:off x="8933978" y="5276986"/>
            <a:ext cx="596326" cy="402817"/>
          </a:xfrm>
          <a:prstGeom prst="rect">
            <a:avLst/>
          </a:prstGeom>
        </p:spPr>
      </p:pic>
      <p:pic>
        <p:nvPicPr>
          <p:cNvPr id="86" name="Picture 85">
            <a:extLst>
              <a:ext uri="{FF2B5EF4-FFF2-40B4-BE49-F238E27FC236}">
                <a16:creationId xmlns:a16="http://schemas.microsoft.com/office/drawing/2014/main" id="{A77775B1-6018-4331-952D-B56615FC2BD8}"/>
              </a:ext>
            </a:extLst>
          </p:cNvPr>
          <p:cNvPicPr>
            <a:picLocks noChangeAspect="1"/>
          </p:cNvPicPr>
          <p:nvPr/>
        </p:nvPicPr>
        <p:blipFill>
          <a:blip r:embed="rId57"/>
          <a:stretch>
            <a:fillRect/>
          </a:stretch>
        </p:blipFill>
        <p:spPr>
          <a:xfrm>
            <a:off x="5175647" y="5120352"/>
            <a:ext cx="764288" cy="364429"/>
          </a:xfrm>
          <a:prstGeom prst="rect">
            <a:avLst/>
          </a:prstGeom>
        </p:spPr>
      </p:pic>
      <p:pic>
        <p:nvPicPr>
          <p:cNvPr id="87" name="Picture 86" descr="Image result for westcoast">
            <a:extLst>
              <a:ext uri="{FF2B5EF4-FFF2-40B4-BE49-F238E27FC236}">
                <a16:creationId xmlns:a16="http://schemas.microsoft.com/office/drawing/2014/main" id="{BFB66C67-2908-4B02-B019-8E7DD2B0791F}"/>
              </a:ext>
            </a:extLst>
          </p:cNvPr>
          <p:cNvPicPr>
            <a:picLocks noChangeAspect="1" noChangeArrowheads="1"/>
          </p:cNvPicPr>
          <p:nvPr/>
        </p:nvPicPr>
        <p:blipFill rotWithShape="1">
          <a:blip r:embed="rId58">
            <a:extLst>
              <a:ext uri="{28A0092B-C50C-407E-A947-70E740481C1C}">
                <a14:useLocalDpi xmlns:a14="http://schemas.microsoft.com/office/drawing/2010/main" val="0"/>
              </a:ext>
            </a:extLst>
          </a:blip>
          <a:srcRect t="20465" b="23822"/>
          <a:stretch/>
        </p:blipFill>
        <p:spPr bwMode="auto">
          <a:xfrm>
            <a:off x="6233377" y="6026925"/>
            <a:ext cx="910325" cy="263727"/>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7" descr="Image result for amazon">
            <a:extLst>
              <a:ext uri="{FF2B5EF4-FFF2-40B4-BE49-F238E27FC236}">
                <a16:creationId xmlns:a16="http://schemas.microsoft.com/office/drawing/2014/main" id="{C5276E4A-F73F-4C93-87D0-6F9C1592D237}"/>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6185771" y="3908180"/>
            <a:ext cx="627137" cy="22989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a:extLst>
              <a:ext uri="{FF2B5EF4-FFF2-40B4-BE49-F238E27FC236}">
                <a16:creationId xmlns:a16="http://schemas.microsoft.com/office/drawing/2014/main" id="{C363158D-9CD0-4737-AE93-9929584FB029}"/>
              </a:ext>
            </a:extLst>
          </p:cNvPr>
          <p:cNvPicPr>
            <a:picLocks noChangeAspect="1"/>
          </p:cNvPicPr>
          <p:nvPr/>
        </p:nvPicPr>
        <p:blipFill>
          <a:blip r:embed="rId60"/>
          <a:stretch>
            <a:fillRect/>
          </a:stretch>
        </p:blipFill>
        <p:spPr>
          <a:xfrm>
            <a:off x="6852863" y="2775288"/>
            <a:ext cx="1111941" cy="239921"/>
          </a:xfrm>
          <a:prstGeom prst="rect">
            <a:avLst/>
          </a:prstGeom>
        </p:spPr>
      </p:pic>
      <p:pic>
        <p:nvPicPr>
          <p:cNvPr id="90" name="Picture 89">
            <a:extLst>
              <a:ext uri="{FF2B5EF4-FFF2-40B4-BE49-F238E27FC236}">
                <a16:creationId xmlns:a16="http://schemas.microsoft.com/office/drawing/2014/main" id="{FFAA4D95-7087-49A4-A80B-3DF782A6BCFF}"/>
              </a:ext>
            </a:extLst>
          </p:cNvPr>
          <p:cNvPicPr>
            <a:picLocks noChangeAspect="1"/>
          </p:cNvPicPr>
          <p:nvPr/>
        </p:nvPicPr>
        <p:blipFill>
          <a:blip r:embed="rId61"/>
          <a:stretch>
            <a:fillRect/>
          </a:stretch>
        </p:blipFill>
        <p:spPr>
          <a:xfrm>
            <a:off x="9177174" y="1514616"/>
            <a:ext cx="1175948" cy="452788"/>
          </a:xfrm>
          <a:prstGeom prst="rect">
            <a:avLst/>
          </a:prstGeom>
        </p:spPr>
      </p:pic>
      <p:pic>
        <p:nvPicPr>
          <p:cNvPr id="91" name="Picture 90">
            <a:extLst>
              <a:ext uri="{FF2B5EF4-FFF2-40B4-BE49-F238E27FC236}">
                <a16:creationId xmlns:a16="http://schemas.microsoft.com/office/drawing/2014/main" id="{532467C6-A4E7-4615-A6EF-55D5A291F3B7}"/>
              </a:ext>
            </a:extLst>
          </p:cNvPr>
          <p:cNvPicPr>
            <a:picLocks noChangeAspect="1"/>
          </p:cNvPicPr>
          <p:nvPr/>
        </p:nvPicPr>
        <p:blipFill>
          <a:blip r:embed="rId62"/>
          <a:stretch>
            <a:fillRect/>
          </a:stretch>
        </p:blipFill>
        <p:spPr>
          <a:xfrm>
            <a:off x="7734143" y="3983484"/>
            <a:ext cx="763355" cy="339693"/>
          </a:xfrm>
          <a:prstGeom prst="rect">
            <a:avLst/>
          </a:prstGeom>
        </p:spPr>
      </p:pic>
      <p:pic>
        <p:nvPicPr>
          <p:cNvPr id="92" name="Picture 91">
            <a:extLst>
              <a:ext uri="{FF2B5EF4-FFF2-40B4-BE49-F238E27FC236}">
                <a16:creationId xmlns:a16="http://schemas.microsoft.com/office/drawing/2014/main" id="{B048C833-5FA0-4375-8490-7C09F6B2E25D}"/>
              </a:ext>
            </a:extLst>
          </p:cNvPr>
          <p:cNvPicPr>
            <a:picLocks noChangeAspect="1"/>
          </p:cNvPicPr>
          <p:nvPr/>
        </p:nvPicPr>
        <p:blipFill>
          <a:blip r:embed="rId63"/>
          <a:stretch>
            <a:fillRect/>
          </a:stretch>
        </p:blipFill>
        <p:spPr>
          <a:xfrm>
            <a:off x="5129153" y="3273077"/>
            <a:ext cx="790518" cy="446815"/>
          </a:xfrm>
          <a:prstGeom prst="rect">
            <a:avLst/>
          </a:prstGeom>
        </p:spPr>
      </p:pic>
      <p:pic>
        <p:nvPicPr>
          <p:cNvPr id="93" name="Picture 92">
            <a:extLst>
              <a:ext uri="{FF2B5EF4-FFF2-40B4-BE49-F238E27FC236}">
                <a16:creationId xmlns:a16="http://schemas.microsoft.com/office/drawing/2014/main" id="{99D95286-D6F8-499B-B88C-D4773FE31CE2}"/>
              </a:ext>
            </a:extLst>
          </p:cNvPr>
          <p:cNvPicPr>
            <a:picLocks noChangeAspect="1"/>
          </p:cNvPicPr>
          <p:nvPr/>
        </p:nvPicPr>
        <p:blipFill>
          <a:blip r:embed="rId64"/>
          <a:stretch>
            <a:fillRect/>
          </a:stretch>
        </p:blipFill>
        <p:spPr>
          <a:xfrm>
            <a:off x="10088542" y="936540"/>
            <a:ext cx="610665" cy="320600"/>
          </a:xfrm>
          <a:prstGeom prst="rect">
            <a:avLst/>
          </a:prstGeom>
        </p:spPr>
      </p:pic>
      <p:pic>
        <p:nvPicPr>
          <p:cNvPr id="94" name="Picture 93">
            <a:extLst>
              <a:ext uri="{FF2B5EF4-FFF2-40B4-BE49-F238E27FC236}">
                <a16:creationId xmlns:a16="http://schemas.microsoft.com/office/drawing/2014/main" id="{9262670B-8CBC-4BEA-908F-7F3FD197BB75}"/>
              </a:ext>
            </a:extLst>
          </p:cNvPr>
          <p:cNvPicPr>
            <a:picLocks noChangeAspect="1"/>
          </p:cNvPicPr>
          <p:nvPr/>
        </p:nvPicPr>
        <p:blipFill>
          <a:blip r:embed="rId65"/>
          <a:stretch>
            <a:fillRect/>
          </a:stretch>
        </p:blipFill>
        <p:spPr>
          <a:xfrm>
            <a:off x="9020017" y="3802470"/>
            <a:ext cx="953805" cy="333832"/>
          </a:xfrm>
          <a:prstGeom prst="rect">
            <a:avLst/>
          </a:prstGeom>
        </p:spPr>
      </p:pic>
      <p:pic>
        <p:nvPicPr>
          <p:cNvPr id="95" name="Picture 94">
            <a:extLst>
              <a:ext uri="{FF2B5EF4-FFF2-40B4-BE49-F238E27FC236}">
                <a16:creationId xmlns:a16="http://schemas.microsoft.com/office/drawing/2014/main" id="{1B14ADB7-BAF7-41E3-B92E-A5C3CBF7D2AF}"/>
              </a:ext>
            </a:extLst>
          </p:cNvPr>
          <p:cNvPicPr>
            <a:picLocks noChangeAspect="1"/>
          </p:cNvPicPr>
          <p:nvPr/>
        </p:nvPicPr>
        <p:blipFill>
          <a:blip r:embed="rId66"/>
          <a:stretch>
            <a:fillRect/>
          </a:stretch>
        </p:blipFill>
        <p:spPr>
          <a:xfrm>
            <a:off x="6401088" y="4325755"/>
            <a:ext cx="959711" cy="556307"/>
          </a:xfrm>
          <a:prstGeom prst="rect">
            <a:avLst/>
          </a:prstGeom>
        </p:spPr>
      </p:pic>
      <p:pic>
        <p:nvPicPr>
          <p:cNvPr id="96" name="Picture 95">
            <a:extLst>
              <a:ext uri="{FF2B5EF4-FFF2-40B4-BE49-F238E27FC236}">
                <a16:creationId xmlns:a16="http://schemas.microsoft.com/office/drawing/2014/main" id="{6B8B2621-AFA5-4619-BAA3-B5C0DD0228C9}"/>
              </a:ext>
            </a:extLst>
          </p:cNvPr>
          <p:cNvPicPr>
            <a:picLocks noChangeAspect="1"/>
          </p:cNvPicPr>
          <p:nvPr/>
        </p:nvPicPr>
        <p:blipFill>
          <a:blip r:embed="rId67"/>
          <a:stretch>
            <a:fillRect/>
          </a:stretch>
        </p:blipFill>
        <p:spPr>
          <a:xfrm>
            <a:off x="10694988" y="4297358"/>
            <a:ext cx="801078" cy="306749"/>
          </a:xfrm>
          <a:prstGeom prst="rect">
            <a:avLst/>
          </a:prstGeom>
        </p:spPr>
      </p:pic>
      <p:pic>
        <p:nvPicPr>
          <p:cNvPr id="97" name="Picture 96">
            <a:extLst>
              <a:ext uri="{FF2B5EF4-FFF2-40B4-BE49-F238E27FC236}">
                <a16:creationId xmlns:a16="http://schemas.microsoft.com/office/drawing/2014/main" id="{75C17525-BE8B-4ED7-8ADA-BB6A4923B91C}"/>
              </a:ext>
            </a:extLst>
          </p:cNvPr>
          <p:cNvPicPr>
            <a:picLocks noChangeAspect="1"/>
          </p:cNvPicPr>
          <p:nvPr/>
        </p:nvPicPr>
        <p:blipFill>
          <a:blip r:embed="rId68"/>
          <a:stretch>
            <a:fillRect/>
          </a:stretch>
        </p:blipFill>
        <p:spPr>
          <a:xfrm>
            <a:off x="10106251" y="3877189"/>
            <a:ext cx="644757" cy="361063"/>
          </a:xfrm>
          <a:prstGeom prst="rect">
            <a:avLst/>
          </a:prstGeom>
        </p:spPr>
      </p:pic>
      <p:pic>
        <p:nvPicPr>
          <p:cNvPr id="99" name="Picture 98">
            <a:extLst>
              <a:ext uri="{FF2B5EF4-FFF2-40B4-BE49-F238E27FC236}">
                <a16:creationId xmlns:a16="http://schemas.microsoft.com/office/drawing/2014/main" id="{EFB5BD06-0A90-425B-BBED-0BEA12E94772}"/>
              </a:ext>
            </a:extLst>
          </p:cNvPr>
          <p:cNvPicPr>
            <a:picLocks noChangeAspect="1"/>
          </p:cNvPicPr>
          <p:nvPr/>
        </p:nvPicPr>
        <p:blipFill>
          <a:blip r:embed="rId69"/>
          <a:stretch>
            <a:fillRect/>
          </a:stretch>
        </p:blipFill>
        <p:spPr>
          <a:xfrm>
            <a:off x="9992678" y="4428050"/>
            <a:ext cx="595757" cy="679163"/>
          </a:xfrm>
          <a:prstGeom prst="rect">
            <a:avLst/>
          </a:prstGeom>
        </p:spPr>
      </p:pic>
      <p:pic>
        <p:nvPicPr>
          <p:cNvPr id="101" name="Picture 100">
            <a:extLst>
              <a:ext uri="{FF2B5EF4-FFF2-40B4-BE49-F238E27FC236}">
                <a16:creationId xmlns:a16="http://schemas.microsoft.com/office/drawing/2014/main" id="{4A7281A6-9BF0-4DEA-85E1-AC7C20F8874F}"/>
              </a:ext>
            </a:extLst>
          </p:cNvPr>
          <p:cNvPicPr>
            <a:picLocks noChangeAspect="1"/>
          </p:cNvPicPr>
          <p:nvPr/>
        </p:nvPicPr>
        <p:blipFill>
          <a:blip r:embed="rId70"/>
          <a:stretch>
            <a:fillRect/>
          </a:stretch>
        </p:blipFill>
        <p:spPr>
          <a:xfrm>
            <a:off x="7146927" y="3739901"/>
            <a:ext cx="461366" cy="461366"/>
          </a:xfrm>
          <a:prstGeom prst="rect">
            <a:avLst/>
          </a:prstGeom>
        </p:spPr>
      </p:pic>
      <p:pic>
        <p:nvPicPr>
          <p:cNvPr id="102" name="Picture 101">
            <a:extLst>
              <a:ext uri="{FF2B5EF4-FFF2-40B4-BE49-F238E27FC236}">
                <a16:creationId xmlns:a16="http://schemas.microsoft.com/office/drawing/2014/main" id="{39302D15-89B8-4FD6-B37F-8A265C5B6C4D}"/>
              </a:ext>
            </a:extLst>
          </p:cNvPr>
          <p:cNvPicPr>
            <a:picLocks noChangeAspect="1"/>
          </p:cNvPicPr>
          <p:nvPr/>
        </p:nvPicPr>
        <p:blipFill>
          <a:blip r:embed="rId71"/>
          <a:stretch>
            <a:fillRect/>
          </a:stretch>
        </p:blipFill>
        <p:spPr>
          <a:xfrm>
            <a:off x="8137769" y="5261479"/>
            <a:ext cx="645036" cy="435758"/>
          </a:xfrm>
          <a:prstGeom prst="rect">
            <a:avLst/>
          </a:prstGeom>
        </p:spPr>
      </p:pic>
      <p:pic>
        <p:nvPicPr>
          <p:cNvPr id="103" name="Picture 102">
            <a:extLst>
              <a:ext uri="{FF2B5EF4-FFF2-40B4-BE49-F238E27FC236}">
                <a16:creationId xmlns:a16="http://schemas.microsoft.com/office/drawing/2014/main" id="{AA2D0022-E693-4209-9B09-78FD9EFEBC2A}"/>
              </a:ext>
            </a:extLst>
          </p:cNvPr>
          <p:cNvPicPr>
            <a:picLocks noChangeAspect="1"/>
          </p:cNvPicPr>
          <p:nvPr/>
        </p:nvPicPr>
        <p:blipFill>
          <a:blip r:embed="rId72"/>
          <a:stretch>
            <a:fillRect/>
          </a:stretch>
        </p:blipFill>
        <p:spPr>
          <a:xfrm>
            <a:off x="7549859" y="4379158"/>
            <a:ext cx="570832" cy="570832"/>
          </a:xfrm>
          <a:prstGeom prst="rect">
            <a:avLst/>
          </a:prstGeom>
        </p:spPr>
      </p:pic>
      <p:pic>
        <p:nvPicPr>
          <p:cNvPr id="5" name="Picture 4" descr="Logo, company name&#10;&#10;Description automatically generated">
            <a:extLst>
              <a:ext uri="{FF2B5EF4-FFF2-40B4-BE49-F238E27FC236}">
                <a16:creationId xmlns:a16="http://schemas.microsoft.com/office/drawing/2014/main" id="{EFC48B8A-891D-3A71-9DD0-DFB25B2D4F11}"/>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5154901" y="5648175"/>
            <a:ext cx="839743" cy="550711"/>
          </a:xfrm>
          <a:prstGeom prst="rect">
            <a:avLst/>
          </a:prstGeom>
          <a:solidFill>
            <a:schemeClr val="bg1"/>
          </a:solidFill>
        </p:spPr>
      </p:pic>
    </p:spTree>
    <p:extLst>
      <p:ext uri="{BB962C8B-B14F-4D97-AF65-F5344CB8AC3E}">
        <p14:creationId xmlns:p14="http://schemas.microsoft.com/office/powerpoint/2010/main" val="320067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5" y="1099220"/>
            <a:ext cx="2947482" cy="4601183"/>
          </a:xfrm>
        </p:spPr>
        <p:txBody>
          <a:bodyPr>
            <a:normAutofit fontScale="90000"/>
          </a:bodyPr>
          <a:lstStyle/>
          <a:p>
            <a:r>
              <a:rPr lang="en-GB" sz="3100" b="1" dirty="0">
                <a:latin typeface="Calibri" pitchFamily="34" charset="0"/>
              </a:rPr>
              <a:t>Key facts </a:t>
            </a:r>
            <a:br>
              <a:rPr lang="en-GB" sz="2400" dirty="0"/>
            </a:br>
            <a:br>
              <a:rPr lang="en-GB" sz="2700" dirty="0">
                <a:latin typeface="Calibri" pitchFamily="34" charset="0"/>
              </a:rPr>
            </a:br>
            <a:r>
              <a:rPr lang="en-GB" sz="2700" dirty="0">
                <a:latin typeface="Calibri" pitchFamily="34" charset="0"/>
              </a:rPr>
              <a:t>18% of all jobs in Berkshire are classified as STEAM jobs, nearly twice the proportional national average.  </a:t>
            </a:r>
            <a:br>
              <a:rPr lang="en-GB" sz="2700" dirty="0">
                <a:latin typeface="Calibri" pitchFamily="34" charset="0"/>
              </a:rPr>
            </a:br>
            <a:br>
              <a:rPr lang="en-GB" sz="2700" dirty="0">
                <a:latin typeface="Calibri" pitchFamily="34" charset="0"/>
              </a:rPr>
            </a:br>
            <a:r>
              <a:rPr lang="en-US" sz="2700" dirty="0">
                <a:latin typeface="Calibri" pitchFamily="34" charset="0"/>
              </a:rPr>
              <a:t>The largest proportion by far are in Digital Tech which account for 57% or all STEAM related jobs.  </a:t>
            </a:r>
            <a:br>
              <a:rPr lang="en-GB" sz="2400" dirty="0"/>
            </a:br>
            <a:br>
              <a:rPr lang="en-US" sz="2700" dirty="0">
                <a:solidFill>
                  <a:schemeClr val="tx1"/>
                </a:solidFill>
                <a:latin typeface="Calibri" panose="020F0502020204030204" pitchFamily="34" charset="0"/>
              </a:rPr>
            </a:br>
            <a:endParaRPr lang="en-GB" sz="2700" dirty="0"/>
          </a:p>
        </p:txBody>
      </p:sp>
      <p:sp>
        <p:nvSpPr>
          <p:cNvPr id="16" name="TextBox 15"/>
          <p:cNvSpPr txBox="1"/>
          <p:nvPr/>
        </p:nvSpPr>
        <p:spPr>
          <a:xfrm>
            <a:off x="3437330" y="145113"/>
            <a:ext cx="7946718"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Science, Technology, Engineering, Arts &amp; Maths (STEAM) are important to employers in Berkshire</a:t>
            </a:r>
          </a:p>
        </p:txBody>
      </p:sp>
      <p:pic>
        <p:nvPicPr>
          <p:cNvPr id="17" name="Picture 16">
            <a:extLst>
              <a:ext uri="{FF2B5EF4-FFF2-40B4-BE49-F238E27FC236}">
                <a16:creationId xmlns:a16="http://schemas.microsoft.com/office/drawing/2014/main" id="{AE71DA8E-FA6A-4239-874E-B804D49F006D}"/>
              </a:ext>
            </a:extLst>
          </p:cNvPr>
          <p:cNvPicPr>
            <a:picLocks noChangeAspect="1"/>
          </p:cNvPicPr>
          <p:nvPr/>
        </p:nvPicPr>
        <p:blipFill>
          <a:blip r:embed="rId3"/>
          <a:stretch>
            <a:fillRect/>
          </a:stretch>
        </p:blipFill>
        <p:spPr>
          <a:xfrm>
            <a:off x="4760126" y="1330567"/>
            <a:ext cx="5343525" cy="4533900"/>
          </a:xfrm>
          <a:prstGeom prst="rect">
            <a:avLst/>
          </a:prstGeom>
        </p:spPr>
      </p:pic>
      <p:sp>
        <p:nvSpPr>
          <p:cNvPr id="22" name="TextBox 21">
            <a:extLst>
              <a:ext uri="{FF2B5EF4-FFF2-40B4-BE49-F238E27FC236}">
                <a16:creationId xmlns:a16="http://schemas.microsoft.com/office/drawing/2014/main" id="{39FFB2EB-9890-4768-911A-1031BEBF7D08}"/>
              </a:ext>
            </a:extLst>
          </p:cNvPr>
          <p:cNvSpPr txBox="1"/>
          <p:nvPr/>
        </p:nvSpPr>
        <p:spPr>
          <a:xfrm>
            <a:off x="4760126" y="5912939"/>
            <a:ext cx="5343525" cy="369332"/>
          </a:xfrm>
          <a:prstGeom prst="rect">
            <a:avLst/>
          </a:prstGeom>
          <a:noFill/>
        </p:spPr>
        <p:txBody>
          <a:bodyPr wrap="square" rtlCol="0">
            <a:spAutoFit/>
          </a:bodyPr>
          <a:lstStyle/>
          <a:p>
            <a:r>
              <a:rPr lang="en-GB" dirty="0"/>
              <a:t>Breakdown of Berkshire’s STEAM employment, 2019</a:t>
            </a:r>
          </a:p>
        </p:txBody>
      </p:sp>
    </p:spTree>
    <p:extLst>
      <p:ext uri="{BB962C8B-B14F-4D97-AF65-F5344CB8AC3E}">
        <p14:creationId xmlns:p14="http://schemas.microsoft.com/office/powerpoint/2010/main" val="4039348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hidden="1"/>
          <p:cNvSpPr txBox="1">
            <a:spLocks/>
          </p:cNvSpPr>
          <p:nvPr/>
        </p:nvSpPr>
        <p:spPr>
          <a:xfrm>
            <a:off x="0" y="1289394"/>
            <a:ext cx="12192000" cy="4768506"/>
          </a:xfrm>
          <a:prstGeom prst="rect">
            <a:avLst/>
          </a:prstGeom>
          <a:solidFill>
            <a:schemeClr val="accent1"/>
          </a:solidFill>
        </p:spPr>
        <p:txBody>
          <a:bodyPr vert="horz" lIns="91440" tIns="45720" rIns="91440" bIns="45720" rtlCol="0" anchor="t">
            <a:normAutofit/>
          </a:bodyPr>
          <a:lstStyle/>
          <a:p>
            <a:pPr marL="0" marR="0" lvl="0" indent="0" defTabSz="914400" eaLnBrk="1" fontAlgn="auto" latinLnBrk="0" hangingPunct="1">
              <a:lnSpc>
                <a:spcPts val="2460"/>
              </a:lnSpc>
              <a:spcBef>
                <a:spcPct val="0"/>
              </a:spcBef>
              <a:spcAft>
                <a:spcPts val="0"/>
              </a:spcAft>
              <a:buClrTx/>
              <a:buSzTx/>
              <a:buFontTx/>
              <a:buNone/>
              <a:tabLst/>
              <a:defRPr/>
            </a:pPr>
            <a:br>
              <a:rPr kumimoji="0" lang="en-GB" sz="2200" b="0" i="0" u="none" strike="noStrike" kern="1200" cap="none" spc="-60" normalizeH="0" baseline="0" noProof="0" dirty="0">
                <a:ln>
                  <a:noFill/>
                </a:ln>
                <a:solidFill>
                  <a:schemeClr val="bg1"/>
                </a:solidFill>
                <a:effectLst/>
                <a:uLnTx/>
                <a:uFillTx/>
                <a:latin typeface="Calibri" pitchFamily="34" charset="0"/>
                <a:ea typeface="+mj-ea"/>
                <a:cs typeface="+mj-cs"/>
              </a:rPr>
            </a:br>
            <a:endParaRPr kumimoji="0" lang="en-GB" sz="2200" b="0" i="0" u="none" strike="noStrike" kern="1200" cap="none" spc="-60" normalizeH="0" baseline="0" noProof="0" dirty="0">
              <a:ln>
                <a:noFill/>
              </a:ln>
              <a:solidFill>
                <a:schemeClr val="bg1"/>
              </a:solidFill>
              <a:effectLst/>
              <a:uLnTx/>
              <a:uFillTx/>
              <a:latin typeface="Calibri" pitchFamily="34" charset="0"/>
              <a:ea typeface="+mj-ea"/>
              <a:cs typeface="+mj-cs"/>
            </a:endParaRPr>
          </a:p>
        </p:txBody>
      </p:sp>
      <p:sp>
        <p:nvSpPr>
          <p:cNvPr id="4" name="TextBox 3"/>
          <p:cNvSpPr txBox="1"/>
          <p:nvPr/>
        </p:nvSpPr>
        <p:spPr>
          <a:xfrm>
            <a:off x="303288" y="102278"/>
            <a:ext cx="11620951" cy="954107"/>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There are several different types of work in Berkshire: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Self employment, SME’s, Part-time Working &amp; Portfolio Careers</a:t>
            </a:r>
          </a:p>
        </p:txBody>
      </p:sp>
      <p:sp>
        <p:nvSpPr>
          <p:cNvPr id="16" name="Title 1">
            <a:extLst>
              <a:ext uri="{FF2B5EF4-FFF2-40B4-BE49-F238E27FC236}">
                <a16:creationId xmlns:a16="http://schemas.microsoft.com/office/drawing/2014/main" id="{95947A9B-7B1C-056A-B518-F1191DC586E9}"/>
              </a:ext>
            </a:extLst>
          </p:cNvPr>
          <p:cNvSpPr txBox="1">
            <a:spLocks/>
          </p:cNvSpPr>
          <p:nvPr/>
        </p:nvSpPr>
        <p:spPr>
          <a:xfrm>
            <a:off x="337009" y="1589315"/>
            <a:ext cx="2873447" cy="446858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ct val="100000"/>
              </a:lnSpc>
            </a:pPr>
            <a:r>
              <a:rPr lang="en-GB" sz="2400" dirty="0">
                <a:solidFill>
                  <a:srgbClr val="0DA5A8"/>
                </a:solidFill>
                <a:latin typeface="Calibri" pitchFamily="34" charset="0"/>
              </a:rPr>
              <a:t>Self employment</a:t>
            </a:r>
          </a:p>
          <a:p>
            <a:pPr>
              <a:lnSpc>
                <a:spcPct val="100000"/>
              </a:lnSpc>
            </a:pPr>
            <a:r>
              <a:rPr lang="en-GB" sz="5400" b="1" dirty="0">
                <a:solidFill>
                  <a:srgbClr val="0DA5A8"/>
                </a:solidFill>
                <a:latin typeface="Calibri" pitchFamily="34" charset="0"/>
              </a:rPr>
              <a:t>10.3%</a:t>
            </a:r>
          </a:p>
          <a:p>
            <a:pPr>
              <a:lnSpc>
                <a:spcPct val="100000"/>
              </a:lnSpc>
            </a:pPr>
            <a:r>
              <a:rPr lang="en-GB" sz="1800" dirty="0">
                <a:solidFill>
                  <a:srgbClr val="0DA5A8"/>
                </a:solidFill>
                <a:latin typeface="Calibri" pitchFamily="34" charset="0"/>
              </a:rPr>
              <a:t>of people working in Berkshire are self-employed. Self employment is highest amongst those in skilled trades including construction roles and process, plant and machine operatives.</a:t>
            </a:r>
          </a:p>
          <a:p>
            <a:pPr>
              <a:lnSpc>
                <a:spcPct val="100000"/>
              </a:lnSpc>
            </a:pPr>
            <a:br>
              <a:rPr lang="en-GB" sz="1600" dirty="0">
                <a:solidFill>
                  <a:srgbClr val="0DA5A8"/>
                </a:solidFill>
              </a:rPr>
            </a:br>
            <a:endParaRPr lang="en-GB" sz="2800" dirty="0">
              <a:solidFill>
                <a:srgbClr val="0DA5A8"/>
              </a:solidFill>
            </a:endParaRPr>
          </a:p>
        </p:txBody>
      </p:sp>
      <p:sp>
        <p:nvSpPr>
          <p:cNvPr id="5" name="TextBox 4">
            <a:extLst>
              <a:ext uri="{FF2B5EF4-FFF2-40B4-BE49-F238E27FC236}">
                <a16:creationId xmlns:a16="http://schemas.microsoft.com/office/drawing/2014/main" id="{3BF1DFFF-7CA2-BCDE-4B4F-C46FFD4A483C}"/>
              </a:ext>
            </a:extLst>
          </p:cNvPr>
          <p:cNvSpPr txBox="1"/>
          <p:nvPr/>
        </p:nvSpPr>
        <p:spPr>
          <a:xfrm>
            <a:off x="3210456" y="1589315"/>
            <a:ext cx="2859871" cy="2308324"/>
          </a:xfrm>
          <a:prstGeom prst="rect">
            <a:avLst/>
          </a:prstGeom>
          <a:noFill/>
        </p:spPr>
        <p:txBody>
          <a:bodyPr wrap="square" rtlCol="0">
            <a:spAutoFit/>
          </a:bodyPr>
          <a:lstStyle/>
          <a:p>
            <a:r>
              <a:rPr lang="en-GB" sz="3600" dirty="0">
                <a:solidFill>
                  <a:srgbClr val="0DA5A8"/>
                </a:solidFill>
                <a:latin typeface="Calibri" pitchFamily="34" charset="0"/>
              </a:rPr>
              <a:t>SME’s</a:t>
            </a:r>
            <a:br>
              <a:rPr lang="en-GB" sz="3600" b="1" dirty="0">
                <a:solidFill>
                  <a:srgbClr val="0DA5A8"/>
                </a:solidFill>
                <a:latin typeface="Calibri" pitchFamily="34" charset="0"/>
              </a:rPr>
            </a:br>
            <a:r>
              <a:rPr lang="en-GB" sz="5400" b="1" dirty="0">
                <a:solidFill>
                  <a:srgbClr val="0DA5A8"/>
                </a:solidFill>
                <a:latin typeface="Calibri" pitchFamily="34" charset="0"/>
              </a:rPr>
              <a:t>39% </a:t>
            </a:r>
          </a:p>
          <a:p>
            <a:r>
              <a:rPr lang="en-GB" dirty="0">
                <a:solidFill>
                  <a:srgbClr val="0DA5A8"/>
                </a:solidFill>
                <a:latin typeface="Calibri" panose="020F0502020204030204" pitchFamily="34" charset="0"/>
                <a:cs typeface="Calibri" panose="020F0502020204030204" pitchFamily="34" charset="0"/>
              </a:rPr>
              <a:t>of jobs in Berkshire are in small or medium-sized enterprises</a:t>
            </a:r>
            <a:endParaRPr lang="en-GB" dirty="0">
              <a:solidFill>
                <a:srgbClr val="0DA5A8"/>
              </a:solidFill>
            </a:endParaRPr>
          </a:p>
        </p:txBody>
      </p:sp>
      <p:sp>
        <p:nvSpPr>
          <p:cNvPr id="29" name="TextBox 28">
            <a:extLst>
              <a:ext uri="{FF2B5EF4-FFF2-40B4-BE49-F238E27FC236}">
                <a16:creationId xmlns:a16="http://schemas.microsoft.com/office/drawing/2014/main" id="{2F96B1A7-FEE7-5B23-F30A-9D43579218A5}"/>
              </a:ext>
            </a:extLst>
          </p:cNvPr>
          <p:cNvSpPr txBox="1"/>
          <p:nvPr/>
        </p:nvSpPr>
        <p:spPr>
          <a:xfrm>
            <a:off x="3212514" y="4082305"/>
            <a:ext cx="2870649" cy="1846659"/>
          </a:xfrm>
          <a:prstGeom prst="rect">
            <a:avLst/>
          </a:prstGeom>
          <a:noFill/>
        </p:spPr>
        <p:txBody>
          <a:bodyPr wrap="square" rtlCol="0">
            <a:spAutoFit/>
          </a:bodyPr>
          <a:lstStyle/>
          <a:p>
            <a:r>
              <a:rPr kumimoji="0" lang="en-GB" sz="2400" b="0" i="0" u="none" strike="noStrike" kern="0" cap="none" spc="0" normalizeH="0" baseline="0" noProof="0" dirty="0">
                <a:ln>
                  <a:noFill/>
                </a:ln>
                <a:solidFill>
                  <a:srgbClr val="0DA5A8"/>
                </a:solidFill>
                <a:effectLst/>
                <a:uLnTx/>
                <a:uFillTx/>
                <a:latin typeface="Calibri" pitchFamily="34" charset="0"/>
                <a:ea typeface="+mn-ea"/>
                <a:cs typeface="+mn-cs"/>
              </a:rPr>
              <a:t>Part-time</a:t>
            </a:r>
            <a:r>
              <a:rPr kumimoji="0" lang="en-GB" sz="1600" b="0" i="0" u="none" strike="noStrike" kern="0" cap="none" spc="0" normalizeH="0" baseline="0" noProof="0" dirty="0">
                <a:ln>
                  <a:noFill/>
                </a:ln>
                <a:solidFill>
                  <a:srgbClr val="0DA5A8"/>
                </a:solidFill>
                <a:effectLst/>
                <a:uLnTx/>
                <a:uFillTx/>
                <a:latin typeface="Calibri" pitchFamily="34" charset="0"/>
                <a:ea typeface="+mn-ea"/>
                <a:cs typeface="+mn-cs"/>
              </a:rPr>
              <a:t> </a:t>
            </a:r>
            <a:r>
              <a:rPr kumimoji="0" lang="en-GB" sz="2400" b="0" i="0" u="none" strike="noStrike" kern="0" cap="none" spc="0" normalizeH="0" baseline="0" noProof="0" dirty="0">
                <a:ln>
                  <a:noFill/>
                </a:ln>
                <a:solidFill>
                  <a:srgbClr val="0DA5A8"/>
                </a:solidFill>
                <a:effectLst/>
                <a:uLnTx/>
                <a:uFillTx/>
                <a:latin typeface="Calibri" pitchFamily="34" charset="0"/>
                <a:ea typeface="+mn-ea"/>
                <a:cs typeface="+mn-cs"/>
              </a:rPr>
              <a:t>Working</a:t>
            </a:r>
            <a:br>
              <a:rPr kumimoji="0" lang="en-GB" sz="1600" b="1" i="0" u="none" strike="noStrike" kern="0" cap="none" spc="0" normalizeH="0" baseline="0" noProof="0" dirty="0">
                <a:ln>
                  <a:noFill/>
                </a:ln>
                <a:solidFill>
                  <a:srgbClr val="0DA5A8"/>
                </a:solidFill>
                <a:effectLst/>
                <a:uLnTx/>
                <a:uFillTx/>
                <a:latin typeface="Calibri" pitchFamily="34" charset="0"/>
                <a:ea typeface="+mn-ea"/>
                <a:cs typeface="+mn-cs"/>
              </a:rPr>
            </a:br>
            <a:r>
              <a:rPr kumimoji="0" lang="en-GB" sz="5400" b="1" i="0" u="none" strike="noStrike" kern="0" cap="none" spc="0" normalizeH="0" baseline="0" noProof="0" dirty="0">
                <a:ln>
                  <a:noFill/>
                </a:ln>
                <a:solidFill>
                  <a:srgbClr val="0DA5A8"/>
                </a:solidFill>
                <a:effectLst/>
                <a:uLnTx/>
                <a:uFillTx/>
                <a:latin typeface="Calibri" pitchFamily="34" charset="0"/>
                <a:ea typeface="+mn-ea"/>
                <a:cs typeface="+mn-cs"/>
              </a:rPr>
              <a:t>20.1% </a:t>
            </a:r>
            <a:br>
              <a:rPr kumimoji="0" lang="en-GB" sz="4000" b="1" i="0" u="none" strike="noStrike" kern="0" cap="none" spc="0" normalizeH="0" baseline="0" noProof="0" dirty="0">
                <a:ln>
                  <a:noFill/>
                </a:ln>
                <a:solidFill>
                  <a:srgbClr val="0DA5A8"/>
                </a:solidFill>
                <a:effectLst/>
                <a:uLnTx/>
                <a:uFillTx/>
                <a:latin typeface="Calibri" pitchFamily="34" charset="0"/>
                <a:ea typeface="+mn-ea"/>
                <a:cs typeface="+mn-cs"/>
              </a:rPr>
            </a:br>
            <a:r>
              <a:rPr kumimoji="0" lang="en-GB" b="0" i="0" u="none" strike="noStrike" kern="0" cap="none" spc="0" normalizeH="0" baseline="0" noProof="0" dirty="0">
                <a:ln>
                  <a:noFill/>
                </a:ln>
                <a:solidFill>
                  <a:srgbClr val="0DA5A8"/>
                </a:solidFill>
                <a:effectLst/>
                <a:uLnTx/>
                <a:uFillTx/>
                <a:latin typeface="Calibri" pitchFamily="34" charset="0"/>
                <a:ea typeface="+mn-ea"/>
                <a:cs typeface="+mn-cs"/>
              </a:rPr>
              <a:t>of those in employment aged 16-64 work part time.</a:t>
            </a:r>
            <a:endParaRPr lang="en-GB" dirty="0">
              <a:solidFill>
                <a:srgbClr val="0DA5A8"/>
              </a:solidFill>
            </a:endParaRPr>
          </a:p>
        </p:txBody>
      </p:sp>
      <p:sp>
        <p:nvSpPr>
          <p:cNvPr id="30" name="TextBox 29">
            <a:extLst>
              <a:ext uri="{FF2B5EF4-FFF2-40B4-BE49-F238E27FC236}">
                <a16:creationId xmlns:a16="http://schemas.microsoft.com/office/drawing/2014/main" id="{0FBAA1C3-4B1B-9E2A-F9EF-FCE19FC78763}"/>
              </a:ext>
            </a:extLst>
          </p:cNvPr>
          <p:cNvSpPr txBox="1"/>
          <p:nvPr/>
        </p:nvSpPr>
        <p:spPr>
          <a:xfrm>
            <a:off x="8100224" y="3811132"/>
            <a:ext cx="3623690" cy="2246769"/>
          </a:xfrm>
          <a:prstGeom prst="rect">
            <a:avLst/>
          </a:prstGeom>
          <a:noFill/>
        </p:spPr>
        <p:txBody>
          <a:bodyPr wrap="square" rtlCol="0">
            <a:spAutoFit/>
          </a:bodyPr>
          <a:lstStyle/>
          <a:p>
            <a:pPr defTabSz="914400">
              <a:spcAft>
                <a:spcPts val="600"/>
              </a:spcAft>
              <a:defRPr/>
            </a:pPr>
            <a:endParaRPr kumimoji="0" lang="en-GB" sz="2400" b="1" i="0" u="none" strike="noStrike" kern="0" cap="none" spc="0" normalizeH="0" baseline="0" noProof="0" dirty="0">
              <a:ln>
                <a:noFill/>
              </a:ln>
              <a:solidFill>
                <a:srgbClr val="0DA5A8"/>
              </a:solidFill>
              <a:effectLst/>
              <a:uLnTx/>
              <a:uFillTx/>
              <a:latin typeface="Calibri" pitchFamily="34" charset="0"/>
            </a:endParaRPr>
          </a:p>
          <a:p>
            <a:pPr defTabSz="914400">
              <a:spcAft>
                <a:spcPts val="600"/>
              </a:spcAft>
              <a:defRPr/>
            </a:pPr>
            <a:r>
              <a:rPr kumimoji="0" lang="en-GB" sz="2400" b="1" i="0" u="none" strike="noStrike" kern="0" cap="none" spc="0" normalizeH="0" baseline="0" noProof="0" dirty="0">
                <a:ln>
                  <a:noFill/>
                </a:ln>
                <a:solidFill>
                  <a:srgbClr val="0DA5A8"/>
                </a:solidFill>
                <a:effectLst/>
                <a:uLnTx/>
                <a:uFillTx/>
                <a:latin typeface="Calibri" pitchFamily="34" charset="0"/>
              </a:rPr>
              <a:t>16.9%</a:t>
            </a:r>
            <a:r>
              <a:rPr kumimoji="0" lang="en-GB" sz="2400" b="0" i="0" u="none" strike="noStrike" kern="0" cap="none" spc="0" normalizeH="0" baseline="0" noProof="0" dirty="0">
                <a:ln>
                  <a:noFill/>
                </a:ln>
                <a:solidFill>
                  <a:srgbClr val="0DA5A8"/>
                </a:solidFill>
                <a:effectLst/>
                <a:uLnTx/>
                <a:uFillTx/>
                <a:latin typeface="Calibri" pitchFamily="34" charset="0"/>
              </a:rPr>
              <a:t> </a:t>
            </a:r>
          </a:p>
          <a:p>
            <a:pPr defTabSz="914400">
              <a:spcAft>
                <a:spcPts val="600"/>
              </a:spcAft>
              <a:defRPr/>
            </a:pPr>
            <a:r>
              <a:rPr kumimoji="0" lang="en-GB" sz="1800" b="0" i="0" u="none" strike="noStrike" kern="0" cap="none" spc="0" normalizeH="0" baseline="0" noProof="0" dirty="0">
                <a:ln>
                  <a:noFill/>
                </a:ln>
                <a:solidFill>
                  <a:srgbClr val="0DA5A8"/>
                </a:solidFill>
                <a:effectLst/>
                <a:uLnTx/>
                <a:uFillTx/>
                <a:latin typeface="Calibri" pitchFamily="34" charset="0"/>
              </a:rPr>
              <a:t>in the </a:t>
            </a:r>
            <a:r>
              <a:rPr kumimoji="0" lang="en-GB" sz="1800" b="0" i="0" strike="noStrike" kern="0" cap="none" spc="0" normalizeH="0" baseline="0" noProof="0" dirty="0">
                <a:ln>
                  <a:noFill/>
                </a:ln>
                <a:solidFill>
                  <a:srgbClr val="0DA5A8"/>
                </a:solidFill>
                <a:effectLst/>
                <a:uLnTx/>
                <a:uFillTx/>
                <a:latin typeface="Calibri" pitchFamily="34" charset="0"/>
              </a:rPr>
              <a:t>public sector </a:t>
            </a:r>
            <a:r>
              <a:rPr kumimoji="0" lang="en-GB" sz="1800" b="0" i="0" u="none" strike="noStrike" kern="0" cap="none" spc="0" normalizeH="0" baseline="0" noProof="0" dirty="0">
                <a:ln>
                  <a:noFill/>
                </a:ln>
                <a:solidFill>
                  <a:srgbClr val="0DA5A8"/>
                </a:solidFill>
                <a:effectLst/>
                <a:uLnTx/>
                <a:uFillTx/>
                <a:latin typeface="Calibri" pitchFamily="34" charset="0"/>
              </a:rPr>
              <a:t>including the NHS, schools, local government and emergency services</a:t>
            </a:r>
          </a:p>
          <a:p>
            <a:endParaRPr lang="en-GB" dirty="0">
              <a:solidFill>
                <a:srgbClr val="0DA5A8"/>
              </a:solidFill>
            </a:endParaRPr>
          </a:p>
        </p:txBody>
      </p:sp>
      <p:sp>
        <p:nvSpPr>
          <p:cNvPr id="31" name="TextBox 30">
            <a:extLst>
              <a:ext uri="{FF2B5EF4-FFF2-40B4-BE49-F238E27FC236}">
                <a16:creationId xmlns:a16="http://schemas.microsoft.com/office/drawing/2014/main" id="{F13D915F-2EF2-A964-E7F1-4E81073024C7}"/>
              </a:ext>
            </a:extLst>
          </p:cNvPr>
          <p:cNvSpPr txBox="1"/>
          <p:nvPr/>
        </p:nvSpPr>
        <p:spPr>
          <a:xfrm>
            <a:off x="6095999" y="1589315"/>
            <a:ext cx="5758991" cy="1846659"/>
          </a:xfrm>
          <a:prstGeom prst="rect">
            <a:avLst/>
          </a:prstGeom>
          <a:noFill/>
        </p:spPr>
        <p:txBody>
          <a:bodyPr wrap="square" rtlCol="0">
            <a:spAutoFit/>
          </a:bodyPr>
          <a:lstStyle/>
          <a:p>
            <a:pPr marL="0" marR="0" lvl="0" indent="0" algn="l" defTabSz="914400" rtl="0" eaLnBrk="1" fontAlgn="auto" latinLnBrk="0" hangingPunct="1">
              <a:lnSpc>
                <a:spcPct val="100000"/>
              </a:lnSpc>
              <a:buClrTx/>
              <a:buSzTx/>
              <a:buFontTx/>
              <a:buNone/>
              <a:tabLst/>
              <a:defRPr/>
            </a:pPr>
            <a:r>
              <a:rPr kumimoji="0" lang="en-GB" sz="2400" i="0" u="none" strike="noStrike" kern="0" cap="none" spc="0" normalizeH="0" baseline="0" noProof="0" dirty="0">
                <a:ln>
                  <a:noFill/>
                </a:ln>
                <a:solidFill>
                  <a:srgbClr val="0DA5A8"/>
                </a:solidFill>
                <a:effectLst/>
                <a:uLnTx/>
                <a:uFillTx/>
                <a:latin typeface="Calibri" pitchFamily="34" charset="0"/>
                <a:ea typeface="+mn-ea"/>
                <a:cs typeface="+mn-cs"/>
              </a:rPr>
              <a:t>Portfolio Careers</a:t>
            </a:r>
            <a:endParaRPr lang="en-GB" sz="5400" b="1" kern="0" dirty="0">
              <a:solidFill>
                <a:srgbClr val="0DA5A8"/>
              </a:solidFill>
              <a:latin typeface="Calibri" pitchFamily="34" charset="0"/>
            </a:endParaRPr>
          </a:p>
          <a:p>
            <a:r>
              <a:rPr lang="en-GB" sz="5400" b="1" kern="0" dirty="0">
                <a:solidFill>
                  <a:srgbClr val="0DA5A8"/>
                </a:solidFill>
                <a:latin typeface="Calibri" pitchFamily="34" charset="0"/>
              </a:rPr>
              <a:t>3.6% </a:t>
            </a:r>
          </a:p>
          <a:p>
            <a:r>
              <a:rPr lang="en-GB" sz="1800" kern="0" dirty="0">
                <a:solidFill>
                  <a:srgbClr val="0DA5A8"/>
                </a:solidFill>
                <a:latin typeface="Calibri" pitchFamily="34" charset="0"/>
              </a:rPr>
              <a:t>of those employed in Berkshire have a second job, thereby suggesting portfolio careers aren’t especially popular.</a:t>
            </a:r>
          </a:p>
        </p:txBody>
      </p:sp>
      <p:sp>
        <p:nvSpPr>
          <p:cNvPr id="32" name="TextBox 31">
            <a:extLst>
              <a:ext uri="{FF2B5EF4-FFF2-40B4-BE49-F238E27FC236}">
                <a16:creationId xmlns:a16="http://schemas.microsoft.com/office/drawing/2014/main" id="{7E00288E-91E5-24B4-6754-02963F2FE79C}"/>
              </a:ext>
            </a:extLst>
          </p:cNvPr>
          <p:cNvSpPr txBox="1"/>
          <p:nvPr/>
        </p:nvSpPr>
        <p:spPr>
          <a:xfrm>
            <a:off x="6108839" y="3818106"/>
            <a:ext cx="2104952" cy="1815882"/>
          </a:xfrm>
          <a:prstGeom prst="rect">
            <a:avLst/>
          </a:prstGeom>
          <a:noFill/>
        </p:spPr>
        <p:txBody>
          <a:bodyPr wrap="square" rtlCol="0">
            <a:spAutoFit/>
          </a:bodyPr>
          <a:lstStyle/>
          <a:p>
            <a:pPr defTabSz="914400">
              <a:spcAft>
                <a:spcPts val="600"/>
              </a:spcAft>
              <a:defRPr/>
            </a:pPr>
            <a:r>
              <a:rPr lang="en-US" altLang="zh-CN" sz="2400" kern="0" dirty="0">
                <a:solidFill>
                  <a:srgbClr val="0DA5A8"/>
                </a:solidFill>
                <a:latin typeface="Calibri" pitchFamily="34" charset="0"/>
              </a:rPr>
              <a:t>S</a:t>
            </a:r>
            <a:r>
              <a:rPr lang="en-GB" sz="2400" kern="0" dirty="0">
                <a:solidFill>
                  <a:srgbClr val="0DA5A8"/>
                </a:solidFill>
                <a:latin typeface="Calibri" pitchFamily="34" charset="0"/>
              </a:rPr>
              <a:t>ector</a:t>
            </a:r>
          </a:p>
          <a:p>
            <a:pPr defTabSz="914400">
              <a:spcAft>
                <a:spcPts val="600"/>
              </a:spcAft>
              <a:defRPr/>
            </a:pPr>
            <a:r>
              <a:rPr lang="en-GB" sz="2400" b="1" kern="0" dirty="0">
                <a:solidFill>
                  <a:srgbClr val="0DA5A8"/>
                </a:solidFill>
                <a:latin typeface="Calibri" pitchFamily="34" charset="0"/>
              </a:rPr>
              <a:t>82.4% </a:t>
            </a:r>
          </a:p>
          <a:p>
            <a:pPr defTabSz="914400">
              <a:spcAft>
                <a:spcPts val="600"/>
              </a:spcAft>
              <a:defRPr/>
            </a:pPr>
            <a:r>
              <a:rPr lang="en-GB" kern="0" dirty="0">
                <a:solidFill>
                  <a:srgbClr val="0DA5A8"/>
                </a:solidFill>
                <a:latin typeface="Calibri" pitchFamily="34" charset="0"/>
              </a:rPr>
              <a:t>o</a:t>
            </a:r>
            <a:r>
              <a:rPr kumimoji="0" lang="en-GB" b="0" i="0" u="none" strike="noStrike" kern="0" cap="none" spc="0" normalizeH="0" baseline="0" noProof="0" dirty="0">
                <a:ln>
                  <a:noFill/>
                </a:ln>
                <a:solidFill>
                  <a:srgbClr val="0DA5A8"/>
                </a:solidFill>
                <a:effectLst/>
                <a:uLnTx/>
                <a:uFillTx/>
                <a:latin typeface="Calibri" pitchFamily="34" charset="0"/>
              </a:rPr>
              <a:t>f Berkshire residents work in the </a:t>
            </a:r>
            <a:r>
              <a:rPr kumimoji="0" lang="en-GB" i="0" strike="noStrike" kern="0" cap="none" spc="0" normalizeH="0" baseline="0" noProof="0" dirty="0">
                <a:ln>
                  <a:noFill/>
                </a:ln>
                <a:solidFill>
                  <a:srgbClr val="0DA5A8"/>
                </a:solidFill>
                <a:effectLst/>
                <a:uLnTx/>
                <a:uFillTx/>
                <a:latin typeface="Calibri" pitchFamily="34" charset="0"/>
              </a:rPr>
              <a:t>private sector</a:t>
            </a:r>
            <a:r>
              <a:rPr kumimoji="0" lang="en-GB" b="0" i="0" u="none" strike="noStrike" kern="0" cap="none" spc="0" normalizeH="0" baseline="0" noProof="0" dirty="0">
                <a:ln>
                  <a:noFill/>
                </a:ln>
                <a:solidFill>
                  <a:srgbClr val="0DA5A8"/>
                </a:solidFill>
                <a:effectLst/>
                <a:uLnTx/>
                <a:uFillTx/>
                <a:latin typeface="Calibri" pitchFamily="34" charset="0"/>
              </a:rPr>
              <a:t>.</a:t>
            </a:r>
            <a:endParaRPr lang="en-GB" kern="0" dirty="0">
              <a:solidFill>
                <a:srgbClr val="0DA5A8"/>
              </a:solidFill>
              <a:latin typeface="Calibri" pitchFamily="34" charset="0"/>
            </a:endParaRPr>
          </a:p>
        </p:txBody>
      </p:sp>
      <p:cxnSp>
        <p:nvCxnSpPr>
          <p:cNvPr id="42" name="Straight Connector 41">
            <a:extLst>
              <a:ext uri="{FF2B5EF4-FFF2-40B4-BE49-F238E27FC236}">
                <a16:creationId xmlns:a16="http://schemas.microsoft.com/office/drawing/2014/main" id="{D96FABB3-D634-8879-D0CC-9D32F87D0CEB}"/>
              </a:ext>
            </a:extLst>
          </p:cNvPr>
          <p:cNvCxnSpPr>
            <a:cxnSpLocks/>
          </p:cNvCxnSpPr>
          <p:nvPr/>
        </p:nvCxnSpPr>
        <p:spPr>
          <a:xfrm>
            <a:off x="332892" y="6057901"/>
            <a:ext cx="11517981" cy="0"/>
          </a:xfrm>
          <a:prstGeom prst="line">
            <a:avLst/>
          </a:prstGeom>
          <a:ln w="19050">
            <a:solidFill>
              <a:schemeClr val="accent1">
                <a:alpha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554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8302DB-7BC6-4715-9103-D4220F519B5C}"/>
              </a:ext>
            </a:extLst>
          </p:cNvPr>
          <p:cNvSpPr txBox="1"/>
          <p:nvPr/>
        </p:nvSpPr>
        <p:spPr>
          <a:xfrm>
            <a:off x="3493972" y="325561"/>
            <a:ext cx="812487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effectLst/>
                <a:uLnTx/>
                <a:uFillTx/>
                <a:latin typeface="Calibri" panose="020F0502020204030204" pitchFamily="34" charset="0"/>
              </a:rPr>
              <a:t>Qualifications levels in Berkshire</a:t>
            </a:r>
          </a:p>
        </p:txBody>
      </p:sp>
      <p:sp>
        <p:nvSpPr>
          <p:cNvPr id="7" name="Title 1">
            <a:extLst>
              <a:ext uri="{FF2B5EF4-FFF2-40B4-BE49-F238E27FC236}">
                <a16:creationId xmlns:a16="http://schemas.microsoft.com/office/drawing/2014/main" id="{2071CEB0-EBDE-47E7-A947-E8B1EDB1B93B}"/>
              </a:ext>
            </a:extLst>
          </p:cNvPr>
          <p:cNvSpPr>
            <a:spLocks noGrp="1"/>
          </p:cNvSpPr>
          <p:nvPr>
            <p:ph type="title"/>
          </p:nvPr>
        </p:nvSpPr>
        <p:spPr>
          <a:xfrm>
            <a:off x="216585" y="1124140"/>
            <a:ext cx="2947987" cy="4933759"/>
          </a:xfrm>
        </p:spPr>
        <p:txBody>
          <a:bodyPr>
            <a:normAutofit fontScale="90000"/>
          </a:bodyPr>
          <a:lstStyle/>
          <a:p>
            <a:r>
              <a:rPr lang="en-GB" sz="3100" b="1" dirty="0">
                <a:latin typeface="Calibri" pitchFamily="34" charset="0"/>
              </a:rPr>
              <a:t>Key facts </a:t>
            </a:r>
            <a:br>
              <a:rPr lang="en-GB" sz="2400" dirty="0"/>
            </a:br>
            <a:br>
              <a:rPr lang="en-GB" sz="2700" dirty="0">
                <a:latin typeface="Calibri" pitchFamily="34" charset="0"/>
              </a:rPr>
            </a:br>
            <a:r>
              <a:rPr lang="en-GB" sz="2700" dirty="0">
                <a:latin typeface="Calibri" pitchFamily="34" charset="0"/>
              </a:rPr>
              <a:t>A higher percentage of the Berkshire population have degrees, 2 or more A-Levels and 5 or more GCSE’s at grade 9-4 than nationally. </a:t>
            </a:r>
            <a:br>
              <a:rPr lang="en-GB" sz="2700" dirty="0">
                <a:latin typeface="Calibri" pitchFamily="34" charset="0"/>
              </a:rPr>
            </a:br>
            <a:br>
              <a:rPr lang="en-GB" sz="2700" dirty="0">
                <a:latin typeface="Calibri" pitchFamily="34" charset="0"/>
              </a:rPr>
            </a:br>
            <a:r>
              <a:rPr lang="en-GB" sz="2700" dirty="0">
                <a:latin typeface="Calibri" pitchFamily="34" charset="0"/>
              </a:rPr>
              <a:t>However less of the Berkshire population have trade apprenticeship compared to the national figure</a:t>
            </a:r>
            <a:br>
              <a:rPr lang="en-US" sz="2400" dirty="0">
                <a:solidFill>
                  <a:schemeClr val="tx1"/>
                </a:solidFill>
                <a:latin typeface="Calibri" panose="020F0502020204030204" pitchFamily="34" charset="0"/>
              </a:rPr>
            </a:br>
            <a:endParaRPr lang="en-GB" sz="2400" dirty="0"/>
          </a:p>
        </p:txBody>
      </p:sp>
      <p:graphicFrame>
        <p:nvGraphicFramePr>
          <p:cNvPr id="9" name="图表 8">
            <a:extLst>
              <a:ext uri="{FF2B5EF4-FFF2-40B4-BE49-F238E27FC236}">
                <a16:creationId xmlns:a16="http://schemas.microsoft.com/office/drawing/2014/main" id="{90C9C1BE-6898-B6F7-C477-1B0C768BA47C}"/>
              </a:ext>
            </a:extLst>
          </p:cNvPr>
          <p:cNvGraphicFramePr>
            <a:graphicFrameLocks/>
          </p:cNvGraphicFramePr>
          <p:nvPr>
            <p:extLst>
              <p:ext uri="{D42A27DB-BD31-4B8C-83A1-F6EECF244321}">
                <p14:modId xmlns:p14="http://schemas.microsoft.com/office/powerpoint/2010/main" val="165561822"/>
              </p:ext>
            </p:extLst>
          </p:nvPr>
        </p:nvGraphicFramePr>
        <p:xfrm>
          <a:off x="3432175" y="765174"/>
          <a:ext cx="8388350" cy="529272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26EDF467-73C9-17B3-A40C-34D8381067C1}"/>
              </a:ext>
            </a:extLst>
          </p:cNvPr>
          <p:cNvSpPr/>
          <p:nvPr/>
        </p:nvSpPr>
        <p:spPr>
          <a:xfrm>
            <a:off x="3484415" y="1124140"/>
            <a:ext cx="1970126" cy="22263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43A00157-71FA-B5AC-EC46-AFDB0B5AC65A}"/>
              </a:ext>
            </a:extLst>
          </p:cNvPr>
          <p:cNvSpPr txBox="1"/>
          <p:nvPr/>
        </p:nvSpPr>
        <p:spPr>
          <a:xfrm>
            <a:off x="3891603" y="964712"/>
            <a:ext cx="1637307" cy="2446824"/>
          </a:xfrm>
          <a:prstGeom prst="rect">
            <a:avLst/>
          </a:prstGeom>
          <a:solidFill>
            <a:schemeClr val="bg1"/>
          </a:solidFill>
          <a:ln>
            <a:solidFill>
              <a:schemeClr val="bg1"/>
            </a:solidFill>
          </a:ln>
        </p:spPr>
        <p:txBody>
          <a:bodyPr wrap="square" rtlCol="0">
            <a:spAutoFit/>
          </a:bodyPr>
          <a:lstStyle/>
          <a:p>
            <a:r>
              <a:rPr lang="en-GB" sz="1700" dirty="0">
                <a:solidFill>
                  <a:schemeClr val="accent6">
                    <a:lumMod val="10000"/>
                  </a:schemeClr>
                </a:solidFill>
                <a:latin typeface="Arial" panose="020B0604020202020204" pitchFamily="34" charset="0"/>
                <a:cs typeface="Arial" panose="020B0604020202020204" pitchFamily="34" charset="0"/>
              </a:rPr>
              <a:t>Lower level qualifications</a:t>
            </a:r>
          </a:p>
          <a:p>
            <a:endParaRPr lang="en-GB" sz="1700" dirty="0">
              <a:solidFill>
                <a:schemeClr val="accent6">
                  <a:lumMod val="10000"/>
                </a:schemeClr>
              </a:solidFill>
              <a:latin typeface="Arial" panose="020B0604020202020204" pitchFamily="34" charset="0"/>
              <a:cs typeface="Arial" panose="020B0604020202020204" pitchFamily="34" charset="0"/>
            </a:endParaRPr>
          </a:p>
          <a:p>
            <a:r>
              <a:rPr lang="en-GB" sz="1700" dirty="0">
                <a:solidFill>
                  <a:schemeClr val="accent6">
                    <a:lumMod val="10000"/>
                  </a:schemeClr>
                </a:solidFill>
                <a:latin typeface="Arial" panose="020B0604020202020204" pitchFamily="34" charset="0"/>
                <a:cs typeface="Arial" panose="020B0604020202020204" pitchFamily="34" charset="0"/>
              </a:rPr>
              <a:t>5 good GCSEs</a:t>
            </a:r>
          </a:p>
          <a:p>
            <a:endParaRPr lang="en-GB" sz="1700" dirty="0">
              <a:solidFill>
                <a:schemeClr val="accent6">
                  <a:lumMod val="10000"/>
                </a:schemeClr>
              </a:solidFill>
              <a:latin typeface="Arial" panose="020B0604020202020204" pitchFamily="34" charset="0"/>
              <a:cs typeface="Arial" panose="020B0604020202020204" pitchFamily="34" charset="0"/>
            </a:endParaRPr>
          </a:p>
          <a:p>
            <a:r>
              <a:rPr lang="en-GB" sz="1700" dirty="0">
                <a:solidFill>
                  <a:schemeClr val="accent6">
                    <a:lumMod val="10000"/>
                  </a:schemeClr>
                </a:solidFill>
                <a:latin typeface="Arial" panose="020B0604020202020204" pitchFamily="34" charset="0"/>
                <a:cs typeface="Arial" panose="020B0604020202020204" pitchFamily="34" charset="0"/>
              </a:rPr>
              <a:t>2 A-levels or equivalent</a:t>
            </a:r>
          </a:p>
          <a:p>
            <a:endParaRPr lang="en-GB" sz="1700" dirty="0">
              <a:solidFill>
                <a:schemeClr val="accent6">
                  <a:lumMod val="10000"/>
                </a:schemeClr>
              </a:solidFill>
              <a:latin typeface="Arial" panose="020B0604020202020204" pitchFamily="34" charset="0"/>
              <a:cs typeface="Arial" panose="020B0604020202020204" pitchFamily="34" charset="0"/>
            </a:endParaRPr>
          </a:p>
          <a:p>
            <a:r>
              <a:rPr lang="en-GB" sz="1700" dirty="0">
                <a:solidFill>
                  <a:schemeClr val="accent6">
                    <a:lumMod val="10000"/>
                  </a:schemeClr>
                </a:solidFill>
                <a:latin typeface="Arial" panose="020B0604020202020204" pitchFamily="34" charset="0"/>
                <a:cs typeface="Arial" panose="020B0604020202020204" pitchFamily="34" charset="0"/>
              </a:rPr>
              <a:t>Degree</a:t>
            </a:r>
          </a:p>
        </p:txBody>
      </p:sp>
    </p:spTree>
    <p:extLst>
      <p:ext uri="{BB962C8B-B14F-4D97-AF65-F5344CB8AC3E}">
        <p14:creationId xmlns:p14="http://schemas.microsoft.com/office/powerpoint/2010/main" val="2713080465"/>
      </p:ext>
    </p:extLst>
  </p:cSld>
  <p:clrMapOvr>
    <a:masterClrMapping/>
  </p:clrMapOvr>
</p:sld>
</file>

<file path=ppt/theme/theme1.xml><?xml version="1.0" encoding="utf-8"?>
<a:theme xmlns:a="http://schemas.openxmlformats.org/drawingml/2006/main" name="Frame">
  <a:themeElements>
    <a:clrScheme name="Custom 3">
      <a:dk1>
        <a:srgbClr val="575553"/>
      </a:dk1>
      <a:lt1>
        <a:srgbClr val="FEFFFE"/>
      </a:lt1>
      <a:dk2>
        <a:srgbClr val="0DA5A8"/>
      </a:dk2>
      <a:lt2>
        <a:srgbClr val="DAD8D7"/>
      </a:lt2>
      <a:accent1>
        <a:srgbClr val="0DA5A8"/>
      </a:accent1>
      <a:accent2>
        <a:srgbClr val="0E7875"/>
      </a:accent2>
      <a:accent3>
        <a:srgbClr val="E8B462"/>
      </a:accent3>
      <a:accent4>
        <a:srgbClr val="EA5F65"/>
      </a:accent4>
      <a:accent5>
        <a:srgbClr val="E1E4E1"/>
      </a:accent5>
      <a:accent6>
        <a:srgbClr val="ECEAED"/>
      </a:accent6>
      <a:hlink>
        <a:srgbClr val="06A7A8"/>
      </a:hlink>
      <a:folHlink>
        <a:srgbClr val="11504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0B11704403A94AA7EFA65197244B23" ma:contentTypeVersion="16" ma:contentTypeDescription="Create a new document." ma:contentTypeScope="" ma:versionID="d562423f0bd9b51abbd98a6426ef6a64">
  <xsd:schema xmlns:xsd="http://www.w3.org/2001/XMLSchema" xmlns:xs="http://www.w3.org/2001/XMLSchema" xmlns:p="http://schemas.microsoft.com/office/2006/metadata/properties" xmlns:ns2="234782e6-ac7d-482f-8347-036bfc543169" xmlns:ns3="b3cc3079-f385-48ce-b0bc-8ee3c3c4b1f4" targetNamespace="http://schemas.microsoft.com/office/2006/metadata/properties" ma:root="true" ma:fieldsID="819c4868cd7a57fa89936f26cb98d137" ns2:_="" ns3:_="">
    <xsd:import namespace="234782e6-ac7d-482f-8347-036bfc543169"/>
    <xsd:import namespace="b3cc3079-f385-48ce-b0bc-8ee3c3c4b1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782e6-ac7d-482f-8347-036bfc5431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aa703d-3e32-4200-a049-2f4cab6bfc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3cc3079-f385-48ce-b0bc-8ee3c3c4b1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cc6eec-d47d-4204-8f71-d09d9ee89096}" ma:internalName="TaxCatchAll" ma:showField="CatchAllData" ma:web="b3cc3079-f385-48ce-b0bc-8ee3c3c4b1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3cc3079-f385-48ce-b0bc-8ee3c3c4b1f4">
      <UserInfo>
        <DisplayName>Dexter Levick</DisplayName>
        <AccountId>181</AccountId>
        <AccountType/>
      </UserInfo>
      <UserInfo>
        <DisplayName>Isabel Hopley</DisplayName>
        <AccountId>202</AccountId>
        <AccountType/>
      </UserInfo>
      <UserInfo>
        <DisplayName>Jessi Loftus</DisplayName>
        <AccountId>12</AccountId>
        <AccountType/>
      </UserInfo>
      <UserInfo>
        <DisplayName>Sue Sharp</DisplayName>
        <AccountId>163</AccountId>
        <AccountType/>
      </UserInfo>
      <UserInfo>
        <DisplayName>Denise Firth</DisplayName>
        <AccountId>205</AccountId>
        <AccountType/>
      </UserInfo>
      <UserInfo>
        <DisplayName>Margot Tomkinson-Smith</DisplayName>
        <AccountId>31</AccountId>
        <AccountType/>
      </UserInfo>
    </SharedWithUsers>
    <lcf76f155ced4ddcb4097134ff3c332f xmlns="234782e6-ac7d-482f-8347-036bfc543169">
      <Terms xmlns="http://schemas.microsoft.com/office/infopath/2007/PartnerControls"/>
    </lcf76f155ced4ddcb4097134ff3c332f>
    <TaxCatchAll xmlns="b3cc3079-f385-48ce-b0bc-8ee3c3c4b1f4" xsi:nil="true"/>
    <MediaLengthInSeconds xmlns="234782e6-ac7d-482f-8347-036bfc5431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C0B8F4-DD4E-4455-B8D9-D8AA9F7A1A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782e6-ac7d-482f-8347-036bfc543169"/>
    <ds:schemaRef ds:uri="b3cc3079-f385-48ce-b0bc-8ee3c3c4b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2A41C6-62EB-4BC0-8C43-32CCF280B8C2}">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b3cc3079-f385-48ce-b0bc-8ee3c3c4b1f4"/>
    <ds:schemaRef ds:uri="234782e6-ac7d-482f-8347-036bfc543169"/>
    <ds:schemaRef ds:uri="http://purl.org/dc/terms/"/>
  </ds:schemaRefs>
</ds:datastoreItem>
</file>

<file path=customXml/itemProps3.xml><?xml version="1.0" encoding="utf-8"?>
<ds:datastoreItem xmlns:ds="http://schemas.openxmlformats.org/officeDocument/2006/customXml" ds:itemID="{97D05F4F-63D2-4052-B7A2-463BA26ED2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TM03457475[[fn=框架]]</Template>
  <TotalTime>0</TotalTime>
  <Words>3233</Words>
  <Application>Microsoft Office PowerPoint</Application>
  <PresentationFormat>Widescreen</PresentationFormat>
  <Paragraphs>389</Paragraphs>
  <Slides>31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Corbel</vt:lpstr>
      <vt:lpstr>Times New Roman</vt:lpstr>
      <vt:lpstr>Wingdings 2</vt:lpstr>
      <vt:lpstr>幼圆</vt:lpstr>
      <vt:lpstr>Frame</vt:lpstr>
      <vt:lpstr>Careers in Berkshire: Local labour market information </vt:lpstr>
      <vt:lpstr>PowerPoint Presentation</vt:lpstr>
      <vt:lpstr>PowerPoint Presentation</vt:lpstr>
      <vt:lpstr>Key facts  The ‘digital tech’ information and communication sector dominates the economy in Berkshire.    The Digital Tech sector accounts for 14% of employees (compared to 5% nationally) and 18% of businesses in Berkshire. It is responsible for almost a quarter of Berkshire’s economic output.     </vt:lpstr>
      <vt:lpstr>Key facts   The most common occupation is ‘Professional’ (28%), followed by ‘Associate Professional and Tech’ then ‘Managers, Directors and Senior Officials’</vt:lpstr>
      <vt:lpstr>Key facts  Berkshire has the highest proportion of Foreign Owned Companies in the UK and these companies employ nearly a third of the private sector workforce here.   However, the majority of workplaces in Berkshire are micro-size (1-9 employees). </vt:lpstr>
      <vt:lpstr>Key facts   18% of all jobs in Berkshire are classified as STEAM jobs, nearly twice the proportional national average.    The largest proportion by far are in Digital Tech which account for 57% or all STEAM related jobs.    </vt:lpstr>
      <vt:lpstr>PowerPoint Presentation</vt:lpstr>
      <vt:lpstr>Key facts   A higher percentage of the Berkshire population have degrees, 2 or more A-Levels and 5 or more GCSE’s at grade 9-4 than nationally.   However less of the Berkshire population have trade apprenticeship compared to the national figure </vt:lpstr>
      <vt:lpstr>Key facts  Approaching two thirds (63%) of all jobs in Berkshire require mid-level qualifications while 32% of jobs within the area require a degree.  From the graph, we can see that for Berkshire, at every level of qualification, there is a higher percentage of those who hold  the qualification than there is a percentage of jobs which require it. </vt:lpstr>
      <vt:lpstr>Key Facts  The projected occupational change in Berkshire depicts a decline in the labour-intensive occupations between 2019 and 2027 which will be further absorbed by the high-skill, middle-skill and service intensive occupations.</vt:lpstr>
      <vt:lpstr>PowerPoint Presentation</vt:lpstr>
      <vt:lpstr>Key facts  55% of Berkshire’s workforce are in managerial, professional or associate professional occupations (compared to 47% nationally)  Almost double the national average work as Science, Research, Engineering and Technology Professionals</vt:lpstr>
      <vt:lpstr>Key facts  Vacancies for the working population in Berkshire:    </vt:lpstr>
      <vt:lpstr>Key facts  Approaching 1 in 5 organisations are recording skill deficiencies.  1 in 3 job vacancies are hard to fill.   There are concerns regarding supply and demand for skills at Level 3 and gaps in Apprenticeship provision in certain job families/industries.</vt:lpstr>
      <vt:lpstr>PowerPoint Presentation</vt:lpstr>
      <vt:lpstr>PowerPoint Presentation</vt:lpstr>
      <vt:lpstr>Key facts  The number of local job opportunities in different sectors / occupations varies considerably.  In IT, whilst there are lots of jobs, the skills required are very specific and therefore employers can struggle to fill roles.   </vt:lpstr>
      <vt:lpstr>Key facts  Job positions that employers in Berkshire find most difficult to fill include: engineers; social workers; chefs; waiting and bar staff; software developers; lorry drivers; health workers; teachers and Apprentices.</vt:lpstr>
      <vt:lpstr>Key facts  Salaries in Berkshire are the highest in the country (outside of London).   Whilst starting salaries can be low in sectors such as hospitality, retail and warehousing, it is possible to rise up the ranks quickly.    </vt:lpstr>
      <vt:lpstr>Key facts   27% of Berkshire employers who recruit school leavers believe they are poorly prepared for work.   Of these, 12% say they believe young people have a poor attitude / lack motivation.  So whilst most don’t think this, a fair chunk do.  </vt:lpstr>
      <vt:lpstr>Key facts  By far the main essential skill that  employers in Berkshire (and in the rest of the country) are looking for is good communication.    What activities could you undertake to improve yours?</vt:lpstr>
      <vt:lpstr>Key facts  Computer programming skills, sales, and business management skills, are the main specialist skills being sought by Berkshire employers.    Computer programming skills including the use of programming languages such as Javascript, SQL, Python, GIT and Microsoft Azure.</vt:lpstr>
      <vt:lpstr>Key facts  The world of work is changing. As we enter the Fourth Industrial Revolution, developments in fields such as robotics, AI, nanotechnology and autonomous vehicles, look set to change the way we live and work.   Across all sectors of the economy, different skills will be needed. Some roles will disappear and many more will evolve. </vt:lpstr>
      <vt:lpstr>PowerPoint Presentation</vt:lpstr>
      <vt:lpstr>PowerPoint Presentation</vt:lpstr>
      <vt:lpstr>Key facts  From the graph it is clear that Apprentice Technician and Engineers are the most in demand with 43 and 37 job postings respectively across 2021.   These top ten apprenticeship titles are all within the engineering and IT sectors.  </vt:lpstr>
      <vt:lpstr>Key facts  As is to be expected, the local authority in Berkshire with the greatest number of apprenticeships based within it was Reading; approaching double that of the second place local authority – West Berkshire.</vt:lpstr>
      <vt:lpstr>PowerPoint Presentation</vt:lpstr>
      <vt:lpstr>More  information   Gateway to explore jobs, apprenticeships and courses in Berkshire  Spotlight on sectors urgently recruiting  Key information available for a wide range of jobs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in Berkshire: Local labour market information</dc:title>
  <dc:creator>Abby Lacey</dc:creator>
  <cp:lastModifiedBy>Mrs E Wooller</cp:lastModifiedBy>
  <cp:revision>5</cp:revision>
  <dcterms:created xsi:type="dcterms:W3CDTF">2019-11-26T16:48:38Z</dcterms:created>
  <dcterms:modified xsi:type="dcterms:W3CDTF">2022-11-11T10:43:53Z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0x010100510B11704403A94AA7EFA65197244B23</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