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9" r:id="rId5"/>
    <p:sldId id="258" r:id="rId6"/>
    <p:sldId id="259" r:id="rId7"/>
    <p:sldId id="256" r:id="rId8"/>
    <p:sldId id="260" r:id="rId9"/>
    <p:sldId id="261" r:id="rId10"/>
    <p:sldId id="263" r:id="rId11"/>
    <p:sldId id="264" r:id="rId12"/>
    <p:sldId id="267" r:id="rId13"/>
    <p:sldId id="265" r:id="rId14"/>
    <p:sldId id="268" r:id="rId15"/>
    <p:sldId id="270" r:id="rId16"/>
    <p:sldId id="271" r:id="rId17"/>
    <p:sldId id="262" r:id="rId18"/>
    <p:sldId id="273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45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71D549-B874-144D-CA42-EE4BB872EBFC}" v="387" dt="2025-07-01T11:11:18.022"/>
    <p1510:client id="{FA06B0C6-5C42-F0D7-1397-0CCDEF6DA65B}" v="58" dt="2025-07-03T09:09:54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s K Kukkuk" userId="S::kkukkuk@littleheath.org.uk::35ad5078-6bf1-4b91-b062-90c993510775" providerId="AD" clId="Web-{FA06B0C6-5C42-F0D7-1397-0CCDEF6DA65B}"/>
    <pc:docChg chg="addSld modSld">
      <pc:chgData name="Mrs K Kukkuk" userId="S::kkukkuk@littleheath.org.uk::35ad5078-6bf1-4b91-b062-90c993510775" providerId="AD" clId="Web-{FA06B0C6-5C42-F0D7-1397-0CCDEF6DA65B}" dt="2025-07-03T09:09:53.738" v="54" actId="20577"/>
      <pc:docMkLst>
        <pc:docMk/>
      </pc:docMkLst>
      <pc:sldChg chg="addSp delSp modSp">
        <pc:chgData name="Mrs K Kukkuk" userId="S::kkukkuk@littleheath.org.uk::35ad5078-6bf1-4b91-b062-90c993510775" providerId="AD" clId="Web-{FA06B0C6-5C42-F0D7-1397-0CCDEF6DA65B}" dt="2025-07-03T09:09:53.738" v="54" actId="20577"/>
        <pc:sldMkLst>
          <pc:docMk/>
          <pc:sldMk cId="2216028227" sldId="262"/>
        </pc:sldMkLst>
        <pc:spChg chg="mod">
          <ac:chgData name="Mrs K Kukkuk" userId="S::kkukkuk@littleheath.org.uk::35ad5078-6bf1-4b91-b062-90c993510775" providerId="AD" clId="Web-{FA06B0C6-5C42-F0D7-1397-0CCDEF6DA65B}" dt="2025-07-03T09:09:26.831" v="46" actId="20577"/>
          <ac:spMkLst>
            <pc:docMk/>
            <pc:sldMk cId="2216028227" sldId="262"/>
            <ac:spMk id="4" creationId="{4822B345-98AA-424B-935E-948AADBBF78D}"/>
          </ac:spMkLst>
        </pc:spChg>
        <pc:spChg chg="mod">
          <ac:chgData name="Mrs K Kukkuk" userId="S::kkukkuk@littleheath.org.uk::35ad5078-6bf1-4b91-b062-90c993510775" providerId="AD" clId="Web-{FA06B0C6-5C42-F0D7-1397-0CCDEF6DA65B}" dt="2025-07-03T09:09:53.738" v="54" actId="20577"/>
          <ac:spMkLst>
            <pc:docMk/>
            <pc:sldMk cId="2216028227" sldId="262"/>
            <ac:spMk id="5" creationId="{CB338CB9-BD78-47D5-94CC-CFB1882D15EE}"/>
          </ac:spMkLst>
        </pc:spChg>
        <pc:picChg chg="add mod">
          <ac:chgData name="Mrs K Kukkuk" userId="S::kkukkuk@littleheath.org.uk::35ad5078-6bf1-4b91-b062-90c993510775" providerId="AD" clId="Web-{FA06B0C6-5C42-F0D7-1397-0CCDEF6DA65B}" dt="2025-07-03T09:09:35.644" v="50" actId="1076"/>
          <ac:picMkLst>
            <pc:docMk/>
            <pc:sldMk cId="2216028227" sldId="262"/>
            <ac:picMk id="2" creationId="{D96657A5-1387-402E-A341-7A109057E5C5}"/>
          </ac:picMkLst>
        </pc:picChg>
        <pc:picChg chg="del">
          <ac:chgData name="Mrs K Kukkuk" userId="S::kkukkuk@littleheath.org.uk::35ad5078-6bf1-4b91-b062-90c993510775" providerId="AD" clId="Web-{FA06B0C6-5C42-F0D7-1397-0CCDEF6DA65B}" dt="2025-07-03T09:06:55.125" v="40"/>
          <ac:picMkLst>
            <pc:docMk/>
            <pc:sldMk cId="2216028227" sldId="262"/>
            <ac:picMk id="6" creationId="{4C38D9B2-AC17-4C2E-9CDD-DF37D8DD0D63}"/>
          </ac:picMkLst>
        </pc:picChg>
      </pc:sldChg>
      <pc:sldChg chg="modSp">
        <pc:chgData name="Mrs K Kukkuk" userId="S::kkukkuk@littleheath.org.uk::35ad5078-6bf1-4b91-b062-90c993510775" providerId="AD" clId="Web-{FA06B0C6-5C42-F0D7-1397-0CCDEF6DA65B}" dt="2025-07-03T08:31:45.997" v="38" actId="20577"/>
        <pc:sldMkLst>
          <pc:docMk/>
          <pc:sldMk cId="1518898212" sldId="271"/>
        </pc:sldMkLst>
        <pc:spChg chg="mod">
          <ac:chgData name="Mrs K Kukkuk" userId="S::kkukkuk@littleheath.org.uk::35ad5078-6bf1-4b91-b062-90c993510775" providerId="AD" clId="Web-{FA06B0C6-5C42-F0D7-1397-0CCDEF6DA65B}" dt="2025-07-03T08:31:45.997" v="38" actId="20577"/>
          <ac:spMkLst>
            <pc:docMk/>
            <pc:sldMk cId="1518898212" sldId="271"/>
            <ac:spMk id="9" creationId="{FB2F6F9C-DB5F-B37C-10DD-0A97D1FA8757}"/>
          </ac:spMkLst>
        </pc:spChg>
      </pc:sldChg>
      <pc:sldChg chg="add replId">
        <pc:chgData name="Mrs K Kukkuk" userId="S::kkukkuk@littleheath.org.uk::35ad5078-6bf1-4b91-b062-90c993510775" providerId="AD" clId="Web-{FA06B0C6-5C42-F0D7-1397-0CCDEF6DA65B}" dt="2025-07-03T09:06:49.343" v="39"/>
        <pc:sldMkLst>
          <pc:docMk/>
          <pc:sldMk cId="4284583765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81EB9-7C74-4823-A841-CB5721AB9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AA40D-3A7A-4054-A6CE-953CD8CE1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2458A-7D21-44E0-9809-C3D7F487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FC164-638D-4F57-AB9F-F84863D8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9FD9B-80F6-481A-B025-14F4953CA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54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EB0E-3245-405C-8434-10B93D96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FB5F6-0F1A-4699-AE74-744B687F8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805C1-CBF3-45B4-992E-1A79D816E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D91DA-7E09-415E-B3E8-BB1AD4D64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69FF9-2991-41AB-AA83-C547DCE3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62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125FF-CCAF-4476-91AD-CB21A4D3F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04749-76B0-4D13-BC27-3A0C01F09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0B557-928A-46DC-BD0D-B9169E63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96967-DBB9-4264-91B6-C98098232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8CDA6-52E1-4526-9123-28A57670B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2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A265-B1DD-4C2C-BA8F-F6098020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8B25B-B7E4-4894-B679-FBE2B001B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4C59E-D432-47A8-9E82-D6DFB50B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37CBA-7F99-4592-9943-9199A967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8F818-97E1-4AC5-98BF-A7F6417F7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6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00020-73CC-41D9-A573-20914B46F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86E84-D59D-4AFC-B305-2D6F43D24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06082-7852-4AB0-8FB1-DCDC8446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749CF-63D1-46B9-91A3-8B89FC52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9B59C-0779-48C3-A14A-B4F3590B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5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A957E-9B4F-4ACD-B40E-15F83479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29A01-F45F-4CA8-89B3-631245FA9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20DEC-FBB3-4799-A3F1-CEE7E9E81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1AB72-7125-446F-AC92-3C81326A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931FF-2B02-44CA-B9A0-C7C19F29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0DC78-18A3-4045-8975-49F9E6FD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37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78EB-FDC0-4337-ADDC-9C6505324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B7460-1DDC-44EA-ACA8-8A799A75C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FF1F0-6561-4D60-AAF1-B7297B403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0842F-82E4-48FE-BA73-C36343115B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B1112-D19A-4A3A-99C4-3070461DE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7C5E05-5947-44FE-A6DF-ABA2191C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8FE39B-AAC1-4476-AE73-00793DEFE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06C70-59C2-461B-BC32-DFB0A54C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72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C009-5E2B-4AAC-8892-4795A338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8E89CA-9443-4966-8C3A-F8FA8B3E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E1E71-9E92-4A4F-A327-24ECE53E3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042B6-2BFC-4014-9DFB-0682EAB1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12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14B0B-43B4-49AA-A92B-E03463BF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56E902-2972-494A-A9E9-2FC0513F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52610-DC83-4357-9318-88565EA03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0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9E026-CAF6-4AEE-B792-79B07241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B3A3C-6B71-4ED9-8BA9-E2569FCBB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8BAA9-B2CA-4B96-9D95-F824FF94C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8F077-462D-4785-A11A-88134A42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DD220-4F02-4623-ABDB-A45C4703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F5910-F188-47E6-A278-7E16BCD6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19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0712-EF31-40B5-9D23-2B82DDC4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F6368E-504B-40B9-85DE-8CCA50DDD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5579F-C2D8-4D75-8352-536146121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C80E1-9E99-4DB0-B44E-63959BB7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3A17-DE86-43F4-8E8E-4E116F42028D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E6C3D-B0EF-4B30-8291-09496A1A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04C92-E523-4F77-A12F-2A9BE724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2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8FDBA-D75C-4EA5-9054-30B637BC5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42CD27-EE62-4CD8-8D46-223B7FD94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6DF32-BE2B-4339-86FE-B5654BCEE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C3A17-DE86-43F4-8E8E-4E116F42028D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1ACC0-4F34-48C3-B29A-8A92956BB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6723A-E58E-435C-B0C3-DF3BBAEE4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0D9D-EC0F-4D7B-8C97-08CDD9B3D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07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BH7WFmRs-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shorts/T5pDk7l8Ens" TargetMode="External"/><Relationship Id="rId4" Type="http://schemas.openxmlformats.org/officeDocument/2006/relationships/hyperlink" Target="https://www.youtube.com/shorts/qtZuNC-VAU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nk2-wPq4bmI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BSjt6-dzPvA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-OjOXW4ku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paper with text on it&#10;&#10;AI-generated content may be incorrect.">
            <a:extLst>
              <a:ext uri="{FF2B5EF4-FFF2-40B4-BE49-F238E27FC236}">
                <a16:creationId xmlns:a16="http://schemas.microsoft.com/office/drawing/2014/main" id="{67138041-D2C7-5BF8-71CE-87E0B99A2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45"/>
            <a:ext cx="12192000" cy="68225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95011A-4802-8711-E1FB-E8BDA1C8D496}"/>
              </a:ext>
            </a:extLst>
          </p:cNvPr>
          <p:cNvSpPr txBox="1"/>
          <p:nvPr/>
        </p:nvSpPr>
        <p:spPr>
          <a:xfrm>
            <a:off x="5050971" y="5644738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 Light"/>
                <a:cs typeface="Segoe UI"/>
                <a:hlinkClick r:id="rId3"/>
              </a:rPr>
              <a:t>Pregnancy: A Month-By-Month Guide | 3D Animation</a:t>
            </a:r>
            <a:r>
              <a:rPr lang="en-US" dirty="0">
                <a:latin typeface="Calibri Light"/>
                <a:ea typeface="Calibri Light"/>
                <a:cs typeface="Calibri Light"/>
              </a:rPr>
              <a:t>​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en-US" dirty="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6308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CC1C-27E8-05D9-D1B0-2D628146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473" y="-1031"/>
            <a:ext cx="10515600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>
                <a:ea typeface="Calibri Light"/>
                <a:cs typeface="Calibri Light"/>
              </a:rPr>
              <a:t>Unit 1 – Children's Development</a:t>
            </a:r>
          </a:p>
        </p:txBody>
      </p:sp>
      <p:pic>
        <p:nvPicPr>
          <p:cNvPr id="4" name="Content Placeholder 3" descr="Physical Development – EDP 3273 Child Development">
            <a:extLst>
              <a:ext uri="{FF2B5EF4-FFF2-40B4-BE49-F238E27FC236}">
                <a16:creationId xmlns:a16="http://schemas.microsoft.com/office/drawing/2014/main" id="{AAF7A5FF-DEBC-F282-9217-BB811389F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177" y="1093314"/>
            <a:ext cx="9757749" cy="563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CCF34-B68F-426B-05D0-69F67C481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272" y="184689"/>
            <a:ext cx="10064409" cy="1360728"/>
          </a:xfrm>
          <a:solidFill>
            <a:srgbClr val="FFFF00"/>
          </a:solidFill>
        </p:spPr>
        <p:txBody>
          <a:bodyPr anchor="b">
            <a:normAutofit/>
          </a:bodyPr>
          <a:lstStyle/>
          <a:p>
            <a:pPr algn="ctr"/>
            <a:r>
              <a:rPr lang="en-US" sz="3600" b="1" dirty="0">
                <a:ea typeface="Calibri Light"/>
                <a:cs typeface="Calibri Light"/>
              </a:rPr>
              <a:t>Unit 1 – Children's Development</a:t>
            </a:r>
            <a:br>
              <a:rPr lang="en-US" sz="3600" b="1" dirty="0">
                <a:ea typeface="Calibri Light"/>
                <a:cs typeface="Calibri Light"/>
              </a:rPr>
            </a:br>
            <a:r>
              <a:rPr lang="en-US" sz="3600" b="1" dirty="0">
                <a:ea typeface="Calibri Light"/>
                <a:cs typeface="Calibri Light"/>
              </a:rPr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E2190-8CCC-480A-E66A-D491242AE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73" y="2584058"/>
            <a:ext cx="4938228" cy="36736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Using the </a:t>
            </a:r>
            <a:r>
              <a:rPr lang="en-US" b="1" i="1" dirty="0">
                <a:ea typeface="Calibri" panose="020F0502020204030204"/>
                <a:cs typeface="Calibri" panose="020F0502020204030204"/>
              </a:rPr>
              <a:t>'Development Matters'</a:t>
            </a:r>
            <a:r>
              <a:rPr lang="en-US" dirty="0">
                <a:ea typeface="Calibri" panose="020F0502020204030204"/>
                <a:cs typeface="Calibri" panose="020F0502020204030204"/>
              </a:rPr>
              <a:t> document, on A3 paper, create your own Physical Developmental graph / flow diagram / graphic.    </a:t>
            </a:r>
          </a:p>
          <a:p>
            <a:pPr marL="0" indent="0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How and when do children develop between ages birth and 4, with a focus on Physical Development.</a:t>
            </a: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18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18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Physical Development">
            <a:extLst>
              <a:ext uri="{FF2B5EF4-FFF2-40B4-BE49-F238E27FC236}">
                <a16:creationId xmlns:a16="http://schemas.microsoft.com/office/drawing/2014/main" id="{B236D309-99CC-E31A-4DE9-9C0835A31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197" y="2469353"/>
            <a:ext cx="6293000" cy="37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88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DA2C6-47CE-1EB0-1B59-42FFE8F6EF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>
                <a:ea typeface="Calibri Light"/>
                <a:cs typeface="Calibri Light"/>
              </a:rPr>
              <a:t>Unit 1 – Gross and Fine Motor skills</a:t>
            </a:r>
            <a:endParaRPr lang="en-US" dirty="0"/>
          </a:p>
        </p:txBody>
      </p:sp>
      <p:pic>
        <p:nvPicPr>
          <p:cNvPr id="4" name="Content Placeholder 3" descr="Gross Motor Skills: What They Are, Development &amp; Examples">
            <a:extLst>
              <a:ext uri="{FF2B5EF4-FFF2-40B4-BE49-F238E27FC236}">
                <a16:creationId xmlns:a16="http://schemas.microsoft.com/office/drawing/2014/main" id="{CCAEAC71-43AC-B961-FEBF-2B4D084E2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25" y="1689553"/>
            <a:ext cx="2905906" cy="5258481"/>
          </a:xfrm>
          <a:prstGeom prst="rect">
            <a:avLst/>
          </a:prstGeom>
        </p:spPr>
      </p:pic>
      <p:pic>
        <p:nvPicPr>
          <p:cNvPr id="5" name="Picture 4" descr="OT and PT Development Norms | Allison Fors, Inc.">
            <a:extLst>
              <a:ext uri="{FF2B5EF4-FFF2-40B4-BE49-F238E27FC236}">
                <a16:creationId xmlns:a16="http://schemas.microsoft.com/office/drawing/2014/main" id="{179A31F9-20E9-E4BA-CF74-F140E6A6E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142" y="1596571"/>
            <a:ext cx="5297715" cy="5261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92AC1B-572B-FDB8-5759-1C6AA29E8A63}"/>
              </a:ext>
            </a:extLst>
          </p:cNvPr>
          <p:cNvSpPr txBox="1"/>
          <p:nvPr/>
        </p:nvSpPr>
        <p:spPr>
          <a:xfrm>
            <a:off x="2991757" y="1712686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4"/>
              </a:rPr>
              <a:t>fine motor skills | sand | tracing | identification | pattern writing |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C3B57-05B4-51C0-F96B-579F6935BAC6}"/>
              </a:ext>
            </a:extLst>
          </p:cNvPr>
          <p:cNvSpPr txBox="1"/>
          <p:nvPr/>
        </p:nvSpPr>
        <p:spPr>
          <a:xfrm>
            <a:off x="2991757" y="3209471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5"/>
              </a:rPr>
              <a:t>#shorts gross motor skill activity l physical Activity kids l preschool activities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125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73020-6995-B7E5-A163-2D655EB24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DB9E7-AD6E-E1E7-B940-0FC5DA4F19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>
                <a:ea typeface="Calibri Light"/>
                <a:cs typeface="Calibri Light"/>
              </a:rPr>
              <a:t>Unit 1 – Gross and Fine Motor skills</a:t>
            </a:r>
            <a:br>
              <a:rPr lang="en-US" dirty="0">
                <a:ea typeface="Calibri Light"/>
                <a:cs typeface="Calibri Light"/>
              </a:rPr>
            </a:br>
            <a:r>
              <a:rPr lang="en-US" dirty="0">
                <a:ea typeface="Calibri Light"/>
                <a:cs typeface="Calibri Light"/>
              </a:rPr>
              <a:t>Task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B2F6F9C-DB5F-B37C-10DD-0A97D1FA8757}"/>
              </a:ext>
            </a:extLst>
          </p:cNvPr>
          <p:cNvSpPr/>
          <p:nvPr/>
        </p:nvSpPr>
        <p:spPr>
          <a:xfrm>
            <a:off x="395844" y="2325584"/>
            <a:ext cx="11222181" cy="36912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57200" indent="-457200" algn="ctr">
              <a:buFont typeface="Wingdings"/>
              <a:buChar char="ü"/>
            </a:pPr>
            <a:r>
              <a:rPr lang="en-US" sz="3200" dirty="0">
                <a:solidFill>
                  <a:schemeClr val="tx1"/>
                </a:solidFill>
                <a:ea typeface="Calibri"/>
                <a:cs typeface="Calibri"/>
              </a:rPr>
              <a:t>Your task is to design either a Gross motor skills or Fine motor skills activity.  You should use the planning sheet and explain why you believe this activity is important to enhance Gross or Fine motor skills.</a:t>
            </a:r>
            <a:endParaRPr lang="en-US"/>
          </a:p>
          <a:p>
            <a:pPr marL="457200" indent="-457200" algn="ctr">
              <a:buFont typeface="Wingdings"/>
              <a:buChar char="ü"/>
            </a:pPr>
            <a:r>
              <a:rPr lang="en-US" sz="3200" dirty="0">
                <a:solidFill>
                  <a:schemeClr val="tx1"/>
                </a:solidFill>
                <a:ea typeface="Calibri"/>
                <a:cs typeface="Calibri"/>
              </a:rPr>
              <a:t>When you have designed your activity, introduce it to your partner and get them to do it :)</a:t>
            </a:r>
          </a:p>
          <a:p>
            <a:pPr marL="457200" indent="-457200" algn="ctr">
              <a:buFont typeface="Wingdings"/>
              <a:buChar char="ü"/>
            </a:pPr>
            <a:r>
              <a:rPr lang="en-US" sz="3200" dirty="0">
                <a:solidFill>
                  <a:schemeClr val="tx1"/>
                </a:solidFill>
                <a:ea typeface="Calibri"/>
                <a:cs typeface="Calibri"/>
              </a:rPr>
              <a:t>Evaluate your activity</a:t>
            </a:r>
          </a:p>
          <a:p>
            <a:pPr algn="ctr"/>
            <a:endParaRPr lang="en-US" sz="2400" dirty="0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89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9E4ABC-C857-4816-A453-21F1B046DFA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GB"/>
              <a:t>Unit 2 – Keeping Children Safe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2B345-98AA-424B-935E-948AADBBF7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b="1" u="sng" dirty="0"/>
              <a:t>Case study –  Baby P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  <a:hlinkClick r:id="rId2"/>
              </a:rPr>
              <a:t>The Tragic Story Of Baby P | Peter Connelly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338CB9-BD78-47D5-94CC-CFB1882D15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Thinking about keeping children safe in their homes, at school and outside in the community …</a:t>
            </a:r>
          </a:p>
          <a:p>
            <a:pPr marL="0" indent="0">
              <a:buNone/>
            </a:pPr>
            <a:endParaRPr lang="en-GB"/>
          </a:p>
          <a:p>
            <a:pPr marL="514350" indent="-514350">
              <a:buAutoNum type="arabicParenR"/>
            </a:pPr>
            <a:r>
              <a:rPr lang="en-GB" dirty="0"/>
              <a:t>Whose responsibility is it to keep children safe?</a:t>
            </a:r>
            <a:endParaRPr lang="en-GB" dirty="0">
              <a:ea typeface="Calibri"/>
              <a:cs typeface="Calibri"/>
            </a:endParaRPr>
          </a:p>
          <a:p>
            <a:pPr marL="514350" indent="-514350">
              <a:buAutoNum type="arabicParenR"/>
            </a:pPr>
            <a:r>
              <a:rPr lang="en-GB" dirty="0"/>
              <a:t>Who should have been responsible for Baby P?</a:t>
            </a:r>
            <a:endParaRPr lang="en-GB" dirty="0">
              <a:ea typeface="Calibri"/>
              <a:cs typeface="Calibri"/>
            </a:endParaRPr>
          </a:p>
          <a:p>
            <a:pPr marL="514350" indent="-514350">
              <a:buAutoNum type="arabicParenR"/>
            </a:pPr>
            <a:r>
              <a:rPr lang="en-GB" dirty="0"/>
              <a:t>Who failed Baby P?</a:t>
            </a:r>
          </a:p>
        </p:txBody>
      </p:sp>
      <p:pic>
        <p:nvPicPr>
          <p:cNvPr id="2" name="Picture 1" descr="Cafcass not fit-for-purpose finds Baby ...">
            <a:extLst>
              <a:ext uri="{FF2B5EF4-FFF2-40B4-BE49-F238E27FC236}">
                <a16:creationId xmlns:a16="http://schemas.microsoft.com/office/drawing/2014/main" id="{D96657A5-1387-402E-A341-7A109057E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679" y="4004060"/>
            <a:ext cx="2449676" cy="24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28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F718E-3EAF-472A-0B44-A4365464E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ED380E-6DC3-6438-C519-88F585E9F8E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GB"/>
              <a:t>Unit 2 – Keeping Children Safe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937E6-EF06-5B1A-3BBC-BD72B03C0B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u="sng"/>
              <a:t>Case study – Victoria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>
                <a:hlinkClick r:id="rId2"/>
              </a:rPr>
              <a:t>The Abuse and Murder of Victoria Climbié – YouTube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F264C3-6FCC-73DB-C42D-3E6F0C169E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Thinking about keeping children safe in their homes, at school and outside in the community …</a:t>
            </a:r>
          </a:p>
          <a:p>
            <a:pPr marL="0" indent="0">
              <a:buNone/>
            </a:pPr>
            <a:endParaRPr lang="en-GB"/>
          </a:p>
          <a:p>
            <a:pPr marL="514350" indent="-514350">
              <a:buAutoNum type="arabicParenR"/>
            </a:pPr>
            <a:r>
              <a:rPr lang="en-GB"/>
              <a:t>Whose responsibility is it to keep children safe?</a:t>
            </a:r>
          </a:p>
          <a:p>
            <a:pPr marL="514350" indent="-514350">
              <a:buAutoNum type="arabicParenR"/>
            </a:pPr>
            <a:r>
              <a:rPr lang="en-GB"/>
              <a:t>Who should have been responsible for Victoria?</a:t>
            </a:r>
          </a:p>
          <a:p>
            <a:pPr marL="514350" indent="-514350">
              <a:buAutoNum type="arabicParenR"/>
            </a:pPr>
            <a:r>
              <a:rPr lang="en-GB"/>
              <a:t>Who failed Victoria?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88E7B-836C-F900-ECCE-E39FAA909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80908"/>
            <a:ext cx="4334933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83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8DDD3C2-879B-61B1-EE80-960C165532CB}"/>
              </a:ext>
            </a:extLst>
          </p:cNvPr>
          <p:cNvSpPr/>
          <p:nvPr/>
        </p:nvSpPr>
        <p:spPr>
          <a:xfrm>
            <a:off x="8275467" y="3058"/>
            <a:ext cx="3822189" cy="3742762"/>
          </a:xfrm>
          <a:prstGeom prst="wedgeRoundRectCallout">
            <a:avLst/>
          </a:prstGeom>
          <a:solidFill>
            <a:srgbClr val="8245C4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Kristen ITC"/>
              </a:rPr>
              <a:t>Please ensure you are doing the Summer Work, including the Reading tasks.</a:t>
            </a:r>
            <a:endParaRPr lang="en-US" sz="2400">
              <a:solidFill>
                <a:schemeClr val="tx1"/>
              </a:solidFill>
              <a:latin typeface="Kristen ITC"/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Kristen ITC"/>
              <a:ea typeface="Calibri"/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Kristen ITC"/>
              </a:rPr>
              <a:t>I am really looking forward to teaching you in September!</a:t>
            </a:r>
            <a:endParaRPr lang="en-US" sz="2400">
              <a:solidFill>
                <a:schemeClr val="tx1"/>
              </a:solidFill>
              <a:latin typeface="Kristen ITC"/>
              <a:ea typeface="Calibri"/>
              <a:cs typeface="Calibri"/>
            </a:endParaRPr>
          </a:p>
        </p:txBody>
      </p:sp>
      <p:pic>
        <p:nvPicPr>
          <p:cNvPr id="4" name="Picture 3" descr="Understanding Child Development Stages - Top Play School In India">
            <a:extLst>
              <a:ext uri="{FF2B5EF4-FFF2-40B4-BE49-F238E27FC236}">
                <a16:creationId xmlns:a16="http://schemas.microsoft.com/office/drawing/2014/main" id="{68D88AC3-1EF3-4362-8A63-D159F0E83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5" y="2286000"/>
            <a:ext cx="8191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9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5CEE5-BE8C-4F33-A9BE-701315183D94}"/>
              </a:ext>
            </a:extLst>
          </p:cNvPr>
          <p:cNvSpPr/>
          <p:nvPr/>
        </p:nvSpPr>
        <p:spPr>
          <a:xfrm>
            <a:off x="557048" y="151179"/>
            <a:ext cx="6096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/>
              <a:t>The Pearson Level 3 Alternative Academic Qualification BTEC National in Early Childhood Development (Extended Certificate) is an Alternative Academic Qualification (AAQ) designed for post-16 students with an interest in Education and Early Years and aiming to progress to higher education as a route to graduate level employment. </a:t>
            </a:r>
          </a:p>
          <a:p>
            <a:endParaRPr lang="en-GB" sz="2800"/>
          </a:p>
          <a:p>
            <a:r>
              <a:rPr lang="en-GB" sz="2800">
                <a:highlight>
                  <a:srgbClr val="FFFF00"/>
                </a:highlight>
              </a:rPr>
              <a:t>Equivalent to one A Level in size</a:t>
            </a:r>
            <a:r>
              <a:rPr lang="en-GB" sz="2800"/>
              <a:t>, it is suitable for students looking to develop their applied knowledge and skills in Education and Early Years as part of a study programme alongside A Levels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8ECDBEE5-347E-4D30-9BDC-63FD0B6813B0}"/>
              </a:ext>
            </a:extLst>
          </p:cNvPr>
          <p:cNvSpPr/>
          <p:nvPr/>
        </p:nvSpPr>
        <p:spPr>
          <a:xfrm>
            <a:off x="7262647" y="1744717"/>
            <a:ext cx="4633361" cy="380474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>
                <a:solidFill>
                  <a:schemeClr val="tx1"/>
                </a:solidFill>
              </a:rPr>
              <a:t>Who is this qualification for?</a:t>
            </a:r>
          </a:p>
        </p:txBody>
      </p:sp>
    </p:spTree>
    <p:extLst>
      <p:ext uri="{BB962C8B-B14F-4D97-AF65-F5344CB8AC3E}">
        <p14:creationId xmlns:p14="http://schemas.microsoft.com/office/powerpoint/2010/main" val="80295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Left 1">
            <a:extLst>
              <a:ext uri="{FF2B5EF4-FFF2-40B4-BE49-F238E27FC236}">
                <a16:creationId xmlns:a16="http://schemas.microsoft.com/office/drawing/2014/main" id="{34C3A868-1715-46E4-980A-31389C94681F}"/>
              </a:ext>
            </a:extLst>
          </p:cNvPr>
          <p:cNvSpPr/>
          <p:nvPr/>
        </p:nvSpPr>
        <p:spPr>
          <a:xfrm>
            <a:off x="8607680" y="2029542"/>
            <a:ext cx="3478925" cy="314687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chemeClr val="tx1"/>
                </a:solidFill>
              </a:rPr>
              <a:t>What will you study over the next two years?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8AEEF3-5560-4F28-AD8A-57F3F747FAAB}"/>
              </a:ext>
            </a:extLst>
          </p:cNvPr>
          <p:cNvSpPr/>
          <p:nvPr/>
        </p:nvSpPr>
        <p:spPr>
          <a:xfrm>
            <a:off x="105395" y="351089"/>
            <a:ext cx="3909848" cy="29039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/>
              <a:t>Unit 1 - Children’s development </a:t>
            </a:r>
          </a:p>
          <a:p>
            <a:pPr algn="ctr"/>
            <a:endParaRPr lang="en-GB" b="1" u="sng"/>
          </a:p>
          <a:p>
            <a:pPr algn="ctr"/>
            <a:r>
              <a:rPr lang="en-GB"/>
              <a:t>Children’s developmental progress from birth up to eight years, including the theories, principles and factors relating to development, and the potential impact of a range of factors on a child’s progress through the developmental milestones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354156-E0C5-47D4-8703-2B8B1DFBC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295" y="3602978"/>
            <a:ext cx="3920068" cy="2635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48B1C5-D613-4EC7-AF5E-02C854F1F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39" y="334518"/>
            <a:ext cx="4077724" cy="2920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546A86-4AFA-4782-AFDF-9602585A0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95" y="3602978"/>
            <a:ext cx="3920068" cy="26353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D3A89D-F443-4FC2-A383-D76F808FB4FB}"/>
              </a:ext>
            </a:extLst>
          </p:cNvPr>
          <p:cNvSpPr/>
          <p:nvPr/>
        </p:nvSpPr>
        <p:spPr>
          <a:xfrm>
            <a:off x="4624696" y="526689"/>
            <a:ext cx="3636435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000" b="1" u="sng">
                <a:solidFill>
                  <a:schemeClr val="bg1"/>
                </a:solidFill>
              </a:rPr>
              <a:t>Unit 2 -Keeping Children Safe</a:t>
            </a:r>
            <a:r>
              <a:rPr lang="en-GB" sz="2000">
                <a:solidFill>
                  <a:schemeClr val="bg1"/>
                </a:solidFill>
              </a:rPr>
              <a:t> </a:t>
            </a:r>
          </a:p>
          <a:p>
            <a:pPr algn="ctr"/>
            <a:endParaRPr lang="en-GB" sz="2000">
              <a:solidFill>
                <a:schemeClr val="bg1"/>
              </a:solidFill>
            </a:endParaRPr>
          </a:p>
          <a:p>
            <a:r>
              <a:rPr lang="en-GB" sz="2000">
                <a:solidFill>
                  <a:schemeClr val="bg1"/>
                </a:solidFill>
              </a:rPr>
              <a:t>Health and safety and safeguarding responsibilities of an individual working in an early years setting; emergency best practices  and when to address concerns about a child’s welfare. </a:t>
            </a:r>
            <a:endParaRPr lang="en-GB" sz="20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041620-51B5-4F3B-9B80-25A49648366E}"/>
              </a:ext>
            </a:extLst>
          </p:cNvPr>
          <p:cNvSpPr/>
          <p:nvPr/>
        </p:nvSpPr>
        <p:spPr>
          <a:xfrm>
            <a:off x="290851" y="3699641"/>
            <a:ext cx="340878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>
                <a:solidFill>
                  <a:schemeClr val="bg1"/>
                </a:solidFill>
              </a:rPr>
              <a:t>Unit 3 - Play and Learning </a:t>
            </a:r>
          </a:p>
          <a:p>
            <a:endParaRPr lang="en-GB"/>
          </a:p>
          <a:p>
            <a:r>
              <a:rPr lang="en-GB" sz="2000">
                <a:solidFill>
                  <a:schemeClr val="bg1"/>
                </a:solidFill>
              </a:rPr>
              <a:t>The concept of play, the influence of theories and approaches to play, and the benefits of play and learning activities for children.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C14202-FEA3-4226-A5BD-63BE6BEC21DF}"/>
              </a:ext>
            </a:extLst>
          </p:cNvPr>
          <p:cNvSpPr/>
          <p:nvPr/>
        </p:nvSpPr>
        <p:spPr>
          <a:xfrm>
            <a:off x="4617529" y="3699641"/>
            <a:ext cx="364360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>
                <a:solidFill>
                  <a:schemeClr val="bg1"/>
                </a:solidFill>
              </a:rPr>
              <a:t>Unit 4 - Research and Reflective Practice  </a:t>
            </a:r>
          </a:p>
          <a:p>
            <a:r>
              <a:rPr lang="en-GB" sz="1900">
                <a:solidFill>
                  <a:schemeClr val="bg1"/>
                </a:solidFill>
              </a:rPr>
              <a:t>The influence of research findings on policy and provision for children and how this influences the behaviours and expectations of an individual working in an early years setting.</a:t>
            </a:r>
          </a:p>
        </p:txBody>
      </p:sp>
    </p:spTree>
    <p:extLst>
      <p:ext uri="{BB962C8B-B14F-4D97-AF65-F5344CB8AC3E}">
        <p14:creationId xmlns:p14="http://schemas.microsoft.com/office/powerpoint/2010/main" val="37302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2024B2-6151-493E-B1F7-0E57518C1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409" y="0"/>
            <a:ext cx="7448423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12E4D0-2634-497A-9389-F9AD6DF640EA}"/>
              </a:ext>
            </a:extLst>
          </p:cNvPr>
          <p:cNvSpPr/>
          <p:nvPr/>
        </p:nvSpPr>
        <p:spPr>
          <a:xfrm>
            <a:off x="217168" y="830318"/>
            <a:ext cx="4309241" cy="53602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solidFill>
                  <a:schemeClr val="tx1"/>
                </a:solidFill>
              </a:rPr>
              <a:t>It is important to remember that this course will teach you many transferable skills, skills you can use for the future, whether it is employment or university.</a:t>
            </a:r>
          </a:p>
        </p:txBody>
      </p:sp>
    </p:spTree>
    <p:extLst>
      <p:ext uri="{BB962C8B-B14F-4D97-AF65-F5344CB8AC3E}">
        <p14:creationId xmlns:p14="http://schemas.microsoft.com/office/powerpoint/2010/main" val="56629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29508C-AE80-4FB5-A97B-66D911297E07}"/>
              </a:ext>
            </a:extLst>
          </p:cNvPr>
          <p:cNvSpPr/>
          <p:nvPr/>
        </p:nvSpPr>
        <p:spPr>
          <a:xfrm>
            <a:off x="735724" y="1406098"/>
            <a:ext cx="5759669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/>
              <a:t>Which subjects will complement this qualification?</a:t>
            </a:r>
          </a:p>
          <a:p>
            <a:endParaRPr lang="en-GB"/>
          </a:p>
          <a:p>
            <a:r>
              <a:rPr lang="en-GB" sz="2000"/>
              <a:t>The following subjects would be suitable to combine with this qualification: </a:t>
            </a:r>
          </a:p>
          <a:p>
            <a:endParaRPr lang="en-GB" sz="200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/>
              <a:t>Sociology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/>
              <a:t>Psychology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/>
              <a:t>Biology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/>
              <a:t>English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/>
              <a:t>Health &amp; Social Care</a:t>
            </a:r>
          </a:p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73BA1B-904C-470F-A9E1-95669CE10FB2}"/>
              </a:ext>
            </a:extLst>
          </p:cNvPr>
          <p:cNvSpPr/>
          <p:nvPr/>
        </p:nvSpPr>
        <p:spPr>
          <a:xfrm>
            <a:off x="6851287" y="1151453"/>
            <a:ext cx="4445876" cy="45550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/>
              <a:t>What further learning will this qualification lead to? </a:t>
            </a:r>
          </a:p>
          <a:p>
            <a:endParaRPr lang="en-GB"/>
          </a:p>
          <a:p>
            <a:r>
              <a:rPr lang="en-GB" sz="2400"/>
              <a:t>• Nursing – BSc (Hons) Adult Nursing, Paediatric Nursing </a:t>
            </a:r>
          </a:p>
          <a:p>
            <a:r>
              <a:rPr lang="en-GB" sz="2400"/>
              <a:t>– BSc (Hons) </a:t>
            </a:r>
          </a:p>
          <a:p>
            <a:r>
              <a:rPr lang="en-GB" sz="2400"/>
              <a:t>• Teacher Training – Childhood and Early Years Studies BA (Hons) </a:t>
            </a:r>
          </a:p>
          <a:p>
            <a:r>
              <a:rPr lang="en-GB" sz="2400"/>
              <a:t>• Social Work – BA (Hons) Social Work </a:t>
            </a:r>
          </a:p>
          <a:p>
            <a:r>
              <a:rPr lang="en-GB" sz="2400"/>
              <a:t>• Psychology – Psychology BSc (Hons)</a:t>
            </a:r>
          </a:p>
        </p:txBody>
      </p:sp>
    </p:spTree>
    <p:extLst>
      <p:ext uri="{BB962C8B-B14F-4D97-AF65-F5344CB8AC3E}">
        <p14:creationId xmlns:p14="http://schemas.microsoft.com/office/powerpoint/2010/main" val="404512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EA4AB5-9990-4334-A5C0-643B0A16E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83" y="573989"/>
            <a:ext cx="6392167" cy="2238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97BFE5-5C64-4EFD-88F3-98E0DEE25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0" y="3107033"/>
            <a:ext cx="6420746" cy="3353268"/>
          </a:xfrm>
          <a:prstGeom prst="rect">
            <a:avLst/>
          </a:prstGeom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375E9DAB-71F3-4544-8CD7-16C6FA2801B5}"/>
              </a:ext>
            </a:extLst>
          </p:cNvPr>
          <p:cNvSpPr/>
          <p:nvPr/>
        </p:nvSpPr>
        <p:spPr>
          <a:xfrm>
            <a:off x="6544732" y="1090457"/>
            <a:ext cx="4631267" cy="7281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Exam Units 1 and 2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98AE2279-07FD-4CA8-ABDF-B39D40EFC035}"/>
              </a:ext>
            </a:extLst>
          </p:cNvPr>
          <p:cNvSpPr/>
          <p:nvPr/>
        </p:nvSpPr>
        <p:spPr>
          <a:xfrm>
            <a:off x="6544732" y="1867655"/>
            <a:ext cx="4631267" cy="7281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Coursework Units 3 and 4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E8367771-0E5C-4979-9362-8C2582D6BF25}"/>
              </a:ext>
            </a:extLst>
          </p:cNvPr>
          <p:cNvSpPr/>
          <p:nvPr/>
        </p:nvSpPr>
        <p:spPr>
          <a:xfrm>
            <a:off x="6684350" y="2446867"/>
            <a:ext cx="5215467" cy="4334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u="sng"/>
              <a:t>Exam is worth 50% of the overall mark</a:t>
            </a:r>
          </a:p>
          <a:p>
            <a:pPr algn="ctr"/>
            <a:r>
              <a:rPr lang="en-GB"/>
              <a:t>Unit 1 Exam = 25%</a:t>
            </a:r>
          </a:p>
          <a:p>
            <a:pPr algn="ctr"/>
            <a:r>
              <a:rPr lang="en-GB"/>
              <a:t>Unit 2 Exam = 25%</a:t>
            </a:r>
          </a:p>
          <a:p>
            <a:pPr algn="ctr"/>
            <a:endParaRPr lang="en-GB"/>
          </a:p>
          <a:p>
            <a:pPr algn="ctr"/>
            <a:r>
              <a:rPr lang="en-GB" b="1" i="1" u="sng"/>
              <a:t>Coursework (Pearson Set Assignments)  </a:t>
            </a:r>
          </a:p>
          <a:p>
            <a:pPr algn="ctr"/>
            <a:r>
              <a:rPr lang="en-GB" b="1" i="1" u="sng"/>
              <a:t>is worth 50% of the overall mark</a:t>
            </a:r>
          </a:p>
          <a:p>
            <a:pPr algn="ctr"/>
            <a:r>
              <a:rPr lang="en-GB"/>
              <a:t>Unit 3 CW = 25%</a:t>
            </a:r>
          </a:p>
          <a:p>
            <a:pPr algn="ctr"/>
            <a:r>
              <a:rPr lang="en-GB"/>
              <a:t>Unit 4 CW = 25% </a:t>
            </a:r>
          </a:p>
        </p:txBody>
      </p:sp>
    </p:spTree>
    <p:extLst>
      <p:ext uri="{BB962C8B-B14F-4D97-AF65-F5344CB8AC3E}">
        <p14:creationId xmlns:p14="http://schemas.microsoft.com/office/powerpoint/2010/main" val="399764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2136-A280-0EA6-33D4-B17A3481B2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>
                <a:ea typeface="Calibri Light"/>
                <a:cs typeface="Calibri Light"/>
              </a:rPr>
              <a:t>How will we deliver the course?</a:t>
            </a:r>
            <a:br>
              <a:rPr lang="en-US" dirty="0">
                <a:ea typeface="Calibri Light"/>
                <a:cs typeface="Calibri Light"/>
              </a:rPr>
            </a:br>
            <a:r>
              <a:rPr lang="en-US" dirty="0">
                <a:ea typeface="Calibri Light"/>
                <a:cs typeface="Calibri Light"/>
              </a:rPr>
              <a:t>Year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BC124-322B-D60D-3FC5-350883879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Mrs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Kukkuk</a:t>
            </a:r>
            <a:r>
              <a:rPr lang="en-US" dirty="0">
                <a:ea typeface="Calibri"/>
                <a:cs typeface="Calibri"/>
              </a:rPr>
              <a:t> and </a:t>
            </a:r>
            <a:r>
              <a:rPr lang="en-US" dirty="0" err="1">
                <a:ea typeface="Calibri"/>
                <a:cs typeface="Calibri"/>
              </a:rPr>
              <a:t>Mrs</a:t>
            </a:r>
            <a:r>
              <a:rPr lang="en-US" dirty="0">
                <a:ea typeface="Calibri"/>
                <a:cs typeface="Calibri"/>
              </a:rPr>
              <a:t> Rayner will share the teaching of the course.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  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Mrs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Kukkuk</a:t>
            </a:r>
            <a:r>
              <a:rPr lang="en-US" dirty="0">
                <a:ea typeface="Calibri"/>
                <a:cs typeface="Calibri"/>
              </a:rPr>
              <a:t> – 5 lessons</a:t>
            </a:r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Mrs</a:t>
            </a:r>
            <a:r>
              <a:rPr lang="en-US" dirty="0">
                <a:ea typeface="Calibri"/>
                <a:cs typeface="Calibri"/>
              </a:rPr>
              <a:t> Rayner – 5 lessons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ea typeface="Calibri"/>
                <a:cs typeface="Calibri"/>
              </a:rPr>
              <a:t>We will start by teaching Unit 1  - 'Children's Development'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ea typeface="Calibri"/>
                <a:cs typeface="Calibri"/>
              </a:rPr>
              <a:t>We will both teach this Unit until early December.  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ea typeface="Calibri"/>
                <a:cs typeface="Calibri"/>
              </a:rPr>
              <a:t>You will start the first coursework Unit 3 - 'Play and Learning' before </a:t>
            </a:r>
            <a:r>
              <a:rPr lang="en-US">
                <a:ea typeface="Calibri"/>
                <a:cs typeface="Calibri"/>
              </a:rPr>
              <a:t>Christmas.</a:t>
            </a:r>
            <a:endParaRPr lang="en-US" dirty="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ea typeface="Calibri"/>
                <a:cs typeface="Calibri"/>
              </a:rPr>
              <a:t>Coursework must be completed by the last week before Easter.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ea typeface="Calibri"/>
                <a:cs typeface="Calibri"/>
              </a:rPr>
              <a:t>Unit 1 Exam in Summer 2026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ea typeface="Calibri"/>
                <a:cs typeface="Calibri"/>
              </a:rPr>
              <a:t>Unit 3 Coursework – Summer 2026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32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D8AAF-5BC9-8E4B-0926-7006349BB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B967E-7544-1784-C964-FE11485EC61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>
                <a:ea typeface="Calibri Light"/>
                <a:cs typeface="Calibri Light"/>
              </a:rPr>
              <a:t>How will we deliver the course?</a:t>
            </a:r>
            <a:br>
              <a:rPr lang="en-US" dirty="0">
                <a:ea typeface="Calibri Light"/>
                <a:cs typeface="Calibri Light"/>
              </a:rPr>
            </a:br>
            <a:r>
              <a:rPr lang="en-US" dirty="0">
                <a:ea typeface="Calibri Light"/>
                <a:cs typeface="Calibri Light"/>
              </a:rPr>
              <a:t>Year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99E92-71E6-D35E-028B-542A63DDB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Mrs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Kukkuk</a:t>
            </a:r>
            <a:r>
              <a:rPr lang="en-US" dirty="0">
                <a:ea typeface="Calibri"/>
                <a:cs typeface="Calibri"/>
              </a:rPr>
              <a:t> and </a:t>
            </a:r>
            <a:r>
              <a:rPr lang="en-US" dirty="0" err="1">
                <a:ea typeface="Calibri"/>
                <a:cs typeface="Calibri"/>
              </a:rPr>
              <a:t>Mrs</a:t>
            </a:r>
            <a:r>
              <a:rPr lang="en-US" dirty="0">
                <a:ea typeface="Calibri"/>
                <a:cs typeface="Calibri"/>
              </a:rPr>
              <a:t> Rayner will share the teaching of the course.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  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Mrs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Kukkuk</a:t>
            </a:r>
            <a:r>
              <a:rPr lang="en-US" dirty="0">
                <a:ea typeface="Calibri"/>
                <a:cs typeface="Calibri"/>
              </a:rPr>
              <a:t> – 5 lessons</a:t>
            </a:r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Mrs</a:t>
            </a:r>
            <a:r>
              <a:rPr lang="en-US" dirty="0">
                <a:ea typeface="Calibri"/>
                <a:cs typeface="Calibri"/>
              </a:rPr>
              <a:t> Rayner – 5 lessons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ea typeface="Calibri"/>
                <a:cs typeface="Calibri"/>
              </a:rPr>
              <a:t>We will both be teaching Unit 2  - 'Keeping Children Safe'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ea typeface="Calibri"/>
                <a:cs typeface="Calibri"/>
              </a:rPr>
              <a:t>We will both teach this Unit until early December.  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ea typeface="Calibri"/>
                <a:cs typeface="Calibri"/>
              </a:rPr>
              <a:t>You will start the coursework Unit 4 - 'Research and Reflective Practice' before Christmas.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ea typeface="Calibri"/>
                <a:cs typeface="Calibri"/>
              </a:rPr>
              <a:t>Coursework must be completed by the last week before Easter.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ea typeface="Calibri"/>
                <a:cs typeface="Calibri"/>
              </a:rPr>
              <a:t>Unit 2 Exam in Summer 2027 (+ re-sit of Unit 1 if needed)</a:t>
            </a:r>
          </a:p>
          <a:p>
            <a:pPr>
              <a:buFont typeface="Wingdings" panose="020B0604020202020204" pitchFamily="34" charset="0"/>
              <a:buChar char="ü"/>
            </a:pPr>
            <a:r>
              <a:rPr lang="en-US" dirty="0">
                <a:ea typeface="Calibri"/>
                <a:cs typeface="Calibri"/>
              </a:rPr>
              <a:t>Unit 4 Coursework – Summer 2027</a:t>
            </a:r>
          </a:p>
          <a:p>
            <a:pPr marL="0" indent="0">
              <a:buNone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63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0CF4E-4C5E-1D81-B9A8-F751E2C7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Unit 1 Children's Development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diagram of a child&#10;&#10;AI-generated content may be incorrect.">
            <a:extLst>
              <a:ext uri="{FF2B5EF4-FFF2-40B4-BE49-F238E27FC236}">
                <a16:creationId xmlns:a16="http://schemas.microsoft.com/office/drawing/2014/main" id="{56D1663B-240F-95C3-F913-46D798940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02"/>
          <a:stretch>
            <a:fillRect/>
          </a:stretch>
        </p:blipFill>
        <p:spPr>
          <a:xfrm>
            <a:off x="5034612" y="10"/>
            <a:ext cx="715586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77DCDF-B186-654D-3BC1-61FCC1BEA962}"/>
              </a:ext>
            </a:extLst>
          </p:cNvPr>
          <p:cNvSpPr txBox="1"/>
          <p:nvPr/>
        </p:nvSpPr>
        <p:spPr>
          <a:xfrm>
            <a:off x="1250868" y="4932218"/>
            <a:ext cx="274320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𝐓𝐡𝐞 𝐏𝐞𝐫𝐬𝐨𝐧𝐚𝐥 𝐚𝐧𝐝 𝐄𝐱𝐭𝐞𝐫𝐧𝐚𝐥 𝐅𝐚𝐜𝐭𝐨𝐫𝐬 𝐭𝐡𝐚𝐭 𝐀𝐟𝐟𝐞𝐜𝐭 𝐂𝐡𝐢𝐥𝐝 𝐃𝐞𝐯𝐞𝐥𝐨𝐩𝐦𝐞𝐧𝐭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0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f20ada-ea1e-4479-af96-12e7f68be8f6" xsi:nil="true"/>
    <lcf76f155ced4ddcb4097134ff3c332f xmlns="3ae4bebc-5183-402f-9a72-94513702be8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8" ma:contentTypeDescription="Create a new document." ma:contentTypeScope="" ma:versionID="76015047d295ab2ab6fb0bb38b92783d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2232b0e2fdd0729c05db7f1825d902f3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d9a6a31-fdfb-4004-be80-b2e333663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af94c68-3a47-42a6-be9b-7b315d5a8e27}" ma:internalName="TaxCatchAll" ma:showField="CatchAllData" ma:web="0ff20ada-ea1e-4479-af96-12e7f68be8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8578C4-3482-44EC-B767-99BC8B95CD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0336DC-0641-459D-A126-3EED222386E1}">
  <ds:schemaRefs>
    <ds:schemaRef ds:uri="5b232f3b-9c89-461a-864f-424d0b114007"/>
    <ds:schemaRef ds:uri="http://schemas.microsoft.com/office/2006/metadata/properties"/>
    <ds:schemaRef ds:uri="http://schemas.microsoft.com/office/infopath/2007/PartnerControls"/>
    <ds:schemaRef ds:uri="0ff20ada-ea1e-4479-af96-12e7f68be8f6"/>
    <ds:schemaRef ds:uri="3ae4bebc-5183-402f-9a72-94513702be85"/>
  </ds:schemaRefs>
</ds:datastoreItem>
</file>

<file path=customXml/itemProps3.xml><?xml version="1.0" encoding="utf-8"?>
<ds:datastoreItem xmlns:ds="http://schemas.openxmlformats.org/officeDocument/2006/customXml" ds:itemID="{A28A2166-3D9B-46FA-9687-2DF4F8B894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e4bebc-5183-402f-9a72-94513702be85"/>
    <ds:schemaRef ds:uri="0ff20ada-ea1e-4479-af96-12e7f68be8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will we deliver the course? Year 12</vt:lpstr>
      <vt:lpstr>How will we deliver the course? Year 13</vt:lpstr>
      <vt:lpstr>Unit 1 Children's Development</vt:lpstr>
      <vt:lpstr>Unit 1 – Children's Development</vt:lpstr>
      <vt:lpstr>Unit 1 – Children's Development Task</vt:lpstr>
      <vt:lpstr>Unit 1 – Gross and Fine Motor skills</vt:lpstr>
      <vt:lpstr>Unit 1 – Gross and Fine Motor skills Task</vt:lpstr>
      <vt:lpstr>Unit 2 – Keeping Children Safe</vt:lpstr>
      <vt:lpstr>Unit 2 – Keeping Children Safe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K Kukkuk</dc:creator>
  <cp:revision>269</cp:revision>
  <dcterms:created xsi:type="dcterms:W3CDTF">2025-02-05T11:06:12Z</dcterms:created>
  <dcterms:modified xsi:type="dcterms:W3CDTF">2025-07-03T09:09:57Z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  <property fmtid="{D5CDD505-2E9C-101B-9397-08002B2CF9AE}" pid="3" name="MediaServiceImageTags">
    <vt:lpwstr/>
  </property>
</Properties>
</file>