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72" r:id="rId6"/>
    <p:sldId id="266" r:id="rId7"/>
    <p:sldId id="257" r:id="rId8"/>
    <p:sldId id="270" r:id="rId9"/>
    <p:sldId id="259" r:id="rId10"/>
    <p:sldId id="268" r:id="rId11"/>
    <p:sldId id="260" r:id="rId12"/>
    <p:sldId id="261" r:id="rId13"/>
    <p:sldId id="262" r:id="rId14"/>
    <p:sldId id="267" r:id="rId15"/>
    <p:sldId id="263" r:id="rId16"/>
    <p:sldId id="264" r:id="rId17"/>
    <p:sldId id="269" r:id="rId18"/>
    <p:sldId id="265"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5568A-A941-671D-D748-B0C140FB4F90}" v="6" dt="2025-07-04T08:52:12.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C3A0C-6E7C-42CC-8E10-291A19D7DEFE}" type="datetimeFigureOut">
              <a:rPr lang="en-GB" smtClean="0"/>
              <a:t>07/07/2025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A4316-6EA1-4A40-B886-1C5AE294A7F6}" type="slidenum">
              <a:rPr lang="en-GB" smtClean="0"/>
              <a:t>‹#›</a:t>
            </a:fld>
            <a:endParaRPr lang="en-GB"/>
          </a:p>
        </p:txBody>
      </p:sp>
    </p:spTree>
    <p:extLst>
      <p:ext uri="{BB962C8B-B14F-4D97-AF65-F5344CB8AC3E}">
        <p14:creationId xmlns:p14="http://schemas.microsoft.com/office/powerpoint/2010/main" val="193124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Trying to get</a:t>
            </a:r>
            <a:r>
              <a:rPr lang="en-GB" baseline="0" dirty="0"/>
              <a:t> them to think of what creates their idiolect, rather than how they might speak to different people in different situations</a:t>
            </a:r>
            <a:endParaRPr lang="en-GB" dirty="0"/>
          </a:p>
        </p:txBody>
      </p:sp>
      <p:sp>
        <p:nvSpPr>
          <p:cNvPr id="4" name="Slide Number Placeholder 3"/>
          <p:cNvSpPr>
            <a:spLocks noGrp="1"/>
          </p:cNvSpPr>
          <p:nvPr>
            <p:ph type="sldNum" sz="quarter" idx="10"/>
          </p:nvPr>
        </p:nvSpPr>
        <p:spPr/>
        <p:txBody>
          <a:bodyPr/>
          <a:lstStyle/>
          <a:p>
            <a:fld id="{E97A4316-6EA1-4A40-B886-1C5AE294A7F6}" type="slidenum">
              <a:rPr lang="en-GB" smtClean="0"/>
              <a:t>3</a:t>
            </a:fld>
            <a:endParaRPr lang="en-GB"/>
          </a:p>
        </p:txBody>
      </p:sp>
    </p:spTree>
    <p:extLst>
      <p:ext uri="{BB962C8B-B14F-4D97-AF65-F5344CB8AC3E}">
        <p14:creationId xmlns:p14="http://schemas.microsoft.com/office/powerpoint/2010/main" val="179836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are getting them to understand their Familect, before we social class shame them</a:t>
            </a:r>
            <a:endParaRPr lang="en-GB" dirty="0"/>
          </a:p>
        </p:txBody>
      </p:sp>
      <p:sp>
        <p:nvSpPr>
          <p:cNvPr id="4" name="Slide Number Placeholder 3"/>
          <p:cNvSpPr>
            <a:spLocks noGrp="1"/>
          </p:cNvSpPr>
          <p:nvPr>
            <p:ph type="sldNum" sz="quarter" idx="5"/>
          </p:nvPr>
        </p:nvSpPr>
        <p:spPr/>
        <p:txBody>
          <a:bodyPr/>
          <a:lstStyle/>
          <a:p>
            <a:fld id="{E97A4316-6EA1-4A40-B886-1C5AE294A7F6}" type="slidenum">
              <a:rPr lang="en-GB" smtClean="0"/>
              <a:t>7</a:t>
            </a:fld>
            <a:endParaRPr lang="en-GB"/>
          </a:p>
        </p:txBody>
      </p:sp>
    </p:spTree>
    <p:extLst>
      <p:ext uri="{BB962C8B-B14F-4D97-AF65-F5344CB8AC3E}">
        <p14:creationId xmlns:p14="http://schemas.microsoft.com/office/powerpoint/2010/main" val="384418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I’m ‘representing snobbery to challenge it’ here, rather than embodying it! I think the point I’m trying to make is how we may or may not be aware of how our language identifies us to some people, and of course how wrong and stupid it is to judge people… Depending on time, I would also do the couch, settee, sofa test</a:t>
            </a:r>
            <a:endParaRPr lang="en-GB" dirty="0"/>
          </a:p>
        </p:txBody>
      </p:sp>
      <p:sp>
        <p:nvSpPr>
          <p:cNvPr id="4" name="Slide Number Placeholder 3"/>
          <p:cNvSpPr>
            <a:spLocks noGrp="1"/>
          </p:cNvSpPr>
          <p:nvPr>
            <p:ph type="sldNum" sz="quarter" idx="5"/>
          </p:nvPr>
        </p:nvSpPr>
        <p:spPr/>
        <p:txBody>
          <a:bodyPr/>
          <a:lstStyle/>
          <a:p>
            <a:fld id="{E97A4316-6EA1-4A40-B886-1C5AE294A7F6}" type="slidenum">
              <a:rPr lang="en-GB" smtClean="0"/>
              <a:t>11</a:t>
            </a:fld>
            <a:endParaRPr lang="en-GB"/>
          </a:p>
        </p:txBody>
      </p:sp>
    </p:spTree>
    <p:extLst>
      <p:ext uri="{BB962C8B-B14F-4D97-AF65-F5344CB8AC3E}">
        <p14:creationId xmlns:p14="http://schemas.microsoft.com/office/powerpoint/2010/main" val="417603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 this as another chance to break established views- they generally think G words are posher than N words, but my Nana was much posher than my Grandma, and my mother in law was Nana, and definitely less classy than the boys’ Grandma!</a:t>
            </a:r>
            <a:endParaRPr lang="en-GB" dirty="0"/>
          </a:p>
        </p:txBody>
      </p:sp>
      <p:sp>
        <p:nvSpPr>
          <p:cNvPr id="4" name="Slide Number Placeholder 3"/>
          <p:cNvSpPr>
            <a:spLocks noGrp="1"/>
          </p:cNvSpPr>
          <p:nvPr>
            <p:ph type="sldNum" sz="quarter" idx="5"/>
          </p:nvPr>
        </p:nvSpPr>
        <p:spPr/>
        <p:txBody>
          <a:bodyPr/>
          <a:lstStyle/>
          <a:p>
            <a:fld id="{E97A4316-6EA1-4A40-B886-1C5AE294A7F6}" type="slidenum">
              <a:rPr lang="en-GB" smtClean="0"/>
              <a:t>12</a:t>
            </a:fld>
            <a:endParaRPr lang="en-GB"/>
          </a:p>
        </p:txBody>
      </p:sp>
    </p:spTree>
    <p:extLst>
      <p:ext uri="{BB962C8B-B14F-4D97-AF65-F5344CB8AC3E}">
        <p14:creationId xmlns:p14="http://schemas.microsoft.com/office/powerpoint/2010/main" val="89236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if we’re physically giving them copies of the transition work here, or just drawing their attention to it, but hopefully this lesson will result in more considered, detailed essays</a:t>
            </a:r>
            <a:endParaRPr lang="en-GB" dirty="0"/>
          </a:p>
        </p:txBody>
      </p:sp>
      <p:sp>
        <p:nvSpPr>
          <p:cNvPr id="4" name="Slide Number Placeholder 3"/>
          <p:cNvSpPr>
            <a:spLocks noGrp="1"/>
          </p:cNvSpPr>
          <p:nvPr>
            <p:ph type="sldNum" sz="quarter" idx="5"/>
          </p:nvPr>
        </p:nvSpPr>
        <p:spPr/>
        <p:txBody>
          <a:bodyPr/>
          <a:lstStyle/>
          <a:p>
            <a:fld id="{E97A4316-6EA1-4A40-B886-1C5AE294A7F6}" type="slidenum">
              <a:rPr lang="en-GB" smtClean="0"/>
              <a:t>14</a:t>
            </a:fld>
            <a:endParaRPr lang="en-GB"/>
          </a:p>
        </p:txBody>
      </p:sp>
    </p:spTree>
    <p:extLst>
      <p:ext uri="{BB962C8B-B14F-4D97-AF65-F5344CB8AC3E}">
        <p14:creationId xmlns:p14="http://schemas.microsoft.com/office/powerpoint/2010/main" val="295308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5281BF-53D1-49CE-B2A7-1D41FC37C7D4}"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333606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5281BF-53D1-49CE-B2A7-1D41FC37C7D4}"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126856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5281BF-53D1-49CE-B2A7-1D41FC37C7D4}"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24202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A533-B253-447F-B386-EAF6DC77EE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F020F8-E082-48D7-9482-5B175FE79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054897-BA3B-4540-981B-B169EABB9C21}"/>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07/07/2025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AA76173-4169-4CF4-858C-D2B9B1CA29E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920B7DC-8C23-41DE-A9DC-BFE90F55C449}"/>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428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239D-5B20-4950-A976-9948E44C41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0A7256-1C09-44C6-8D9A-21FCCC6D4B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D2B27B-0382-4246-8894-65D330F525A3}"/>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07/07/2025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B6D6C81-0B2C-4715-B417-57F924781C8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2B778DB-CE12-46A5-A313-A794209A9694}"/>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1974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5EA2-8DEB-404B-9847-6236B49777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190E1B-BE20-4DF1-B4AA-3F3E892C50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3D96A1-7901-4CED-85BE-9F00F506CA8E}"/>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07/07/2025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CAECBB4-62D8-4A92-8D09-B63D56E4E6C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5A7DC298-FB6B-4940-B7A4-293D3F2609A4}"/>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7490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B990-C36C-45F0-9D35-C45F1456D1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61F9DF-6192-4B98-B044-4FF791561E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16CC23-633F-481B-9916-F89009350E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A663E1-27E7-482C-90AF-79E283E3C954}"/>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07/07/2025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853D31AA-B2EC-4609-8C2A-9953CE8EA3F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F71D28FE-2B1E-49EF-B323-68B9660D6164}"/>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4437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3637-2C1D-49A0-8F34-8FECE47CBF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292CB4-6288-44BD-9381-E1A2EFDD4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53E000-2AA8-4257-8C06-B1EFBE0F39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E791F2-46B5-4E5D-BFBB-4DFE2C1C3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2637A-2811-459E-BEB4-29FE33F752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551E5E-5E7B-412E-9A0F-0289C7CA20EF}"/>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07/07/2025</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3917B0CB-2203-4877-95FF-831A476036B0}"/>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068B338E-7760-45A7-90DE-46F6D56BC1E4}"/>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3755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1A15-B513-48E8-9C37-097F691878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7219EC-77C4-49FA-895E-FBF365C8AC0B}"/>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07/07/2025</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25F4C2C3-F8EA-4FD5-B6CF-AC70D0106C31}"/>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9FFA1A99-CB5E-4304-8627-A385EE2C1970}"/>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5190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49537-C891-4810-9270-C65E89B0D876}"/>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07/07/2025</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09C728F3-30FC-4DD4-8444-FE739926875F}"/>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3B425EE0-867D-4AC9-8C0F-0AB24587BD8D}"/>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4060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CB06-6832-4DAA-B0CF-1F1333030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03A883-07B3-4D6F-91BA-2288F6995C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21CFDC-F33C-45F2-8C83-E944F868C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0FD315-3C0F-4CE3-AB26-513B0F780C30}"/>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07/07/2025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E6E5991-A4E8-4A0C-91DE-58845BA1618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BE87A73-937C-4A0B-B3E4-9B7DF7E0980A}"/>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55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5281BF-53D1-49CE-B2A7-1D41FC37C7D4}"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77696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D262-1A21-40A5-BADE-CF9467DE82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50B54F-2BE6-4582-B570-89BC214493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5795D6-0468-4E70-AEE7-CC51318ED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E7C377-4600-4CD8-A642-98898A34C062}"/>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07/07/2025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7E19DEB-FF36-4191-B67C-DB7BA534D4C9}"/>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B8BAB349-3829-41FB-8274-117FEE56E31E}"/>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1951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5304-6068-401B-9575-82E467D777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3EBA95-A786-47DB-A4DF-9988B44E33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2CC71-7D7A-4468-85AB-421FC1DFE427}"/>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07/07/2025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ACE17639-0270-4A2E-B637-B70D9F1CAB6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423B50E-09D5-4A3F-B40A-CE125FECDDB2}"/>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1255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69B873-0581-4C5B-940D-1733AEF8CE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A7B4CF-6818-4FA6-9B67-B97AB8003E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5285C6-E755-44B6-9CF9-50817F470808}"/>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07/07/2025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C92AD7C-097B-4422-BE00-19745CEDFDE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D83E87-7AF5-4D03-B333-36A944114A3D}"/>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387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5281BF-53D1-49CE-B2A7-1D41FC37C7D4}"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169224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5281BF-53D1-49CE-B2A7-1D41FC37C7D4}"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103122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5281BF-53D1-49CE-B2A7-1D41FC37C7D4}" type="datetimeFigureOut">
              <a:rPr lang="en-GB" smtClean="0"/>
              <a:t>07/07/2025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213439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5281BF-53D1-49CE-B2A7-1D41FC37C7D4}" type="datetimeFigureOut">
              <a:rPr lang="en-GB" smtClean="0"/>
              <a:t>07/07/2025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389405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281BF-53D1-49CE-B2A7-1D41FC37C7D4}" type="datetimeFigureOut">
              <a:rPr lang="en-GB" smtClean="0"/>
              <a:t>07/07/2025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108629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281BF-53D1-49CE-B2A7-1D41FC37C7D4}"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76255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281BF-53D1-49CE-B2A7-1D41FC37C7D4}"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291796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81BF-53D1-49CE-B2A7-1D41FC37C7D4}" type="datetimeFigureOut">
              <a:rPr lang="en-GB" smtClean="0"/>
              <a:t>07/07/2025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C671C-9C00-4548-A43A-C63D1974AD18}" type="slidenum">
              <a:rPr lang="en-GB" smtClean="0"/>
              <a:t>‹#›</a:t>
            </a:fld>
            <a:endParaRPr lang="en-GB"/>
          </a:p>
        </p:txBody>
      </p:sp>
    </p:spTree>
    <p:extLst>
      <p:ext uri="{BB962C8B-B14F-4D97-AF65-F5344CB8AC3E}">
        <p14:creationId xmlns:p14="http://schemas.microsoft.com/office/powerpoint/2010/main" val="224354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15B27-0DF6-4DCB-A580-539FC4BA1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F61B8D-1FBB-49CD-B4E8-40858A5CB7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627EDC-7395-4556-980F-ED983F55D5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BECA6-529C-4373-9549-1463F2BFEFE2}" type="datetimeFigureOut">
              <a:rPr lang="en-GB" smtClean="0">
                <a:solidFill>
                  <a:prstClr val="black">
                    <a:tint val="75000"/>
                  </a:prstClr>
                </a:solidFill>
              </a:rPr>
              <a:pPr/>
              <a:t>07/07/2025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46DED1A-08F9-426F-9E0D-95B793F8D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55249271-AD6E-4670-8257-59F14E3E9D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4723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530F2C-5EDF-4D79-9624-F49005177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948" y="4209098"/>
            <a:ext cx="281082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4869859-C50F-4D00-B004-C446037A2E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2137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BF87A5D-6D5C-4567-8A80-C489D2956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6773"/>
            <a:ext cx="3978910" cy="2733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659AE-13DF-4079-A3CE-C9B11D20F3F9}"/>
              </a:ext>
            </a:extLst>
          </p:cNvPr>
          <p:cNvSpPr txBox="1"/>
          <p:nvPr/>
        </p:nvSpPr>
        <p:spPr>
          <a:xfrm>
            <a:off x="121920" y="2936240"/>
            <a:ext cx="3599457" cy="954107"/>
          </a:xfrm>
          <a:prstGeom prst="rect">
            <a:avLst/>
          </a:prstGeom>
          <a:noFill/>
        </p:spPr>
        <p:txBody>
          <a:bodyPr wrap="square" rtlCol="0">
            <a:spAutoFit/>
          </a:bodyPr>
          <a:lstStyle/>
          <a:p>
            <a:pPr algn="ctr"/>
            <a:r>
              <a:rPr lang="en-GB" sz="2800" b="1" i="1" dirty="0">
                <a:solidFill>
                  <a:srgbClr val="0070C0"/>
                </a:solidFill>
              </a:rPr>
              <a:t>Thank you for being ready to learn!</a:t>
            </a:r>
          </a:p>
        </p:txBody>
      </p:sp>
      <p:sp>
        <p:nvSpPr>
          <p:cNvPr id="5" name="TextBox 4">
            <a:extLst>
              <a:ext uri="{FF2B5EF4-FFF2-40B4-BE49-F238E27FC236}">
                <a16:creationId xmlns:a16="http://schemas.microsoft.com/office/drawing/2014/main" id="{CDF25251-DF7F-446C-86BD-4648199E6D5C}"/>
              </a:ext>
            </a:extLst>
          </p:cNvPr>
          <p:cNvSpPr txBox="1"/>
          <p:nvPr/>
        </p:nvSpPr>
        <p:spPr>
          <a:xfrm>
            <a:off x="3721377" y="371475"/>
            <a:ext cx="4443829" cy="954107"/>
          </a:xfrm>
          <a:prstGeom prst="rect">
            <a:avLst/>
          </a:prstGeom>
          <a:noFill/>
        </p:spPr>
        <p:txBody>
          <a:bodyPr wrap="square" lIns="91440" tIns="45720" rIns="91440" bIns="45720" rtlCol="0" anchor="t">
            <a:spAutoFit/>
          </a:bodyPr>
          <a:lstStyle/>
          <a:p>
            <a:r>
              <a:rPr lang="en-GB" sz="2800" b="1" u="sng" dirty="0">
                <a:solidFill>
                  <a:prstClr val="black"/>
                </a:solidFill>
              </a:rPr>
              <a:t>Title: English Language Taster Lesson</a:t>
            </a:r>
          </a:p>
        </p:txBody>
      </p:sp>
      <p:sp>
        <p:nvSpPr>
          <p:cNvPr id="6" name="TextBox 5">
            <a:extLst>
              <a:ext uri="{FF2B5EF4-FFF2-40B4-BE49-F238E27FC236}">
                <a16:creationId xmlns:a16="http://schemas.microsoft.com/office/drawing/2014/main" id="{6B680610-4F80-46A2-AB4C-8A9B847B68AC}"/>
              </a:ext>
            </a:extLst>
          </p:cNvPr>
          <p:cNvSpPr txBox="1"/>
          <p:nvPr/>
        </p:nvSpPr>
        <p:spPr>
          <a:xfrm>
            <a:off x="3866420" y="1597411"/>
            <a:ext cx="4681088" cy="1815882"/>
          </a:xfrm>
          <a:prstGeom prst="rect">
            <a:avLst/>
          </a:prstGeom>
          <a:noFill/>
        </p:spPr>
        <p:txBody>
          <a:bodyPr wrap="square" lIns="91440" tIns="45720" rIns="91440" bIns="45720" rtlCol="0" anchor="t">
            <a:spAutoFit/>
          </a:bodyPr>
          <a:lstStyle/>
          <a:p>
            <a:r>
              <a:rPr lang="en-GB" sz="2800" dirty="0">
                <a:solidFill>
                  <a:prstClr val="black"/>
                </a:solidFill>
              </a:rPr>
              <a:t>Aims:</a:t>
            </a:r>
          </a:p>
          <a:p>
            <a:pPr marL="342900" indent="-342900">
              <a:buFontTx/>
              <a:buAutoNum type="arabicPeriod"/>
            </a:pPr>
            <a:r>
              <a:rPr lang="en-GB" sz="2800" dirty="0">
                <a:solidFill>
                  <a:prstClr val="black"/>
                </a:solidFill>
                <a:ea typeface="Calibri"/>
                <a:cs typeface="Calibri"/>
              </a:rPr>
              <a:t>To convince you A Level Lang is much better than GCSE</a:t>
            </a:r>
          </a:p>
          <a:p>
            <a:pPr marL="342900" indent="-342900">
              <a:buFontTx/>
              <a:buAutoNum type="arabicPeriod"/>
            </a:pPr>
            <a:r>
              <a:rPr lang="en-GB" sz="2800" dirty="0">
                <a:solidFill>
                  <a:prstClr val="black"/>
                </a:solidFill>
                <a:ea typeface="Calibri"/>
                <a:cs typeface="Calibri"/>
              </a:rPr>
              <a:t>To entice you to sign up</a:t>
            </a:r>
          </a:p>
        </p:txBody>
      </p:sp>
      <p:sp>
        <p:nvSpPr>
          <p:cNvPr id="2" name="TextBox 1">
            <a:extLst>
              <a:ext uri="{FF2B5EF4-FFF2-40B4-BE49-F238E27FC236}">
                <a16:creationId xmlns:a16="http://schemas.microsoft.com/office/drawing/2014/main" id="{DD40849A-58A8-4EBA-9FD3-8C38F19A6997}"/>
              </a:ext>
            </a:extLst>
          </p:cNvPr>
          <p:cNvSpPr txBox="1"/>
          <p:nvPr/>
        </p:nvSpPr>
        <p:spPr>
          <a:xfrm>
            <a:off x="8692551" y="368060"/>
            <a:ext cx="3174521" cy="550920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prstClr val="black"/>
                </a:solidFill>
              </a:rPr>
              <a:t>DNA:</a:t>
            </a:r>
          </a:p>
          <a:p>
            <a:r>
              <a:rPr lang="en-GB" sz="2400" b="1" i="1" dirty="0"/>
              <a:t>Tell me about yourself:</a:t>
            </a:r>
          </a:p>
          <a:p>
            <a:pPr marL="342900" indent="-342900">
              <a:buFont typeface="Arial" panose="020B0604020202020204" pitchFamily="34" charset="0"/>
              <a:buChar char="•"/>
            </a:pPr>
            <a:r>
              <a:rPr lang="en-GB" sz="2400" i="1" dirty="0"/>
              <a:t>Who are you? </a:t>
            </a:r>
          </a:p>
          <a:p>
            <a:pPr marL="342900" indent="-342900">
              <a:buFont typeface="Arial" panose="020B0604020202020204" pitchFamily="34" charset="0"/>
              <a:buChar char="•"/>
            </a:pPr>
            <a:r>
              <a:rPr lang="en-GB" sz="2400" i="1" dirty="0"/>
              <a:t>Why do you want to study English Language at A-level? </a:t>
            </a:r>
          </a:p>
          <a:p>
            <a:pPr marL="342900" indent="-342900">
              <a:buFont typeface="Arial" panose="020B0604020202020204" pitchFamily="34" charset="0"/>
              <a:buChar char="•"/>
            </a:pPr>
            <a:r>
              <a:rPr lang="en-GB" sz="2400" i="1" dirty="0"/>
              <a:t>Describe yourself in three words.</a:t>
            </a:r>
          </a:p>
          <a:p>
            <a:pPr marL="342900" indent="-342900">
              <a:buFont typeface="Arial" panose="020B0604020202020204" pitchFamily="34" charset="0"/>
              <a:buChar char="•"/>
            </a:pPr>
            <a:r>
              <a:rPr lang="en-GB" sz="2400" i="1" dirty="0"/>
              <a:t>What is your favourite piece of punctuation?!</a:t>
            </a:r>
            <a:endParaRPr lang="en-GB" sz="2400" i="1" dirty="0">
              <a:ea typeface="Calibri"/>
              <a:cs typeface="Calibri"/>
            </a:endParaRPr>
          </a:p>
          <a:p>
            <a:endParaRPr lang="en-US" sz="2800" b="1" dirty="0">
              <a:solidFill>
                <a:prstClr val="black"/>
              </a:solidFill>
            </a:endParaRPr>
          </a:p>
          <a:p>
            <a:endParaRPr lang="en-US" sz="2800" b="1" dirty="0">
              <a:solidFill>
                <a:prstClr val="black"/>
              </a:solidFill>
              <a:ea typeface="Calibri"/>
              <a:cs typeface="Calibri"/>
            </a:endParaRPr>
          </a:p>
          <a:p>
            <a:endParaRPr lang="en-US" sz="2800" b="1" dirty="0">
              <a:solidFill>
                <a:prstClr val="black"/>
              </a:solidFill>
              <a:ea typeface="Calibri"/>
              <a:cs typeface="Calibri"/>
            </a:endParaRPr>
          </a:p>
        </p:txBody>
      </p:sp>
      <p:pic>
        <p:nvPicPr>
          <p:cNvPr id="3" name="Picture 6">
            <a:extLst>
              <a:ext uri="{FF2B5EF4-FFF2-40B4-BE49-F238E27FC236}">
                <a16:creationId xmlns:a16="http://schemas.microsoft.com/office/drawing/2014/main" id="{D91986CF-B9CA-8522-A436-8C107F61D4EF}"/>
              </a:ext>
            </a:extLst>
          </p:cNvPr>
          <p:cNvPicPr>
            <a:picLocks noChangeAspect="1"/>
          </p:cNvPicPr>
          <p:nvPr/>
        </p:nvPicPr>
        <p:blipFill>
          <a:blip r:embed="rId5"/>
          <a:stretch>
            <a:fillRect/>
          </a:stretch>
        </p:blipFill>
        <p:spPr>
          <a:xfrm>
            <a:off x="6205139" y="4554843"/>
            <a:ext cx="2026577" cy="2108247"/>
          </a:xfrm>
          <a:prstGeom prst="rect">
            <a:avLst/>
          </a:prstGeom>
        </p:spPr>
      </p:pic>
    </p:spTree>
    <p:extLst>
      <p:ext uri="{BB962C8B-B14F-4D97-AF65-F5344CB8AC3E}">
        <p14:creationId xmlns:p14="http://schemas.microsoft.com/office/powerpoint/2010/main" val="208952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B7BB8F06-B747-490D-89AE-532BDD3D35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A812A-C6EF-4607-A641-C4C2FCA9C4A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 about this little critter?</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81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9596-96BD-4894-8361-CE98A71D4C86}"/>
              </a:ext>
            </a:extLst>
          </p:cNvPr>
          <p:cNvSpPr>
            <a:spLocks noGrp="1"/>
          </p:cNvSpPr>
          <p:nvPr>
            <p:ph type="title"/>
          </p:nvPr>
        </p:nvSpPr>
        <p:spPr/>
        <p:txBody>
          <a:bodyPr/>
          <a:lstStyle/>
          <a:p>
            <a:r>
              <a:rPr lang="en-US" dirty="0"/>
              <a:t>Often, factors such as region, ethnicity or social class can influence our familect</a:t>
            </a:r>
            <a:endParaRPr lang="en-GB" dirty="0"/>
          </a:p>
        </p:txBody>
      </p:sp>
      <p:sp>
        <p:nvSpPr>
          <p:cNvPr id="3" name="Content Placeholder 2">
            <a:extLst>
              <a:ext uri="{FF2B5EF4-FFF2-40B4-BE49-F238E27FC236}">
                <a16:creationId xmlns:a16="http://schemas.microsoft.com/office/drawing/2014/main" id="{E5DBBF4E-63FE-4DD1-BAB0-294301CAB75A}"/>
              </a:ext>
            </a:extLst>
          </p:cNvPr>
          <p:cNvSpPr>
            <a:spLocks noGrp="1"/>
          </p:cNvSpPr>
          <p:nvPr>
            <p:ph idx="1"/>
          </p:nvPr>
        </p:nvSpPr>
        <p:spPr/>
        <p:txBody>
          <a:bodyPr/>
          <a:lstStyle/>
          <a:p>
            <a:r>
              <a:rPr lang="en-US" dirty="0"/>
              <a:t>How would you rank these terms on a ‘</a:t>
            </a:r>
            <a:r>
              <a:rPr lang="en-US" dirty="0" err="1"/>
              <a:t>poshness</a:t>
            </a:r>
            <a:r>
              <a:rPr lang="en-US" dirty="0"/>
              <a:t>’ scale?</a:t>
            </a:r>
          </a:p>
          <a:p>
            <a:r>
              <a:rPr lang="en-US" dirty="0"/>
              <a:t>Drawing room</a:t>
            </a:r>
          </a:p>
          <a:p>
            <a:r>
              <a:rPr lang="en-US" dirty="0"/>
              <a:t>Front room</a:t>
            </a:r>
          </a:p>
          <a:p>
            <a:r>
              <a:rPr lang="en-US" dirty="0"/>
              <a:t>Living room</a:t>
            </a:r>
          </a:p>
          <a:p>
            <a:r>
              <a:rPr lang="en-US" dirty="0"/>
              <a:t>Lounge</a:t>
            </a:r>
          </a:p>
          <a:p>
            <a:r>
              <a:rPr lang="en-US" dirty="0"/>
              <a:t>Sitting room</a:t>
            </a:r>
            <a:endParaRPr lang="en-GB" dirty="0"/>
          </a:p>
        </p:txBody>
      </p:sp>
      <p:pic>
        <p:nvPicPr>
          <p:cNvPr id="5" name="Picture 4">
            <a:extLst>
              <a:ext uri="{FF2B5EF4-FFF2-40B4-BE49-F238E27FC236}">
                <a16:creationId xmlns:a16="http://schemas.microsoft.com/office/drawing/2014/main" id="{E736AC8A-5CBF-419B-8973-B7282A50F32E}"/>
              </a:ext>
            </a:extLst>
          </p:cNvPr>
          <p:cNvPicPr>
            <a:picLocks noChangeAspect="1"/>
          </p:cNvPicPr>
          <p:nvPr/>
        </p:nvPicPr>
        <p:blipFill>
          <a:blip r:embed="rId3"/>
          <a:stretch>
            <a:fillRect/>
          </a:stretch>
        </p:blipFill>
        <p:spPr>
          <a:xfrm>
            <a:off x="6916189" y="2299230"/>
            <a:ext cx="3740720" cy="3877733"/>
          </a:xfrm>
          <a:prstGeom prst="rect">
            <a:avLst/>
          </a:prstGeom>
        </p:spPr>
      </p:pic>
      <p:sp>
        <p:nvSpPr>
          <p:cNvPr id="6" name="TextBox 5">
            <a:extLst>
              <a:ext uri="{FF2B5EF4-FFF2-40B4-BE49-F238E27FC236}">
                <a16:creationId xmlns:a16="http://schemas.microsoft.com/office/drawing/2014/main" id="{45882405-08D5-400B-831A-D8B82A614409}"/>
              </a:ext>
            </a:extLst>
          </p:cNvPr>
          <p:cNvSpPr txBox="1"/>
          <p:nvPr/>
        </p:nvSpPr>
        <p:spPr>
          <a:xfrm>
            <a:off x="9342190" y="2585156"/>
            <a:ext cx="2629438" cy="3139321"/>
          </a:xfrm>
          <a:prstGeom prst="rect">
            <a:avLst/>
          </a:prstGeom>
          <a:noFill/>
        </p:spPr>
        <p:txBody>
          <a:bodyPr wrap="none" rtlCol="0">
            <a:spAutoFit/>
          </a:bodyPr>
          <a:lstStyle/>
          <a:p>
            <a:r>
              <a:rPr lang="en-US" dirty="0"/>
              <a:t>Whitchurch Upon Thames</a:t>
            </a:r>
          </a:p>
          <a:p>
            <a:endParaRPr lang="en-US" dirty="0"/>
          </a:p>
          <a:p>
            <a:r>
              <a:rPr lang="en-US" dirty="0"/>
              <a:t>Pangbourne</a:t>
            </a:r>
          </a:p>
          <a:p>
            <a:endParaRPr lang="en-US" dirty="0"/>
          </a:p>
          <a:p>
            <a:r>
              <a:rPr lang="en-US" dirty="0"/>
              <a:t>Purley</a:t>
            </a:r>
          </a:p>
          <a:p>
            <a:endParaRPr lang="en-US" dirty="0"/>
          </a:p>
          <a:p>
            <a:r>
              <a:rPr lang="en-US" dirty="0"/>
              <a:t>Tilehurst</a:t>
            </a:r>
          </a:p>
          <a:p>
            <a:endParaRPr lang="en-US" dirty="0"/>
          </a:p>
          <a:p>
            <a:r>
              <a:rPr lang="en-US" dirty="0"/>
              <a:t>Calcot</a:t>
            </a:r>
          </a:p>
          <a:p>
            <a:endParaRPr lang="en-US" dirty="0"/>
          </a:p>
          <a:p>
            <a:r>
              <a:rPr lang="en-US" dirty="0"/>
              <a:t>Whitley</a:t>
            </a:r>
            <a:endParaRPr lang="en-GB" dirty="0"/>
          </a:p>
        </p:txBody>
      </p:sp>
    </p:spTree>
    <p:extLst>
      <p:ext uri="{BB962C8B-B14F-4D97-AF65-F5344CB8AC3E}">
        <p14:creationId xmlns:p14="http://schemas.microsoft.com/office/powerpoint/2010/main" val="83217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D062-A9FD-41D2-AC3B-6B88705B7E4E}"/>
              </a:ext>
            </a:extLst>
          </p:cNvPr>
          <p:cNvSpPr>
            <a:spLocks noGrp="1"/>
          </p:cNvSpPr>
          <p:nvPr>
            <p:ph type="title"/>
          </p:nvPr>
        </p:nvSpPr>
        <p:spPr/>
        <p:txBody>
          <a:bodyPr/>
          <a:lstStyle/>
          <a:p>
            <a:r>
              <a:rPr lang="en-US" dirty="0"/>
              <a:t>Why Grandma, what posh names you have!</a:t>
            </a:r>
            <a:endParaRPr lang="en-GB" dirty="0"/>
          </a:p>
        </p:txBody>
      </p:sp>
      <p:sp>
        <p:nvSpPr>
          <p:cNvPr id="3" name="Content Placeholder 2">
            <a:extLst>
              <a:ext uri="{FF2B5EF4-FFF2-40B4-BE49-F238E27FC236}">
                <a16:creationId xmlns:a16="http://schemas.microsoft.com/office/drawing/2014/main" id="{882F558A-37C4-4D38-ADB5-C92B67B6D263}"/>
              </a:ext>
            </a:extLst>
          </p:cNvPr>
          <p:cNvSpPr>
            <a:spLocks noGrp="1"/>
          </p:cNvSpPr>
          <p:nvPr>
            <p:ph idx="1"/>
          </p:nvPr>
        </p:nvSpPr>
        <p:spPr/>
        <p:txBody>
          <a:bodyPr/>
          <a:lstStyle/>
          <a:p>
            <a:r>
              <a:rPr lang="en-US" dirty="0"/>
              <a:t>How would you rate these names on a poshness scale?</a:t>
            </a:r>
          </a:p>
          <a:p>
            <a:r>
              <a:rPr lang="en-US" dirty="0"/>
              <a:t>Gran</a:t>
            </a:r>
          </a:p>
          <a:p>
            <a:r>
              <a:rPr lang="en-US" dirty="0"/>
              <a:t>Grandma</a:t>
            </a:r>
          </a:p>
          <a:p>
            <a:r>
              <a:rPr lang="en-US" dirty="0"/>
              <a:t>Grandmother</a:t>
            </a:r>
          </a:p>
          <a:p>
            <a:r>
              <a:rPr lang="en-US" dirty="0"/>
              <a:t>Granny</a:t>
            </a:r>
          </a:p>
          <a:p>
            <a:r>
              <a:rPr lang="en-US" dirty="0"/>
              <a:t>Nan</a:t>
            </a:r>
          </a:p>
          <a:p>
            <a:r>
              <a:rPr lang="en-US" dirty="0"/>
              <a:t>Nana</a:t>
            </a:r>
          </a:p>
          <a:p>
            <a:r>
              <a:rPr lang="en-US" dirty="0"/>
              <a:t>Nanny </a:t>
            </a:r>
            <a:endParaRPr lang="en-GB" dirty="0"/>
          </a:p>
        </p:txBody>
      </p:sp>
      <p:sp>
        <p:nvSpPr>
          <p:cNvPr id="4" name="TextBox 3">
            <a:extLst>
              <a:ext uri="{FF2B5EF4-FFF2-40B4-BE49-F238E27FC236}">
                <a16:creationId xmlns:a16="http://schemas.microsoft.com/office/drawing/2014/main" id="{4132B064-4111-41EB-A18F-24FD9DE9E241}"/>
              </a:ext>
            </a:extLst>
          </p:cNvPr>
          <p:cNvSpPr txBox="1"/>
          <p:nvPr/>
        </p:nvSpPr>
        <p:spPr>
          <a:xfrm>
            <a:off x="8542116" y="2924823"/>
            <a:ext cx="3109534" cy="1815882"/>
          </a:xfrm>
          <a:prstGeom prst="rect">
            <a:avLst/>
          </a:prstGeom>
          <a:noFill/>
        </p:spPr>
        <p:txBody>
          <a:bodyPr wrap="square" rtlCol="0">
            <a:spAutoFit/>
          </a:bodyPr>
          <a:lstStyle/>
          <a:p>
            <a:r>
              <a:rPr lang="en-US" sz="2800" dirty="0"/>
              <a:t>Do you have any other names for your parents’ mums?</a:t>
            </a:r>
            <a:endParaRPr lang="en-GB" sz="2800" dirty="0"/>
          </a:p>
        </p:txBody>
      </p:sp>
      <p:pic>
        <p:nvPicPr>
          <p:cNvPr id="5" name="Picture 4">
            <a:extLst>
              <a:ext uri="{FF2B5EF4-FFF2-40B4-BE49-F238E27FC236}">
                <a16:creationId xmlns:a16="http://schemas.microsoft.com/office/drawing/2014/main" id="{B57EB47B-100B-4D6F-8BB4-C2B7B6C9F082}"/>
              </a:ext>
            </a:extLst>
          </p:cNvPr>
          <p:cNvPicPr>
            <a:picLocks noChangeAspect="1"/>
          </p:cNvPicPr>
          <p:nvPr/>
        </p:nvPicPr>
        <p:blipFill>
          <a:blip r:embed="rId3"/>
          <a:stretch>
            <a:fillRect/>
          </a:stretch>
        </p:blipFill>
        <p:spPr>
          <a:xfrm>
            <a:off x="3810000" y="2295525"/>
            <a:ext cx="4572000" cy="4562475"/>
          </a:xfrm>
          <a:prstGeom prst="rect">
            <a:avLst/>
          </a:prstGeom>
        </p:spPr>
      </p:pic>
    </p:spTree>
    <p:extLst>
      <p:ext uri="{BB962C8B-B14F-4D97-AF65-F5344CB8AC3E}">
        <p14:creationId xmlns:p14="http://schemas.microsoft.com/office/powerpoint/2010/main" val="140430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53D2-A33E-4D19-AFFB-C9C8A5481C28}"/>
              </a:ext>
            </a:extLst>
          </p:cNvPr>
          <p:cNvSpPr>
            <a:spLocks noGrp="1"/>
          </p:cNvSpPr>
          <p:nvPr>
            <p:ph type="title"/>
          </p:nvPr>
        </p:nvSpPr>
        <p:spPr>
          <a:xfrm>
            <a:off x="0" y="0"/>
            <a:ext cx="12192000" cy="962932"/>
          </a:xfrm>
          <a:solidFill>
            <a:srgbClr val="00B0F0"/>
          </a:solidFill>
        </p:spPr>
        <p:txBody>
          <a:bodyPr/>
          <a:lstStyle/>
          <a:p>
            <a:r>
              <a:rPr lang="en-GB" b="1" dirty="0"/>
              <a:t>Judging people by their language use…</a:t>
            </a:r>
          </a:p>
        </p:txBody>
      </p:sp>
      <p:graphicFrame>
        <p:nvGraphicFramePr>
          <p:cNvPr id="6" name="Table 6">
            <a:extLst>
              <a:ext uri="{FF2B5EF4-FFF2-40B4-BE49-F238E27FC236}">
                <a16:creationId xmlns:a16="http://schemas.microsoft.com/office/drawing/2014/main" id="{1EBC0C3E-6BB2-41FC-ADE0-BEF506913A86}"/>
              </a:ext>
            </a:extLst>
          </p:cNvPr>
          <p:cNvGraphicFramePr>
            <a:graphicFrameLocks noGrp="1"/>
          </p:cNvGraphicFramePr>
          <p:nvPr>
            <p:extLst>
              <p:ext uri="{D42A27DB-BD31-4B8C-83A1-F6EECF244321}">
                <p14:modId xmlns:p14="http://schemas.microsoft.com/office/powerpoint/2010/main" val="3418113432"/>
              </p:ext>
            </p:extLst>
          </p:nvPr>
        </p:nvGraphicFramePr>
        <p:xfrm>
          <a:off x="2032000" y="2709809"/>
          <a:ext cx="8128000" cy="2779385"/>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879390534"/>
                    </a:ext>
                  </a:extLst>
                </a:gridCol>
                <a:gridCol w="2032000">
                  <a:extLst>
                    <a:ext uri="{9D8B030D-6E8A-4147-A177-3AD203B41FA5}">
                      <a16:colId xmlns:a16="http://schemas.microsoft.com/office/drawing/2014/main" val="470353894"/>
                    </a:ext>
                  </a:extLst>
                </a:gridCol>
                <a:gridCol w="2032000">
                  <a:extLst>
                    <a:ext uri="{9D8B030D-6E8A-4147-A177-3AD203B41FA5}">
                      <a16:colId xmlns:a16="http://schemas.microsoft.com/office/drawing/2014/main" val="2984100619"/>
                    </a:ext>
                  </a:extLst>
                </a:gridCol>
                <a:gridCol w="2032000">
                  <a:extLst>
                    <a:ext uri="{9D8B030D-6E8A-4147-A177-3AD203B41FA5}">
                      <a16:colId xmlns:a16="http://schemas.microsoft.com/office/drawing/2014/main" val="48522619"/>
                    </a:ext>
                  </a:extLst>
                </a:gridCol>
              </a:tblGrid>
              <a:tr h="370840">
                <a:tc gridSpan="2">
                  <a:txBody>
                    <a:bodyPr/>
                    <a:lstStyle/>
                    <a:p>
                      <a:pPr algn="ctr"/>
                      <a:r>
                        <a:rPr lang="en-GB" dirty="0"/>
                        <a:t>STATUS</a:t>
                      </a:r>
                    </a:p>
                  </a:txBody>
                  <a:tcPr/>
                </a:tc>
                <a:tc hMerge="1">
                  <a:txBody>
                    <a:bodyPr/>
                    <a:lstStyle/>
                    <a:p>
                      <a:endParaRPr lang="en-GB" dirty="0"/>
                    </a:p>
                  </a:txBody>
                  <a:tcPr/>
                </a:tc>
                <a:tc gridSpan="2">
                  <a:txBody>
                    <a:bodyPr/>
                    <a:lstStyle/>
                    <a:p>
                      <a:pPr algn="ctr"/>
                      <a:r>
                        <a:rPr lang="en-GB" dirty="0"/>
                        <a:t>SOLIDARITY</a:t>
                      </a:r>
                    </a:p>
                  </a:txBody>
                  <a:tcPr/>
                </a:tc>
                <a:tc hMerge="1">
                  <a:txBody>
                    <a:bodyPr/>
                    <a:lstStyle/>
                    <a:p>
                      <a:endParaRPr lang="en-GB" dirty="0"/>
                    </a:p>
                  </a:txBody>
                  <a:tcPr/>
                </a:tc>
                <a:extLst>
                  <a:ext uri="{0D108BD9-81ED-4DB2-BD59-A6C34878D82A}">
                    <a16:rowId xmlns:a16="http://schemas.microsoft.com/office/drawing/2014/main" val="2098910048"/>
                  </a:ext>
                </a:extLst>
              </a:tr>
              <a:tr h="370840">
                <a:tc>
                  <a:txBody>
                    <a:bodyPr/>
                    <a:lstStyle/>
                    <a:p>
                      <a:r>
                        <a:rPr lang="en-GB" dirty="0"/>
                        <a:t>Low</a:t>
                      </a:r>
                    </a:p>
                  </a:txBody>
                  <a:tcPr/>
                </a:tc>
                <a:tc>
                  <a:txBody>
                    <a:bodyPr/>
                    <a:lstStyle/>
                    <a:p>
                      <a:r>
                        <a:rPr lang="en-GB" dirty="0"/>
                        <a:t>High</a:t>
                      </a:r>
                    </a:p>
                  </a:txBody>
                  <a:tcPr/>
                </a:tc>
                <a:tc>
                  <a:txBody>
                    <a:bodyPr/>
                    <a:lstStyle/>
                    <a:p>
                      <a:r>
                        <a:rPr lang="en-GB" dirty="0"/>
                        <a:t>Low</a:t>
                      </a:r>
                    </a:p>
                  </a:txBody>
                  <a:tcPr/>
                </a:tc>
                <a:tc>
                  <a:txBody>
                    <a:bodyPr/>
                    <a:lstStyle/>
                    <a:p>
                      <a:r>
                        <a:rPr lang="en-GB" dirty="0"/>
                        <a:t>High</a:t>
                      </a:r>
                    </a:p>
                  </a:txBody>
                  <a:tcPr/>
                </a:tc>
                <a:extLst>
                  <a:ext uri="{0D108BD9-81ED-4DB2-BD59-A6C34878D82A}">
                    <a16:rowId xmlns:a16="http://schemas.microsoft.com/office/drawing/2014/main" val="5278341"/>
                  </a:ext>
                </a:extLst>
              </a:tr>
              <a:tr h="370840">
                <a:tc>
                  <a:txBody>
                    <a:bodyPr/>
                    <a:lstStyle/>
                    <a:p>
                      <a:r>
                        <a:rPr lang="en-GB" dirty="0"/>
                        <a:t>Uneducated</a:t>
                      </a:r>
                    </a:p>
                  </a:txBody>
                  <a:tcPr/>
                </a:tc>
                <a:tc>
                  <a:txBody>
                    <a:bodyPr/>
                    <a:lstStyle/>
                    <a:p>
                      <a:r>
                        <a:rPr lang="en-GB" dirty="0"/>
                        <a:t>Educated</a:t>
                      </a:r>
                    </a:p>
                  </a:txBody>
                  <a:tcPr/>
                </a:tc>
                <a:tc>
                  <a:txBody>
                    <a:bodyPr/>
                    <a:lstStyle/>
                    <a:p>
                      <a:r>
                        <a:rPr lang="en-GB" dirty="0"/>
                        <a:t>Untrustworthy</a:t>
                      </a:r>
                    </a:p>
                  </a:txBody>
                  <a:tcPr/>
                </a:tc>
                <a:tc>
                  <a:txBody>
                    <a:bodyPr/>
                    <a:lstStyle/>
                    <a:p>
                      <a:r>
                        <a:rPr lang="en-GB" dirty="0"/>
                        <a:t>Trustworthy</a:t>
                      </a:r>
                    </a:p>
                  </a:txBody>
                  <a:tcPr/>
                </a:tc>
                <a:extLst>
                  <a:ext uri="{0D108BD9-81ED-4DB2-BD59-A6C34878D82A}">
                    <a16:rowId xmlns:a16="http://schemas.microsoft.com/office/drawing/2014/main" val="4081638342"/>
                  </a:ext>
                </a:extLst>
              </a:tr>
              <a:tr h="370840">
                <a:tc>
                  <a:txBody>
                    <a:bodyPr/>
                    <a:lstStyle/>
                    <a:p>
                      <a:r>
                        <a:rPr lang="en-GB" dirty="0"/>
                        <a:t>Poor</a:t>
                      </a:r>
                    </a:p>
                  </a:txBody>
                  <a:tcPr/>
                </a:tc>
                <a:tc>
                  <a:txBody>
                    <a:bodyPr/>
                    <a:lstStyle/>
                    <a:p>
                      <a:r>
                        <a:rPr lang="en-GB" dirty="0"/>
                        <a:t>Wealthy</a:t>
                      </a:r>
                    </a:p>
                  </a:txBody>
                  <a:tcPr/>
                </a:tc>
                <a:tc>
                  <a:txBody>
                    <a:bodyPr/>
                    <a:lstStyle/>
                    <a:p>
                      <a:r>
                        <a:rPr lang="en-GB" dirty="0"/>
                        <a:t>Unfriendly</a:t>
                      </a:r>
                    </a:p>
                  </a:txBody>
                  <a:tcPr/>
                </a:tc>
                <a:tc>
                  <a:txBody>
                    <a:bodyPr/>
                    <a:lstStyle/>
                    <a:p>
                      <a:r>
                        <a:rPr lang="en-GB" dirty="0"/>
                        <a:t>Friendly</a:t>
                      </a:r>
                    </a:p>
                  </a:txBody>
                  <a:tcPr/>
                </a:tc>
                <a:extLst>
                  <a:ext uri="{0D108BD9-81ED-4DB2-BD59-A6C34878D82A}">
                    <a16:rowId xmlns:a16="http://schemas.microsoft.com/office/drawing/2014/main" val="3454628312"/>
                  </a:ext>
                </a:extLst>
              </a:tr>
              <a:tr h="370840">
                <a:tc>
                  <a:txBody>
                    <a:bodyPr/>
                    <a:lstStyle/>
                    <a:p>
                      <a:r>
                        <a:rPr lang="en-GB" dirty="0"/>
                        <a:t>Unintelligent</a:t>
                      </a:r>
                    </a:p>
                  </a:txBody>
                  <a:tcPr/>
                </a:tc>
                <a:tc>
                  <a:txBody>
                    <a:bodyPr/>
                    <a:lstStyle/>
                    <a:p>
                      <a:r>
                        <a:rPr lang="en-GB" dirty="0"/>
                        <a:t>Intelligent</a:t>
                      </a:r>
                    </a:p>
                  </a:txBody>
                  <a:tcPr/>
                </a:tc>
                <a:tc>
                  <a:txBody>
                    <a:bodyPr/>
                    <a:lstStyle/>
                    <a:p>
                      <a:r>
                        <a:rPr lang="en-GB" dirty="0"/>
                        <a:t>Unkind</a:t>
                      </a:r>
                    </a:p>
                  </a:txBody>
                  <a:tcPr/>
                </a:tc>
                <a:tc>
                  <a:txBody>
                    <a:bodyPr/>
                    <a:lstStyle/>
                    <a:p>
                      <a:r>
                        <a:rPr lang="en-GB" dirty="0"/>
                        <a:t>Kind</a:t>
                      </a:r>
                    </a:p>
                  </a:txBody>
                  <a:tcPr/>
                </a:tc>
                <a:extLst>
                  <a:ext uri="{0D108BD9-81ED-4DB2-BD59-A6C34878D82A}">
                    <a16:rowId xmlns:a16="http://schemas.microsoft.com/office/drawing/2014/main" val="1461761316"/>
                  </a:ext>
                </a:extLst>
              </a:tr>
              <a:tr h="370840">
                <a:tc>
                  <a:txBody>
                    <a:bodyPr/>
                    <a:lstStyle/>
                    <a:p>
                      <a:r>
                        <a:rPr lang="en-GB" dirty="0"/>
                        <a:t>Illiterate</a:t>
                      </a:r>
                    </a:p>
                  </a:txBody>
                  <a:tcPr/>
                </a:tc>
                <a:tc>
                  <a:txBody>
                    <a:bodyPr/>
                    <a:lstStyle/>
                    <a:p>
                      <a:r>
                        <a:rPr lang="en-GB" dirty="0"/>
                        <a:t>Literate</a:t>
                      </a:r>
                    </a:p>
                  </a:txBody>
                  <a:tcPr/>
                </a:tc>
                <a:tc>
                  <a:txBody>
                    <a:bodyPr/>
                    <a:lstStyle/>
                    <a:p>
                      <a:r>
                        <a:rPr lang="en-GB" dirty="0"/>
                        <a:t>Awful</a:t>
                      </a:r>
                    </a:p>
                  </a:txBody>
                  <a:tcPr/>
                </a:tc>
                <a:tc>
                  <a:txBody>
                    <a:bodyPr/>
                    <a:lstStyle/>
                    <a:p>
                      <a:r>
                        <a:rPr lang="en-GB" dirty="0"/>
                        <a:t>Nice</a:t>
                      </a:r>
                    </a:p>
                  </a:txBody>
                  <a:tcPr/>
                </a:tc>
                <a:extLst>
                  <a:ext uri="{0D108BD9-81ED-4DB2-BD59-A6C34878D82A}">
                    <a16:rowId xmlns:a16="http://schemas.microsoft.com/office/drawing/2014/main" val="453333169"/>
                  </a:ext>
                </a:extLst>
              </a:tr>
              <a:tr h="554345">
                <a:tc>
                  <a:txBody>
                    <a:bodyPr/>
                    <a:lstStyle/>
                    <a:p>
                      <a:r>
                        <a:rPr lang="en-GB" dirty="0"/>
                        <a:t>Lower Class</a:t>
                      </a:r>
                    </a:p>
                  </a:txBody>
                  <a:tcPr/>
                </a:tc>
                <a:tc>
                  <a:txBody>
                    <a:bodyPr/>
                    <a:lstStyle/>
                    <a:p>
                      <a:r>
                        <a:rPr lang="en-GB" dirty="0"/>
                        <a:t>Upper Class</a:t>
                      </a:r>
                    </a:p>
                  </a:txBody>
                  <a:tcPr/>
                </a:tc>
                <a:tc>
                  <a:txBody>
                    <a:bodyPr/>
                    <a:lstStyle/>
                    <a:p>
                      <a:r>
                        <a:rPr lang="en-GB" dirty="0"/>
                        <a:t>Hostile</a:t>
                      </a:r>
                    </a:p>
                  </a:txBody>
                  <a:tcPr/>
                </a:tc>
                <a:tc>
                  <a:txBody>
                    <a:bodyPr/>
                    <a:lstStyle/>
                    <a:p>
                      <a:r>
                        <a:rPr lang="en-GB" dirty="0"/>
                        <a:t>Good natured</a:t>
                      </a:r>
                    </a:p>
                  </a:txBody>
                  <a:tcPr/>
                </a:tc>
                <a:extLst>
                  <a:ext uri="{0D108BD9-81ED-4DB2-BD59-A6C34878D82A}">
                    <a16:rowId xmlns:a16="http://schemas.microsoft.com/office/drawing/2014/main" val="1458140555"/>
                  </a:ext>
                </a:extLst>
              </a:tr>
            </a:tbl>
          </a:graphicData>
        </a:graphic>
      </p:graphicFrame>
      <p:sp>
        <p:nvSpPr>
          <p:cNvPr id="7" name="TextBox 6">
            <a:extLst>
              <a:ext uri="{FF2B5EF4-FFF2-40B4-BE49-F238E27FC236}">
                <a16:creationId xmlns:a16="http://schemas.microsoft.com/office/drawing/2014/main" id="{B78277F7-EC08-46CE-A654-EB1C29CB4066}"/>
              </a:ext>
            </a:extLst>
          </p:cNvPr>
          <p:cNvSpPr txBox="1"/>
          <p:nvPr/>
        </p:nvSpPr>
        <p:spPr>
          <a:xfrm>
            <a:off x="240632" y="1138989"/>
            <a:ext cx="11662610" cy="1323439"/>
          </a:xfrm>
          <a:prstGeom prst="rect">
            <a:avLst/>
          </a:prstGeom>
          <a:noFill/>
        </p:spPr>
        <p:txBody>
          <a:bodyPr wrap="square" rtlCol="0">
            <a:spAutoFit/>
          </a:bodyPr>
          <a:lstStyle/>
          <a:p>
            <a:r>
              <a:rPr lang="en-GB" sz="2000" dirty="0"/>
              <a:t>Lots of research (stemming from 1970s) shows how people interpret and make judgements about people’s ‘place’ in society, just by the way they speak. Traditionally, people who spoke with RP accents were judged to have high status but low solidarity. Regional language varieties scored more highly on the friendliness and sincerity side (Solidarity) and were perceived to be more persuasive than RP speakers. </a:t>
            </a:r>
          </a:p>
        </p:txBody>
      </p:sp>
      <p:sp>
        <p:nvSpPr>
          <p:cNvPr id="8" name="TextBox 7">
            <a:extLst>
              <a:ext uri="{FF2B5EF4-FFF2-40B4-BE49-F238E27FC236}">
                <a16:creationId xmlns:a16="http://schemas.microsoft.com/office/drawing/2014/main" id="{13FCF183-4525-44FC-B5AB-A6D3D37D4749}"/>
              </a:ext>
            </a:extLst>
          </p:cNvPr>
          <p:cNvSpPr txBox="1"/>
          <p:nvPr/>
        </p:nvSpPr>
        <p:spPr>
          <a:xfrm>
            <a:off x="400692" y="5753528"/>
            <a:ext cx="1138376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This research was first carried out over 40 years ago. How do you think this would apply to the varieties of language spoken in today’s society? What language traits do you think are ‘judged’ to have more ‘status’ or more ‘solidarity’? Does this perception have an impact on the way you use language?</a:t>
            </a:r>
          </a:p>
        </p:txBody>
      </p:sp>
    </p:spTree>
    <p:extLst>
      <p:ext uri="{BB962C8B-B14F-4D97-AF65-F5344CB8AC3E}">
        <p14:creationId xmlns:p14="http://schemas.microsoft.com/office/powerpoint/2010/main" val="25762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2876-055E-444E-888E-F13B74B6C2D8}"/>
              </a:ext>
            </a:extLst>
          </p:cNvPr>
          <p:cNvSpPr>
            <a:spLocks noGrp="1"/>
          </p:cNvSpPr>
          <p:nvPr>
            <p:ph type="title"/>
          </p:nvPr>
        </p:nvSpPr>
        <p:spPr>
          <a:xfrm>
            <a:off x="98461" y="128821"/>
            <a:ext cx="10515600" cy="847226"/>
          </a:xfrm>
        </p:spPr>
        <p:txBody>
          <a:bodyPr/>
          <a:lstStyle/>
          <a:p>
            <a:r>
              <a:rPr lang="en-US" b="1" dirty="0"/>
              <a:t>My Language Life</a:t>
            </a:r>
            <a:endParaRPr lang="en-GB" b="1" dirty="0"/>
          </a:p>
        </p:txBody>
      </p:sp>
      <p:sp>
        <p:nvSpPr>
          <p:cNvPr id="3" name="Content Placeholder 2">
            <a:extLst>
              <a:ext uri="{FF2B5EF4-FFF2-40B4-BE49-F238E27FC236}">
                <a16:creationId xmlns:a16="http://schemas.microsoft.com/office/drawing/2014/main" id="{0715CF59-54E2-4A23-8368-793528B59B96}"/>
              </a:ext>
            </a:extLst>
          </p:cNvPr>
          <p:cNvSpPr>
            <a:spLocks noGrp="1"/>
          </p:cNvSpPr>
          <p:nvPr>
            <p:ph idx="1"/>
          </p:nvPr>
        </p:nvSpPr>
        <p:spPr>
          <a:xfrm>
            <a:off x="838200" y="1267275"/>
            <a:ext cx="10515600" cy="670995"/>
          </a:xfrm>
        </p:spPr>
        <p:txBody>
          <a:bodyPr/>
          <a:lstStyle/>
          <a:p>
            <a:r>
              <a:rPr lang="en-US" dirty="0"/>
              <a:t>What other factors could you consider for your transition work?</a:t>
            </a:r>
            <a:endParaRPr lang="en-GB" dirty="0"/>
          </a:p>
        </p:txBody>
      </p:sp>
      <p:sp>
        <p:nvSpPr>
          <p:cNvPr id="4" name="TextBox 3">
            <a:extLst>
              <a:ext uri="{FF2B5EF4-FFF2-40B4-BE49-F238E27FC236}">
                <a16:creationId xmlns:a16="http://schemas.microsoft.com/office/drawing/2014/main" id="{2BBC832D-3B9D-4B35-AFFD-F398A6E7A588}"/>
              </a:ext>
            </a:extLst>
          </p:cNvPr>
          <p:cNvSpPr txBox="1"/>
          <p:nvPr/>
        </p:nvSpPr>
        <p:spPr>
          <a:xfrm>
            <a:off x="195209" y="2900494"/>
            <a:ext cx="5178175"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Reading material to help you:</a:t>
            </a:r>
          </a:p>
          <a:p>
            <a:endParaRPr lang="en-GB" sz="2400" dirty="0"/>
          </a:p>
          <a:p>
            <a:pPr marL="342900" indent="-342900">
              <a:buAutoNum type="arabicPeriod"/>
            </a:pPr>
            <a:r>
              <a:rPr lang="en-GB" sz="2400" dirty="0"/>
              <a:t>Michael Rosen’s Article </a:t>
            </a:r>
            <a:r>
              <a:rPr lang="en-GB" sz="2400" i="1" dirty="0"/>
              <a:t>‘Idiolect’</a:t>
            </a:r>
            <a:r>
              <a:rPr lang="en-GB" sz="2400" dirty="0"/>
              <a:t> – he takes you through the process on reflecting on the different influences that make up your idiolect.</a:t>
            </a:r>
            <a:br>
              <a:rPr lang="en-GB" sz="2400" dirty="0"/>
            </a:br>
            <a:endParaRPr lang="en-GB" sz="2400" dirty="0"/>
          </a:p>
          <a:p>
            <a:pPr marL="342900" indent="-342900">
              <a:buAutoNum type="arabicPeriod"/>
            </a:pPr>
            <a:r>
              <a:rPr lang="en-GB" sz="2400" dirty="0"/>
              <a:t>Daniel Pearce </a:t>
            </a:r>
            <a:r>
              <a:rPr lang="en-GB" sz="2400" i="1" dirty="0"/>
              <a:t>‘Idiolect’ </a:t>
            </a:r>
            <a:r>
              <a:rPr lang="en-GB" sz="2400" dirty="0"/>
              <a:t> - an example language biography from an A-level student.</a:t>
            </a:r>
            <a:endParaRPr lang="en-GB" sz="2400" i="1" dirty="0"/>
          </a:p>
        </p:txBody>
      </p:sp>
    </p:spTree>
    <p:extLst>
      <p:ext uri="{BB962C8B-B14F-4D97-AF65-F5344CB8AC3E}">
        <p14:creationId xmlns:p14="http://schemas.microsoft.com/office/powerpoint/2010/main" val="257059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D8D2-D2A1-410E-9D94-F923E90263EF}"/>
              </a:ext>
            </a:extLst>
          </p:cNvPr>
          <p:cNvSpPr>
            <a:spLocks noGrp="1"/>
          </p:cNvSpPr>
          <p:nvPr>
            <p:ph type="title"/>
          </p:nvPr>
        </p:nvSpPr>
        <p:spPr>
          <a:xfrm>
            <a:off x="677595" y="334878"/>
            <a:ext cx="10515600" cy="1325563"/>
          </a:xfrm>
        </p:spPr>
        <p:txBody>
          <a:bodyPr/>
          <a:lstStyle/>
          <a:p>
            <a:r>
              <a:rPr lang="en-US" u="sng" dirty="0"/>
              <a:t>Show </a:t>
            </a:r>
            <a:br>
              <a:rPr lang="en-US" u="sng" dirty="0"/>
            </a:br>
            <a:r>
              <a:rPr lang="en-US" u="sng" dirty="0"/>
              <a:t>and Tell</a:t>
            </a:r>
            <a:endParaRPr lang="en-GB" u="sng" dirty="0"/>
          </a:p>
        </p:txBody>
      </p:sp>
      <p:pic>
        <p:nvPicPr>
          <p:cNvPr id="5" name="Content Placeholder 4">
            <a:extLst>
              <a:ext uri="{FF2B5EF4-FFF2-40B4-BE49-F238E27FC236}">
                <a16:creationId xmlns:a16="http://schemas.microsoft.com/office/drawing/2014/main" id="{3BF906AF-F917-4F78-A701-A1348AD79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3539" y="-140677"/>
            <a:ext cx="6133513" cy="7403132"/>
          </a:xfrm>
        </p:spPr>
      </p:pic>
      <p:sp>
        <p:nvSpPr>
          <p:cNvPr id="6" name="TextBox 5">
            <a:extLst>
              <a:ext uri="{FF2B5EF4-FFF2-40B4-BE49-F238E27FC236}">
                <a16:creationId xmlns:a16="http://schemas.microsoft.com/office/drawing/2014/main" id="{0BB1E59D-DB0A-4A94-8949-7E18DD1C83DA}"/>
              </a:ext>
            </a:extLst>
          </p:cNvPr>
          <p:cNvSpPr txBox="1"/>
          <p:nvPr/>
        </p:nvSpPr>
        <p:spPr>
          <a:xfrm>
            <a:off x="677595" y="2335237"/>
            <a:ext cx="2473568" cy="2862322"/>
          </a:xfrm>
          <a:prstGeom prst="rect">
            <a:avLst/>
          </a:prstGeom>
          <a:noFill/>
        </p:spPr>
        <p:txBody>
          <a:bodyPr wrap="square" rtlCol="0">
            <a:spAutoFit/>
          </a:bodyPr>
          <a:lstStyle/>
          <a:p>
            <a:r>
              <a:rPr lang="en-US" sz="3600" dirty="0"/>
              <a:t>What is linguistically interesting about this image?</a:t>
            </a:r>
            <a:endParaRPr lang="en-GB" sz="3600" dirty="0"/>
          </a:p>
        </p:txBody>
      </p:sp>
    </p:spTree>
    <p:extLst>
      <p:ext uri="{BB962C8B-B14F-4D97-AF65-F5344CB8AC3E}">
        <p14:creationId xmlns:p14="http://schemas.microsoft.com/office/powerpoint/2010/main" val="68125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735F-6385-4122-B3BB-D77A3FCDFF8B}"/>
              </a:ext>
            </a:extLst>
          </p:cNvPr>
          <p:cNvSpPr>
            <a:spLocks noGrp="1"/>
          </p:cNvSpPr>
          <p:nvPr>
            <p:ph type="title"/>
          </p:nvPr>
        </p:nvSpPr>
        <p:spPr>
          <a:xfrm>
            <a:off x="0" y="-433320"/>
            <a:ext cx="12192000" cy="1237644"/>
          </a:xfrm>
          <a:solidFill>
            <a:srgbClr val="00B0F0"/>
          </a:solidFill>
        </p:spPr>
        <p:txBody>
          <a:bodyPr>
            <a:normAutofit fontScale="90000"/>
          </a:bodyPr>
          <a:lstStyle/>
          <a:p>
            <a:r>
              <a:rPr lang="en-GB" b="1" dirty="0"/>
              <a:t>Take a moment to reflect on your own use of language:</a:t>
            </a:r>
          </a:p>
        </p:txBody>
      </p:sp>
      <p:sp>
        <p:nvSpPr>
          <p:cNvPr id="3" name="Content Placeholder 2">
            <a:extLst>
              <a:ext uri="{FF2B5EF4-FFF2-40B4-BE49-F238E27FC236}">
                <a16:creationId xmlns:a16="http://schemas.microsoft.com/office/drawing/2014/main" id="{1A0F6F65-29DC-4D6E-B795-34F744B9D52E}"/>
              </a:ext>
            </a:extLst>
          </p:cNvPr>
          <p:cNvSpPr>
            <a:spLocks noGrp="1"/>
          </p:cNvSpPr>
          <p:nvPr>
            <p:ph idx="1"/>
          </p:nvPr>
        </p:nvSpPr>
        <p:spPr>
          <a:xfrm>
            <a:off x="82194" y="782306"/>
            <a:ext cx="5815172" cy="5725802"/>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514350" indent="-514350">
              <a:buFont typeface="+mj-lt"/>
              <a:buAutoNum type="alphaUcPeriod"/>
            </a:pPr>
            <a:r>
              <a:rPr lang="en-GB" sz="2100" dirty="0"/>
              <a:t>How would you rate your use of vocabulary in everyday conversation on the scale below?</a:t>
            </a:r>
          </a:p>
          <a:p>
            <a:pPr marL="971550" lvl="1" indent="-514350">
              <a:buFont typeface="+mj-lt"/>
              <a:buAutoNum type="arabicPeriod"/>
            </a:pPr>
            <a:r>
              <a:rPr lang="en-GB" sz="2100" dirty="0"/>
              <a:t>Very basic	</a:t>
            </a:r>
          </a:p>
          <a:p>
            <a:pPr marL="971550" lvl="1" indent="-514350">
              <a:buFont typeface="+mj-lt"/>
              <a:buAutoNum type="arabicPeriod"/>
            </a:pPr>
            <a:r>
              <a:rPr lang="en-GB" sz="2100" dirty="0"/>
              <a:t>Basic	</a:t>
            </a:r>
          </a:p>
          <a:p>
            <a:pPr marL="971550" lvl="1" indent="-514350">
              <a:buFont typeface="+mj-lt"/>
              <a:buAutoNum type="arabicPeriod"/>
            </a:pPr>
            <a:r>
              <a:rPr lang="en-GB" sz="2100" dirty="0"/>
              <a:t>Not bad	</a:t>
            </a:r>
          </a:p>
          <a:p>
            <a:pPr marL="971550" lvl="1" indent="-514350">
              <a:buFont typeface="+mj-lt"/>
              <a:buAutoNum type="arabicPeriod"/>
            </a:pPr>
            <a:r>
              <a:rPr lang="en-GB" sz="2100" dirty="0"/>
              <a:t>Pretty Good		</a:t>
            </a:r>
          </a:p>
          <a:p>
            <a:pPr marL="971550" lvl="1" indent="-514350">
              <a:buFont typeface="+mj-lt"/>
              <a:buAutoNum type="arabicPeriod"/>
            </a:pPr>
            <a:r>
              <a:rPr lang="en-GB" sz="2100" dirty="0"/>
              <a:t>Vocabulary?! Surely you mean lexis?!</a:t>
            </a:r>
            <a:br>
              <a:rPr lang="en-GB" sz="2100" dirty="0"/>
            </a:br>
            <a:endParaRPr lang="en-GB" sz="2100" dirty="0"/>
          </a:p>
          <a:p>
            <a:pPr marL="514350" indent="-514350">
              <a:buFont typeface="+mj-lt"/>
              <a:buAutoNum type="alphaUcPeriod"/>
            </a:pPr>
            <a:r>
              <a:rPr lang="en-GB" sz="2100" dirty="0"/>
              <a:t>How do you think others view the way you speak?</a:t>
            </a:r>
          </a:p>
          <a:p>
            <a:pPr marL="971550" lvl="1" indent="-514350">
              <a:buFont typeface="+mj-lt"/>
              <a:buAutoNum type="arabicPeriod"/>
            </a:pPr>
            <a:r>
              <a:rPr lang="en-GB" sz="2100" dirty="0"/>
              <a:t>Quite common – in the gutter</a:t>
            </a:r>
          </a:p>
          <a:p>
            <a:pPr marL="971550" lvl="1" indent="-514350">
              <a:buFont typeface="+mj-lt"/>
              <a:buAutoNum type="arabicPeriod"/>
            </a:pPr>
            <a:r>
              <a:rPr lang="en-GB" sz="2100" dirty="0"/>
              <a:t>Pretty similar to everyone else</a:t>
            </a:r>
          </a:p>
          <a:p>
            <a:pPr marL="971550" lvl="1" indent="-514350">
              <a:buFont typeface="+mj-lt"/>
              <a:buAutoNum type="arabicPeriod"/>
            </a:pPr>
            <a:r>
              <a:rPr lang="en-GB" sz="2100" dirty="0"/>
              <a:t>They think I’m posh!</a:t>
            </a:r>
            <a:br>
              <a:rPr lang="en-GB" sz="2100" dirty="0"/>
            </a:br>
            <a:endParaRPr lang="en-GB" sz="2100" dirty="0"/>
          </a:p>
          <a:p>
            <a:pPr marL="514350" indent="-514350">
              <a:buFont typeface="+mj-lt"/>
              <a:buAutoNum type="alphaUcPeriod"/>
            </a:pPr>
            <a:r>
              <a:rPr lang="en-GB" sz="2100" dirty="0"/>
              <a:t>How often do you swear?</a:t>
            </a:r>
          </a:p>
          <a:p>
            <a:pPr marL="971550" lvl="1" indent="-514350">
              <a:buFont typeface="+mj-lt"/>
              <a:buAutoNum type="arabicPeriod"/>
            </a:pPr>
            <a:r>
              <a:rPr lang="en-GB" sz="2100" dirty="0"/>
              <a:t>Not at all – it’s highly offensive	</a:t>
            </a:r>
          </a:p>
          <a:p>
            <a:pPr marL="971550" lvl="1" indent="-514350">
              <a:buFont typeface="+mj-lt"/>
              <a:buAutoNum type="arabicPeriod"/>
            </a:pPr>
            <a:r>
              <a:rPr lang="en-GB" sz="2100" dirty="0"/>
              <a:t>Not often – when I stub my toe!	</a:t>
            </a:r>
          </a:p>
          <a:p>
            <a:pPr marL="971550" lvl="1" indent="-514350">
              <a:buFont typeface="+mj-lt"/>
              <a:buAutoNum type="arabicPeriod"/>
            </a:pPr>
            <a:r>
              <a:rPr lang="en-GB" sz="2100" dirty="0"/>
              <a:t>In some circumstances, fairly often.</a:t>
            </a:r>
          </a:p>
          <a:p>
            <a:pPr marL="971550" lvl="1" indent="-514350">
              <a:buFont typeface="+mj-lt"/>
              <a:buAutoNum type="arabicPeriod"/>
            </a:pPr>
            <a:r>
              <a:rPr lang="en-GB" sz="2100" dirty="0"/>
              <a:t>Everyday</a:t>
            </a:r>
          </a:p>
          <a:p>
            <a:pPr marL="971550" lvl="1" indent="-514350">
              <a:buFont typeface="+mj-lt"/>
              <a:buAutoNum type="arabicPeriod"/>
            </a:pPr>
            <a:r>
              <a:rPr lang="en-GB" sz="2100" dirty="0"/>
              <a:t>Nearly every word</a:t>
            </a:r>
          </a:p>
          <a:p>
            <a:pPr marL="971550" lvl="1" indent="-514350">
              <a:buFont typeface="+mj-lt"/>
              <a:buAutoNum type="arabicPeriod"/>
            </a:pPr>
            <a:endParaRPr lang="en-GB" sz="2100" dirty="0"/>
          </a:p>
          <a:p>
            <a:pPr marL="514350" indent="-514350">
              <a:buFont typeface="+mj-lt"/>
              <a:buAutoNum type="alphaUcPeriod"/>
            </a:pPr>
            <a:r>
              <a:rPr lang="en-GB" sz="2500" dirty="0"/>
              <a:t>What language do you use in text messages?</a:t>
            </a:r>
          </a:p>
          <a:p>
            <a:pPr marL="971550" lvl="1" indent="-514350">
              <a:buFont typeface="+mj-lt"/>
              <a:buAutoNum type="arabicPeriod"/>
            </a:pPr>
            <a:r>
              <a:rPr lang="en-GB" sz="2100" dirty="0"/>
              <a:t>Pretty much standard English, inc. punctuation.</a:t>
            </a:r>
          </a:p>
          <a:p>
            <a:pPr marL="971550" lvl="1" indent="-514350">
              <a:buFont typeface="+mj-lt"/>
              <a:buAutoNum type="arabicPeriod"/>
            </a:pPr>
            <a:r>
              <a:rPr lang="en-GB" sz="2100" dirty="0"/>
              <a:t>1-2 abbreviations </a:t>
            </a:r>
          </a:p>
          <a:p>
            <a:pPr marL="971550" lvl="1" indent="-514350">
              <a:buFont typeface="+mj-lt"/>
              <a:buAutoNum type="arabicPeriod"/>
            </a:pPr>
            <a:r>
              <a:rPr lang="en-GB" sz="2100" dirty="0"/>
              <a:t>‘Text speak’ for most</a:t>
            </a:r>
          </a:p>
          <a:p>
            <a:pPr marL="457200" lvl="1" indent="0">
              <a:buNone/>
            </a:pPr>
            <a:endParaRPr lang="en-GB" sz="1800" dirty="0"/>
          </a:p>
          <a:p>
            <a:pPr marL="0" indent="0">
              <a:buNone/>
            </a:pPr>
            <a:endParaRPr lang="en-GB" sz="1800" dirty="0"/>
          </a:p>
        </p:txBody>
      </p:sp>
      <p:sp>
        <p:nvSpPr>
          <p:cNvPr id="4" name="TextBox 3">
            <a:extLst>
              <a:ext uri="{FF2B5EF4-FFF2-40B4-BE49-F238E27FC236}">
                <a16:creationId xmlns:a16="http://schemas.microsoft.com/office/drawing/2014/main" id="{7A2F603D-A353-4394-A399-48FA9B782692}"/>
              </a:ext>
            </a:extLst>
          </p:cNvPr>
          <p:cNvSpPr txBox="1"/>
          <p:nvPr/>
        </p:nvSpPr>
        <p:spPr>
          <a:xfrm>
            <a:off x="5979560" y="432984"/>
            <a:ext cx="6130246" cy="61093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700" dirty="0"/>
              <a:t>E. How do you say ‘butter’ and ‘water’?</a:t>
            </a:r>
          </a:p>
          <a:p>
            <a:pPr marL="971550" lvl="1" indent="-514350">
              <a:buFont typeface="+mj-lt"/>
              <a:buAutoNum type="arabicPeriod"/>
            </a:pPr>
            <a:r>
              <a:rPr lang="en-GB" sz="1700" dirty="0"/>
              <a:t>With the ‘t’</a:t>
            </a:r>
          </a:p>
          <a:p>
            <a:pPr marL="971550" lvl="1" indent="-514350">
              <a:buFont typeface="+mj-lt"/>
              <a:buAutoNum type="arabicPeriod"/>
            </a:pPr>
            <a:r>
              <a:rPr lang="en-GB" sz="1700" dirty="0"/>
              <a:t>Without the ‘t’</a:t>
            </a:r>
          </a:p>
          <a:p>
            <a:pPr marL="971550" lvl="1" indent="-514350">
              <a:buFont typeface="+mj-lt"/>
              <a:buAutoNum type="arabicPeriod"/>
            </a:pPr>
            <a:r>
              <a:rPr lang="en-GB" sz="1700" dirty="0"/>
              <a:t>It depends who I’m talking to.</a:t>
            </a:r>
          </a:p>
          <a:p>
            <a:endParaRPr lang="en-GB" sz="1700" dirty="0"/>
          </a:p>
          <a:p>
            <a:r>
              <a:rPr lang="en-GB" sz="1700" dirty="0"/>
              <a:t>F. How do you feel when people interrupt or talk over you?</a:t>
            </a:r>
          </a:p>
          <a:p>
            <a:pPr marL="342900" indent="-342900">
              <a:buAutoNum type="arabicPeriod"/>
            </a:pPr>
            <a:r>
              <a:rPr lang="en-GB" sz="1700" dirty="0"/>
              <a:t>It’s the most irritating thing someone can do when you’re talking to them.</a:t>
            </a:r>
          </a:p>
          <a:p>
            <a:pPr marL="342900" indent="-342900">
              <a:buAutoNum type="arabicPeriod"/>
            </a:pPr>
            <a:r>
              <a:rPr lang="en-GB" sz="1700" dirty="0"/>
              <a:t>I just keep talking and don’t let them!</a:t>
            </a:r>
          </a:p>
          <a:p>
            <a:pPr marL="342900" indent="-342900">
              <a:buAutoNum type="arabicPeriod"/>
            </a:pPr>
            <a:r>
              <a:rPr lang="en-GB" sz="1700" dirty="0"/>
              <a:t>I’ll call them out.</a:t>
            </a:r>
          </a:p>
          <a:p>
            <a:pPr marL="342900" indent="-342900">
              <a:buAutoNum type="arabicPeriod"/>
            </a:pPr>
            <a:r>
              <a:rPr lang="en-GB" sz="1700" dirty="0"/>
              <a:t>I stop talking and let them carry on. </a:t>
            </a:r>
          </a:p>
          <a:p>
            <a:pPr marL="342900" indent="-342900">
              <a:buAutoNum type="arabicPeriod"/>
            </a:pPr>
            <a:endParaRPr lang="en-GB" sz="1700" dirty="0"/>
          </a:p>
          <a:p>
            <a:r>
              <a:rPr lang="en-GB" sz="1700" dirty="0"/>
              <a:t>G. How would you describe the way Year 7s speak now in comparison to how you used to speak when you were their age?</a:t>
            </a:r>
          </a:p>
          <a:p>
            <a:pPr marL="342900" indent="-342900">
              <a:buAutoNum type="arabicPeriod"/>
            </a:pPr>
            <a:r>
              <a:rPr lang="en-GB" sz="1700" dirty="0"/>
              <a:t>It’s the same.</a:t>
            </a:r>
          </a:p>
          <a:p>
            <a:pPr marL="342900" indent="-342900">
              <a:buAutoNum type="arabicPeriod"/>
            </a:pPr>
            <a:r>
              <a:rPr lang="en-GB" sz="1700" dirty="0"/>
              <a:t>It’s worse.</a:t>
            </a:r>
          </a:p>
          <a:p>
            <a:pPr marL="342900" indent="-342900">
              <a:buAutoNum type="arabicPeriod"/>
            </a:pPr>
            <a:r>
              <a:rPr lang="en-GB" sz="1700" dirty="0"/>
              <a:t>It’s better.</a:t>
            </a:r>
            <a:br>
              <a:rPr lang="en-GB" sz="1700" dirty="0"/>
            </a:br>
            <a:endParaRPr lang="en-GB" sz="1700" dirty="0"/>
          </a:p>
          <a:p>
            <a:r>
              <a:rPr lang="en-GB" sz="1700" dirty="0"/>
              <a:t>H. Do you speak another language?</a:t>
            </a:r>
          </a:p>
          <a:p>
            <a:pPr marL="457200" indent="-457200">
              <a:buAutoNum type="arabicPeriod"/>
            </a:pPr>
            <a:r>
              <a:rPr lang="en-GB" sz="1700" dirty="0"/>
              <a:t>Yes I’m bilingual</a:t>
            </a:r>
          </a:p>
          <a:p>
            <a:pPr marL="457200" indent="-457200">
              <a:buAutoNum type="arabicPeriod"/>
            </a:pPr>
            <a:r>
              <a:rPr lang="en-GB" sz="1700" dirty="0"/>
              <a:t>Yes, but second language is conversational level</a:t>
            </a:r>
          </a:p>
          <a:p>
            <a:pPr marL="457200" indent="-457200">
              <a:buAutoNum type="arabicPeriod"/>
            </a:pPr>
            <a:r>
              <a:rPr lang="en-GB" sz="1700" dirty="0"/>
              <a:t>Does a GCSE count?</a:t>
            </a:r>
          </a:p>
          <a:p>
            <a:pPr marL="457200" indent="-457200">
              <a:buAutoNum type="arabicPeriod"/>
            </a:pPr>
            <a:r>
              <a:rPr lang="en-GB" sz="1700" dirty="0"/>
              <a:t>No – just the one for me!</a:t>
            </a:r>
          </a:p>
        </p:txBody>
      </p:sp>
    </p:spTree>
    <p:extLst>
      <p:ext uri="{BB962C8B-B14F-4D97-AF65-F5344CB8AC3E}">
        <p14:creationId xmlns:p14="http://schemas.microsoft.com/office/powerpoint/2010/main" val="423537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88322"/>
          </a:xfrm>
          <a:solidFill>
            <a:srgbClr val="00B0F0"/>
          </a:solidFill>
        </p:spPr>
        <p:txBody>
          <a:bodyPr/>
          <a:lstStyle/>
          <a:p>
            <a:r>
              <a:rPr lang="en-GB" b="1" dirty="0"/>
              <a:t>What factors affect our language use?</a:t>
            </a:r>
          </a:p>
        </p:txBody>
      </p:sp>
      <p:sp>
        <p:nvSpPr>
          <p:cNvPr id="3" name="Content Placeholder 2"/>
          <p:cNvSpPr>
            <a:spLocks noGrp="1"/>
          </p:cNvSpPr>
          <p:nvPr>
            <p:ph idx="1"/>
          </p:nvPr>
        </p:nvSpPr>
        <p:spPr>
          <a:xfrm>
            <a:off x="345041" y="1424933"/>
            <a:ext cx="5470133" cy="4351338"/>
          </a:xfrm>
        </p:spPr>
        <p:txBody>
          <a:bodyPr>
            <a:normAutofit/>
          </a:bodyPr>
          <a:lstStyle/>
          <a:p>
            <a:r>
              <a:rPr lang="en-GB" sz="3200" dirty="0"/>
              <a:t>Before we think of any specific contexts in which we might communicate with someone, what factors have already influenced the way we use language?</a:t>
            </a:r>
          </a:p>
          <a:p>
            <a:r>
              <a:rPr lang="en-GB" sz="3200" dirty="0"/>
              <a:t>How is your language use different from someone else’s?</a:t>
            </a:r>
          </a:p>
        </p:txBody>
      </p:sp>
      <p:sp>
        <p:nvSpPr>
          <p:cNvPr id="5" name="Rectangle 4">
            <a:extLst>
              <a:ext uri="{FF2B5EF4-FFF2-40B4-BE49-F238E27FC236}">
                <a16:creationId xmlns:a16="http://schemas.microsoft.com/office/drawing/2014/main" id="{DF35C9FD-D034-4B5A-8436-0E48A3693552}"/>
              </a:ext>
            </a:extLst>
          </p:cNvPr>
          <p:cNvSpPr/>
          <p:nvPr/>
        </p:nvSpPr>
        <p:spPr>
          <a:xfrm>
            <a:off x="6162296" y="891409"/>
            <a:ext cx="5451949" cy="5563982"/>
          </a:xfrm>
          <a:prstGeom prst="rect">
            <a:avLst/>
          </a:prstGeom>
          <a:solidFill>
            <a:srgbClr val="FFFF00"/>
          </a:solidFill>
        </p:spPr>
        <p:txBody>
          <a:bodyPr wrap="square">
            <a:spAutoFit/>
          </a:bodyPr>
          <a:lstStyle/>
          <a:p>
            <a:r>
              <a:rPr lang="en-GB" sz="3200" b="1" dirty="0">
                <a:latin typeface="museo-sans"/>
              </a:rPr>
              <a:t>TASK:</a:t>
            </a:r>
            <a:r>
              <a:rPr lang="en-GB" sz="3200" dirty="0">
                <a:latin typeface="museo-sans"/>
              </a:rPr>
              <a:t> Put yourself in the middle of a piece of paper and identify the many influences there have been in making you the user of language that you are.</a:t>
            </a:r>
          </a:p>
          <a:p>
            <a:r>
              <a:rPr lang="en-GB" sz="3200" b="1" dirty="0">
                <a:latin typeface="museo-sans"/>
              </a:rPr>
              <a:t>Take it further: </a:t>
            </a:r>
            <a:r>
              <a:rPr lang="en-GB" sz="3200" dirty="0">
                <a:latin typeface="museo-sans"/>
              </a:rPr>
              <a:t>What have you ‘gained’ from them? Which are the top three influences on your language?</a:t>
            </a:r>
            <a:endParaRPr lang="en-GB" sz="3200" dirty="0"/>
          </a:p>
        </p:txBody>
      </p:sp>
    </p:spTree>
    <p:extLst>
      <p:ext uri="{BB962C8B-B14F-4D97-AF65-F5344CB8AC3E}">
        <p14:creationId xmlns:p14="http://schemas.microsoft.com/office/powerpoint/2010/main" val="411445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4917B6-0AAB-4F0A-A01F-6D2251A5509C}"/>
              </a:ext>
            </a:extLst>
          </p:cNvPr>
          <p:cNvSpPr/>
          <p:nvPr/>
        </p:nvSpPr>
        <p:spPr>
          <a:xfrm>
            <a:off x="4061717" y="674400"/>
            <a:ext cx="4068566" cy="5509200"/>
          </a:xfrm>
          <a:prstGeom prst="rect">
            <a:avLst/>
          </a:prstGeom>
        </p:spPr>
        <p:txBody>
          <a:bodyPr wrap="square">
            <a:spAutoFit/>
          </a:bodyPr>
          <a:lstStyle/>
          <a:p>
            <a:pPr marL="457200" indent="-457200">
              <a:buFont typeface="Arial" panose="020B0604020202020204" pitchFamily="34" charset="0"/>
              <a:buChar char="•"/>
            </a:pPr>
            <a:r>
              <a:rPr lang="en-GB" sz="3200" b="1" dirty="0">
                <a:solidFill>
                  <a:srgbClr val="00B0F0"/>
                </a:solidFill>
              </a:rPr>
              <a:t>Family</a:t>
            </a:r>
          </a:p>
          <a:p>
            <a:pPr marL="457200" indent="-457200">
              <a:buFont typeface="Arial" panose="020B0604020202020204" pitchFamily="34" charset="0"/>
              <a:buChar char="•"/>
            </a:pPr>
            <a:r>
              <a:rPr lang="en-GB" sz="3200" b="1" dirty="0">
                <a:solidFill>
                  <a:srgbClr val="00B0F0"/>
                </a:solidFill>
              </a:rPr>
              <a:t>Age</a:t>
            </a:r>
          </a:p>
          <a:p>
            <a:pPr marL="457200" indent="-457200">
              <a:buFont typeface="Arial" panose="020B0604020202020204" pitchFamily="34" charset="0"/>
              <a:buChar char="•"/>
            </a:pPr>
            <a:r>
              <a:rPr lang="en-GB" sz="3200" b="1" dirty="0">
                <a:solidFill>
                  <a:srgbClr val="00B0F0"/>
                </a:solidFill>
              </a:rPr>
              <a:t>Interests</a:t>
            </a:r>
          </a:p>
          <a:p>
            <a:pPr marL="457200" indent="-457200">
              <a:buFont typeface="Arial" panose="020B0604020202020204" pitchFamily="34" charset="0"/>
              <a:buChar char="•"/>
            </a:pPr>
            <a:r>
              <a:rPr lang="en-GB" sz="3200" b="1" dirty="0">
                <a:solidFill>
                  <a:srgbClr val="00B0F0"/>
                </a:solidFill>
              </a:rPr>
              <a:t>Education</a:t>
            </a:r>
          </a:p>
          <a:p>
            <a:pPr marL="457200" indent="-457200">
              <a:buFont typeface="Arial" panose="020B0604020202020204" pitchFamily="34" charset="0"/>
              <a:buChar char="•"/>
            </a:pPr>
            <a:r>
              <a:rPr lang="en-GB" sz="3200" b="1" dirty="0">
                <a:solidFill>
                  <a:srgbClr val="00B0F0"/>
                </a:solidFill>
              </a:rPr>
              <a:t>Ethnicity</a:t>
            </a:r>
          </a:p>
          <a:p>
            <a:pPr marL="457200" indent="-457200">
              <a:buFont typeface="Arial" panose="020B0604020202020204" pitchFamily="34" charset="0"/>
              <a:buChar char="•"/>
            </a:pPr>
            <a:r>
              <a:rPr lang="en-GB" sz="3200" b="1" dirty="0">
                <a:solidFill>
                  <a:srgbClr val="00B0F0"/>
                </a:solidFill>
              </a:rPr>
              <a:t>Gender</a:t>
            </a:r>
          </a:p>
          <a:p>
            <a:pPr marL="457200" indent="-457200">
              <a:buFont typeface="Arial" panose="020B0604020202020204" pitchFamily="34" charset="0"/>
              <a:buChar char="•"/>
            </a:pPr>
            <a:r>
              <a:rPr lang="en-GB" sz="3200" b="1" dirty="0">
                <a:solidFill>
                  <a:srgbClr val="00B0F0"/>
                </a:solidFill>
              </a:rPr>
              <a:t>Region</a:t>
            </a:r>
          </a:p>
          <a:p>
            <a:pPr marL="457200" indent="-457200">
              <a:buFont typeface="Arial" panose="020B0604020202020204" pitchFamily="34" charset="0"/>
              <a:buChar char="•"/>
            </a:pPr>
            <a:r>
              <a:rPr lang="en-GB" sz="3200" b="1" dirty="0">
                <a:solidFill>
                  <a:srgbClr val="00B0F0"/>
                </a:solidFill>
              </a:rPr>
              <a:t>Religion</a:t>
            </a:r>
          </a:p>
          <a:p>
            <a:pPr marL="457200" indent="-457200">
              <a:buFont typeface="Arial" panose="020B0604020202020204" pitchFamily="34" charset="0"/>
              <a:buChar char="•"/>
            </a:pPr>
            <a:r>
              <a:rPr lang="en-GB" sz="3200" b="1" dirty="0">
                <a:solidFill>
                  <a:srgbClr val="00B0F0"/>
                </a:solidFill>
              </a:rPr>
              <a:t>Sexuality</a:t>
            </a:r>
          </a:p>
          <a:p>
            <a:pPr marL="457200" indent="-457200">
              <a:buFont typeface="Arial" panose="020B0604020202020204" pitchFamily="34" charset="0"/>
              <a:buChar char="•"/>
            </a:pPr>
            <a:r>
              <a:rPr lang="en-GB" sz="3200" b="1" dirty="0">
                <a:solidFill>
                  <a:srgbClr val="00B0F0"/>
                </a:solidFill>
              </a:rPr>
              <a:t>Social class</a:t>
            </a:r>
          </a:p>
          <a:p>
            <a:pPr marL="457200" indent="-457200">
              <a:buFont typeface="Arial" panose="020B0604020202020204" pitchFamily="34" charset="0"/>
              <a:buChar char="•"/>
            </a:pPr>
            <a:r>
              <a:rPr lang="en-GB" sz="3200" b="1" dirty="0">
                <a:solidFill>
                  <a:srgbClr val="00B0F0"/>
                </a:solidFill>
              </a:rPr>
              <a:t>Etc.</a:t>
            </a:r>
          </a:p>
        </p:txBody>
      </p:sp>
    </p:spTree>
    <p:extLst>
      <p:ext uri="{BB962C8B-B14F-4D97-AF65-F5344CB8AC3E}">
        <p14:creationId xmlns:p14="http://schemas.microsoft.com/office/powerpoint/2010/main" val="1558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Vertical)">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barn(inVertical)">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0275"/>
          </a:xfrm>
          <a:solidFill>
            <a:srgbClr val="00B0F0"/>
          </a:solidFill>
        </p:spPr>
        <p:txBody>
          <a:bodyPr/>
          <a:lstStyle/>
          <a:p>
            <a:r>
              <a:rPr lang="en-US" b="1" dirty="0"/>
              <a:t>Some terminology for you:</a:t>
            </a:r>
            <a:endParaRPr lang="en-GB" b="1" dirty="0"/>
          </a:p>
        </p:txBody>
      </p:sp>
      <p:sp>
        <p:nvSpPr>
          <p:cNvPr id="3" name="Content Placeholder 2"/>
          <p:cNvSpPr>
            <a:spLocks noGrp="1"/>
          </p:cNvSpPr>
          <p:nvPr>
            <p:ph idx="1"/>
          </p:nvPr>
        </p:nvSpPr>
        <p:spPr>
          <a:xfrm>
            <a:off x="838200" y="1194254"/>
            <a:ext cx="10515600" cy="2398032"/>
          </a:xfrm>
        </p:spPr>
        <p:txBody>
          <a:bodyPr/>
          <a:lstStyle/>
          <a:p>
            <a:r>
              <a:rPr lang="en-US" b="1" dirty="0"/>
              <a:t>Idiolect:</a:t>
            </a:r>
            <a:r>
              <a:rPr lang="en-US" dirty="0"/>
              <a:t> the speech habits peculiar to a particular person</a:t>
            </a:r>
          </a:p>
          <a:p>
            <a:r>
              <a:rPr lang="en-US" b="1" dirty="0"/>
              <a:t>Familect: </a:t>
            </a:r>
            <a:r>
              <a:rPr lang="en-US" dirty="0"/>
              <a:t>the language variant used by a family when speaking amongst themselves</a:t>
            </a:r>
          </a:p>
          <a:p>
            <a:r>
              <a:rPr lang="en-US" b="1" dirty="0"/>
              <a:t>Sociolect: </a:t>
            </a:r>
            <a:r>
              <a:rPr lang="en-US" dirty="0"/>
              <a:t>the language variety used by a particular social group when talking between themselves</a:t>
            </a:r>
            <a:endParaRPr lang="en-GB" dirty="0"/>
          </a:p>
        </p:txBody>
      </p:sp>
    </p:spTree>
    <p:extLst>
      <p:ext uri="{BB962C8B-B14F-4D97-AF65-F5344CB8AC3E}">
        <p14:creationId xmlns:p14="http://schemas.microsoft.com/office/powerpoint/2010/main" val="421081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B78C09-493C-4CAF-BCC9-71A4AC228BF9}"/>
              </a:ext>
            </a:extLst>
          </p:cNvPr>
          <p:cNvSpPr>
            <a:spLocks noGrp="1"/>
          </p:cNvSpPr>
          <p:nvPr>
            <p:ph type="title"/>
          </p:nvPr>
        </p:nvSpPr>
        <p:spPr>
          <a:xfrm>
            <a:off x="838200" y="1073269"/>
            <a:ext cx="10515600" cy="3404770"/>
          </a:xfrm>
        </p:spPr>
        <p:txBody>
          <a:bodyPr>
            <a:normAutofit/>
          </a:bodyPr>
          <a:lstStyle/>
          <a:p>
            <a:pPr algn="ctr"/>
            <a:r>
              <a:rPr lang="en-US" sz="11500" b="1" dirty="0"/>
              <a:t>Name that thing…</a:t>
            </a:r>
            <a:endParaRPr lang="en-GB" sz="11500" b="1" dirty="0"/>
          </a:p>
        </p:txBody>
      </p:sp>
    </p:spTree>
    <p:extLst>
      <p:ext uri="{BB962C8B-B14F-4D97-AF65-F5344CB8AC3E}">
        <p14:creationId xmlns:p14="http://schemas.microsoft.com/office/powerpoint/2010/main" val="101803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8E78FE-DB94-444F-B52A-73831C817D51}"/>
              </a:ext>
            </a:extLst>
          </p:cNvPr>
          <p:cNvPicPr>
            <a:picLocks noGrp="1" noChangeAspect="1"/>
          </p:cNvPicPr>
          <p:nvPr>
            <p:ph idx="1"/>
          </p:nvPr>
        </p:nvPicPr>
        <p:blipFill rotWithShape="1">
          <a:blip r:embed="rId3"/>
          <a:srcRect t="29833" b="1391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74ED2A-1788-4F6B-B6E7-D0A794EDD23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dirty="0">
                <a:solidFill>
                  <a:schemeClr val="tx1">
                    <a:lumMod val="85000"/>
                    <a:lumOff val="15000"/>
                  </a:schemeClr>
                </a:solidFill>
                <a:latin typeface="+mj-lt"/>
                <a:ea typeface="+mj-ea"/>
                <a:cs typeface="+mj-cs"/>
              </a:rPr>
              <a:t>What would you call this room?</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81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A2A90-E0AF-4116-8E0C-5E41C91238FF}"/>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And what is this?</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C3977661-BE66-4B92-A998-E54A5379F491}"/>
              </a:ext>
            </a:extLst>
          </p:cNvPr>
          <p:cNvPicPr>
            <a:picLocks noGrp="1" noChangeAspect="1"/>
          </p:cNvPicPr>
          <p:nvPr>
            <p:ph idx="1"/>
          </p:nvPr>
        </p:nvPicPr>
        <p:blipFill>
          <a:blip r:embed="rId2"/>
          <a:stretch>
            <a:fillRect/>
          </a:stretch>
        </p:blipFill>
        <p:spPr>
          <a:xfrm>
            <a:off x="2168317" y="2427541"/>
            <a:ext cx="7800267" cy="3997637"/>
          </a:xfrm>
          <a:prstGeom prst="rect">
            <a:avLst/>
          </a:prstGeom>
        </p:spPr>
      </p:pic>
    </p:spTree>
    <p:extLst>
      <p:ext uri="{BB962C8B-B14F-4D97-AF65-F5344CB8AC3E}">
        <p14:creationId xmlns:p14="http://schemas.microsoft.com/office/powerpoint/2010/main" val="92347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8CD3FC-B385-4A2F-96EA-0F808F4CAD59}"/>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15"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C33212-53EB-47CC-8159-0BCAFCF2CF27}"/>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 do you call this?</a:t>
            </a:r>
          </a:p>
        </p:txBody>
      </p:sp>
      <p:cxnSp>
        <p:nvCxnSpPr>
          <p:cNvPr id="16"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299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8" ma:contentTypeDescription="Create a new document." ma:contentTypeScope="" ma:versionID="76015047d295ab2ab6fb0bb38b92783d">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2232b0e2fdd0729c05db7f1825d902f3"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e4bebc-5183-402f-9a72-94513702be85">
      <Terms xmlns="http://schemas.microsoft.com/office/infopath/2007/PartnerControls"/>
    </lcf76f155ced4ddcb4097134ff3c332f>
    <TaxCatchAll xmlns="0ff20ada-ea1e-4479-af96-12e7f68be8f6" xsi:nil="true"/>
  </documentManagement>
</p:properties>
</file>

<file path=customXml/itemProps1.xml><?xml version="1.0" encoding="utf-8"?>
<ds:datastoreItem xmlns:ds="http://schemas.openxmlformats.org/officeDocument/2006/customXml" ds:itemID="{B2DA55AB-BE5A-4149-B7EC-BA5160BBEDF6}">
  <ds:schemaRefs>
    <ds:schemaRef ds:uri="http://schemas.microsoft.com/sharepoint/v3/contenttype/forms"/>
  </ds:schemaRefs>
</ds:datastoreItem>
</file>

<file path=customXml/itemProps2.xml><?xml version="1.0" encoding="utf-8"?>
<ds:datastoreItem xmlns:ds="http://schemas.openxmlformats.org/officeDocument/2006/customXml" ds:itemID="{7363C9ED-1E11-4827-A49A-EC6ED0CB6669}"/>
</file>

<file path=customXml/itemProps3.xml><?xml version="1.0" encoding="utf-8"?>
<ds:datastoreItem xmlns:ds="http://schemas.openxmlformats.org/officeDocument/2006/customXml" ds:itemID="{4F637169-42DE-4D3B-AB1A-CBB0E332D470}">
  <ds:schemaRefs>
    <ds:schemaRef ds:uri="http://schemas.openxmlformats.org/package/2006/metadata/core-properties"/>
    <ds:schemaRef ds:uri="http://purl.org/dc/terms/"/>
    <ds:schemaRef ds:uri="2ff886b6-37ee-4b55-881f-1488484dc185"/>
    <ds:schemaRef ds:uri="http://schemas.microsoft.com/office/2006/documentManagement/types"/>
    <ds:schemaRef ds:uri="http://purl.org/dc/dcmitype/"/>
    <ds:schemaRef ds:uri="http://purl.org/dc/elements/1.1/"/>
    <ds:schemaRef ds:uri="http://schemas.microsoft.com/office/infopath/2007/PartnerControls"/>
    <ds:schemaRef ds:uri="e45d5a6f-e902-4bcd-8698-f03629af242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3034</TotalTime>
  <Words>1065</Words>
  <Application>Microsoft Office PowerPoint</Application>
  <PresentationFormat>Widescreen</PresentationFormat>
  <Paragraphs>154</Paragraphs>
  <Slides>15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museo-sans</vt:lpstr>
      <vt:lpstr>Office Theme</vt:lpstr>
      <vt:lpstr>1_Office Theme</vt:lpstr>
      <vt:lpstr>PowerPoint Presentation</vt:lpstr>
      <vt:lpstr>Take a moment to reflect on your own use of language:</vt:lpstr>
      <vt:lpstr>What factors affect our language use?</vt:lpstr>
      <vt:lpstr>PowerPoint Presentation</vt:lpstr>
      <vt:lpstr>Some terminology for you:</vt:lpstr>
      <vt:lpstr>Name that thing…</vt:lpstr>
      <vt:lpstr>PowerPoint Presentation</vt:lpstr>
      <vt:lpstr>And what is this?</vt:lpstr>
      <vt:lpstr>What do you call this?</vt:lpstr>
      <vt:lpstr>What about this little critter?</vt:lpstr>
      <vt:lpstr>Often, factors such as region, ethnicity or social class can influence our familect</vt:lpstr>
      <vt:lpstr>Why Grandma, what posh names you have!</vt:lpstr>
      <vt:lpstr>Judging people by their language use…</vt:lpstr>
      <vt:lpstr>My Language Life</vt:lpstr>
      <vt:lpstr>Show  and Tell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Taster Lesson</dc:title>
  <dc:creator>Mr W Danbury</dc:creator>
  <cp:lastModifiedBy>Mr W Danbury</cp:lastModifiedBy>
  <cp:revision>29</cp:revision>
  <dcterms:created xsi:type="dcterms:W3CDTF">2021-07-02T07:44:06Z</dcterms:created>
  <dcterms:modified xsi:type="dcterms:W3CDTF">2025-07-07T12:37:17Z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y fmtid="{D5CDD505-2E9C-101B-9397-08002B2CF9AE}" pid="3" name="Order">
    <vt:r8>1192800</vt:r8>
  </property>
  <property fmtid="{D5CDD505-2E9C-101B-9397-08002B2CF9AE}" pid="4" name="MediaServiceImageTags">
    <vt:lpwstr/>
  </property>
</Properties>
</file>