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30"/>
  </p:notesMasterIdLst>
  <p:sldIdLst>
    <p:sldId id="258" r:id="rId5"/>
    <p:sldId id="259" r:id="rId6"/>
    <p:sldId id="509" r:id="rId7"/>
    <p:sldId id="523" r:id="rId8"/>
    <p:sldId id="581" r:id="rId9"/>
    <p:sldId id="582" r:id="rId10"/>
    <p:sldId id="513" r:id="rId11"/>
    <p:sldId id="517" r:id="rId12"/>
    <p:sldId id="262" r:id="rId13"/>
    <p:sldId id="260" r:id="rId14"/>
    <p:sldId id="265" r:id="rId15"/>
    <p:sldId id="266" r:id="rId16"/>
    <p:sldId id="270" r:id="rId17"/>
    <p:sldId id="577" r:id="rId18"/>
    <p:sldId id="576" r:id="rId19"/>
    <p:sldId id="578" r:id="rId20"/>
    <p:sldId id="268" r:id="rId21"/>
    <p:sldId id="269" r:id="rId22"/>
    <p:sldId id="267" r:id="rId23"/>
    <p:sldId id="256" r:id="rId24"/>
    <p:sldId id="257" r:id="rId25"/>
    <p:sldId id="264" r:id="rId26"/>
    <p:sldId id="263" r:id="rId27"/>
    <p:sldId id="579" r:id="rId28"/>
    <p:sldId id="5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1" autoAdjust="0"/>
    <p:restoredTop sz="94660"/>
  </p:normalViewPr>
  <p:slideViewPr>
    <p:cSldViewPr snapToGrid="0">
      <p:cViewPr varScale="1">
        <p:scale>
          <a:sx n="94" d="100"/>
          <a:sy n="94" d="100"/>
        </p:scale>
        <p:origin x="11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2C267-92B3-4DC2-B559-69977D371206}" type="datetimeFigureOut">
              <a:rPr lang="en-GB" smtClean="0"/>
              <a:t>03/07/2025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7E2FD-EC73-48AC-BD44-36AC9F54AA18}" type="slidenum">
              <a:rPr lang="en-GB" smtClean="0"/>
              <a:t>‹#›</a:t>
            </a:fld>
            <a:endParaRPr lang="en-GB"/>
          </a:p>
        </p:txBody>
      </p:sp>
    </p:spTree>
    <p:extLst>
      <p:ext uri="{BB962C8B-B14F-4D97-AF65-F5344CB8AC3E}">
        <p14:creationId xmlns:p14="http://schemas.microsoft.com/office/powerpoint/2010/main" val="95817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car-accident-clash-rome-highway-216521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water-drop-liquid-splash-wet-1759703/"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illustrations/world-globe-earth-planet-blue-130362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9EB6BD-D78D-4D00-8F76-EE910A6A972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089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4</a:t>
            </a:fld>
            <a:endParaRPr lang="en-US"/>
          </a:p>
        </p:txBody>
      </p:sp>
    </p:spTree>
    <p:extLst>
      <p:ext uri="{BB962C8B-B14F-4D97-AF65-F5344CB8AC3E}">
        <p14:creationId xmlns:p14="http://schemas.microsoft.com/office/powerpoint/2010/main" val="22572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9EB6BD-D78D-4D00-8F76-EE910A6A972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92699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Images: https://pixabay.com/en/flood-danube-sandbag-park-139000/</a:t>
            </a:r>
          </a:p>
          <a:p>
            <a:r>
              <a:rPr lang="en-GB">
                <a:hlinkClick r:id="rId3"/>
              </a:rPr>
              <a:t>Https://pixabay.com/photos/car-accident-clash-rome-highway-2165210/</a:t>
            </a: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i="1">
                <a:solidFill>
                  <a:srgbClr val="002350"/>
                </a:solidFill>
                <a:latin typeface="+mn-lt"/>
              </a:rPr>
              <a:t>https://pixabay.com/illustrations/analysis-statistics-chart-graphic-810025/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a:solidFill>
                <a:srgbClr val="000000"/>
              </a:solidFill>
              <a:latin typeface="+mn-lt"/>
              <a:ea typeface="ＭＳ Ｐゴシック" pitchFamily="34" charset="-128"/>
            </a:endParaRPr>
          </a:p>
          <a:p>
            <a:endParaRPr lang="en-US"/>
          </a:p>
        </p:txBody>
      </p:sp>
      <p:sp>
        <p:nvSpPr>
          <p:cNvPr id="4" name="Slide Number Placeholder 3"/>
          <p:cNvSpPr>
            <a:spLocks noGrp="1"/>
          </p:cNvSpPr>
          <p:nvPr>
            <p:ph type="sldNum" sz="quarter" idx="10"/>
          </p:nvPr>
        </p:nvSpPr>
        <p:spPr/>
        <p:txBody>
          <a:bodyPr/>
          <a:lstStyle/>
          <a:p>
            <a:pPr>
              <a:defRPr/>
            </a:pPr>
            <a:fld id="{C39EB6BD-D78D-4D00-8F76-EE910A6A972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5245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hlinkClick r:id="rId3"/>
              </a:rPr>
              <a:t>https://pixabay.com/photos/water-drop-liquid-splash-wet-1759703/</a:t>
            </a:r>
            <a:endParaRPr lang="en-GB"/>
          </a:p>
          <a:p>
            <a:r>
              <a:rPr lang="en-GB">
                <a:hlinkClick r:id="rId4"/>
              </a:rPr>
              <a:t>https://pixabay.com/illustrations/world-globe-earth-planet-blue-1303628/</a:t>
            </a:r>
            <a:endParaRPr lang="en-GB"/>
          </a:p>
          <a:p>
            <a:r>
              <a:rPr lang="en-GB"/>
              <a:t>https://pixabay.com/photos/golf-golf-course-grass-sport-green-3685616/</a:t>
            </a:r>
          </a:p>
          <a:p>
            <a:endParaRPr lang="en-GB"/>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181721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C91D-30D1-4531-8BC3-7C2BBDB503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C8F06B-5BC6-41E0-86CB-83A6AD580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501C33-94BE-481F-99E8-49CD8BBC4B60}"/>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9E0AA936-1797-49C4-9119-24E721882D58}"/>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1615D3CE-1DAF-4E04-A121-CB9CD6782B4F}"/>
              </a:ext>
            </a:extLst>
          </p:cNvPr>
          <p:cNvSpPr>
            <a:spLocks noGrp="1"/>
          </p:cNvSpPr>
          <p:nvPr>
            <p:ph type="sldNum" sz="quarter" idx="12"/>
          </p:nvPr>
        </p:nvSpPr>
        <p:spPr/>
        <p:txBody>
          <a:bodyPr/>
          <a:lstStyle/>
          <a:p>
            <a:fld id="{AC80A518-7806-4E4C-8AE3-EC3FD2B12E9E}" type="slidenum">
              <a:rPr lang="en-GB" smtClean="0"/>
              <a:pPr/>
              <a:t>‹#›</a:t>
            </a:fld>
            <a:endParaRPr lang="en-GB"/>
          </a:p>
        </p:txBody>
      </p:sp>
    </p:spTree>
    <p:extLst>
      <p:ext uri="{BB962C8B-B14F-4D97-AF65-F5344CB8AC3E}">
        <p14:creationId xmlns:p14="http://schemas.microsoft.com/office/powerpoint/2010/main" val="184215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FB5C-D984-459A-AF87-0F3AEC5DA4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F527A2-0D02-4701-AB78-BCA976453F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7339DF-CF14-46F5-9E0C-1D11EB84609F}"/>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33D1FBC5-A83A-4F7D-8237-B803DF509B73}"/>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499B565B-42F2-4534-8AB3-B4348299904C}"/>
              </a:ext>
            </a:extLst>
          </p:cNvPr>
          <p:cNvSpPr>
            <a:spLocks noGrp="1"/>
          </p:cNvSpPr>
          <p:nvPr>
            <p:ph type="sldNum" sz="quarter" idx="12"/>
          </p:nvPr>
        </p:nvSpPr>
        <p:spPr/>
        <p:txBody>
          <a:bodyPr/>
          <a:lstStyle/>
          <a:p>
            <a:fld id="{0492D9CD-9FAD-4CCB-9E74-E54C5E0440F3}" type="slidenum">
              <a:rPr lang="en-GB" smtClean="0"/>
              <a:pPr/>
              <a:t>‹#›</a:t>
            </a:fld>
            <a:endParaRPr lang="en-GB"/>
          </a:p>
        </p:txBody>
      </p:sp>
    </p:spTree>
    <p:extLst>
      <p:ext uri="{BB962C8B-B14F-4D97-AF65-F5344CB8AC3E}">
        <p14:creationId xmlns:p14="http://schemas.microsoft.com/office/powerpoint/2010/main" val="225935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4ABBA6-0142-4D0F-81C0-B0E16D362F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CC7144-D0B3-4E38-A167-669205CE2C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9D2B54-2BCE-449A-A145-6E9E130BA6F3}"/>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2732A19F-3084-41FA-97E3-6D103D666B57}"/>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86B134C2-ABE8-4937-AA4D-31D4621B0349}"/>
              </a:ext>
            </a:extLst>
          </p:cNvPr>
          <p:cNvSpPr>
            <a:spLocks noGrp="1"/>
          </p:cNvSpPr>
          <p:nvPr>
            <p:ph type="sldNum" sz="quarter" idx="12"/>
          </p:nvPr>
        </p:nvSpPr>
        <p:spPr/>
        <p:txBody>
          <a:bodyPr/>
          <a:lstStyle/>
          <a:p>
            <a:fld id="{D88BDAC0-B19F-4260-9C01-6ED6FCEC8245}" type="slidenum">
              <a:rPr lang="en-GB" smtClean="0"/>
              <a:pPr/>
              <a:t>‹#›</a:t>
            </a:fld>
            <a:endParaRPr lang="en-GB"/>
          </a:p>
        </p:txBody>
      </p:sp>
    </p:spTree>
    <p:extLst>
      <p:ext uri="{BB962C8B-B14F-4D97-AF65-F5344CB8AC3E}">
        <p14:creationId xmlns:p14="http://schemas.microsoft.com/office/powerpoint/2010/main" val="174659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4" name="Content Placeholder 2"/>
          <p:cNvSpPr>
            <a:spLocks noGrp="1"/>
          </p:cNvSpPr>
          <p:nvPr>
            <p:ph idx="1"/>
          </p:nvPr>
        </p:nvSpPr>
        <p:spPr>
          <a:xfrm>
            <a:off x="623392" y="1844825"/>
            <a:ext cx="11137237" cy="4248471"/>
          </a:xfrm>
          <a:prstGeom prst="rect">
            <a:avLst/>
          </a:prstGeom>
        </p:spPr>
        <p:txBody>
          <a:bodyPr vert="horz"/>
          <a:lstStyle>
            <a:lvl1pPr marL="342900" indent="-270000">
              <a:spcAft>
                <a:spcPts val="600"/>
              </a:spcAft>
              <a:buClr>
                <a:srgbClr val="BA1930"/>
              </a:buClr>
              <a:buFont typeface="Wingdings" charset="2"/>
              <a:buChar char="§"/>
              <a:defRPr sz="2400" kern="1200" spc="0">
                <a:solidFill>
                  <a:srgbClr val="3C3C3B"/>
                </a:solidFill>
              </a:defRPr>
            </a:lvl1pPr>
            <a:lvl2pPr>
              <a:spcBef>
                <a:spcPts val="572"/>
              </a:spcBef>
              <a:spcAft>
                <a:spcPts val="500"/>
              </a:spcAft>
              <a:buClr>
                <a:srgbClr val="BA1930"/>
              </a:buClr>
              <a:defRPr sz="2400">
                <a:solidFill>
                  <a:srgbClr val="3C3C3B"/>
                </a:solidFill>
              </a:defRPr>
            </a:lvl2pPr>
            <a:lvl3pPr>
              <a:spcBef>
                <a:spcPts val="400"/>
              </a:spcBef>
              <a:spcAft>
                <a:spcPts val="500"/>
              </a:spcAft>
              <a:buClr>
                <a:srgbClr val="BA1930"/>
              </a:buClr>
              <a:defRPr sz="2000" baseline="0">
                <a:solidFill>
                  <a:srgbClr val="3C3C3B"/>
                </a:solidFill>
              </a:defRPr>
            </a:lvl3pPr>
            <a:lvl4pPr>
              <a:buClr>
                <a:srgbClr val="BA1930"/>
              </a:buClr>
              <a:defRPr>
                <a:solidFill>
                  <a:srgbClr val="3C3C3B"/>
                </a:solidFill>
              </a:defRPr>
            </a:lvl4pPr>
            <a:lvl5pPr>
              <a:spcBef>
                <a:spcPts val="432"/>
              </a:spcBef>
              <a:spcAft>
                <a:spcPts val="400"/>
              </a:spcAft>
              <a:buClr>
                <a:srgbClr val="BA1930"/>
              </a:buClr>
              <a:defRPr sz="1800">
                <a:solidFill>
                  <a:srgbClr val="3C3C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527383" y="817835"/>
            <a:ext cx="10876789" cy="778098"/>
          </a:xfrm>
          <a:prstGeom prst="rect">
            <a:avLst/>
          </a:prstGeom>
        </p:spPr>
        <p:txBody>
          <a:bodyPr vert="horz"/>
          <a:lstStyle>
            <a:lvl1pPr algn="ctr">
              <a:defRPr lang="en-US" sz="4400" b="0" i="1" kern="1200" dirty="0">
                <a:solidFill>
                  <a:schemeClr val="tx2"/>
                </a:solidFill>
                <a:latin typeface="Arial"/>
                <a:ea typeface="MS PGothic" pitchFamily="34" charset="-128"/>
                <a:cs typeface="+mn-cs"/>
              </a:defRPr>
            </a:lvl1pPr>
          </a:lstStyle>
          <a:p>
            <a:r>
              <a:rPr lang="en-US"/>
              <a:t>Click to edit Master title style</a:t>
            </a:r>
          </a:p>
        </p:txBody>
      </p:sp>
    </p:spTree>
    <p:extLst>
      <p:ext uri="{BB962C8B-B14F-4D97-AF65-F5344CB8AC3E}">
        <p14:creationId xmlns:p14="http://schemas.microsoft.com/office/powerpoint/2010/main" val="362204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297B-F1E7-427C-B6AB-95C8AB4FAC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4A1CE2-1AAD-4FBB-ADBD-01BFB0806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8760A5-3429-457A-89B6-2030C2C954CB}"/>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51F1C35F-4833-43AD-AB11-0C436CBAD1D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D081EAB6-3707-48C8-8702-00752C4CE503}"/>
              </a:ext>
            </a:extLst>
          </p:cNvPr>
          <p:cNvSpPr>
            <a:spLocks noGrp="1"/>
          </p:cNvSpPr>
          <p:nvPr>
            <p:ph type="sldNum" sz="quarter" idx="12"/>
          </p:nvPr>
        </p:nvSpPr>
        <p:spPr/>
        <p:txBody>
          <a:bodyPr/>
          <a:lstStyle/>
          <a:p>
            <a:fld id="{5F840589-7F2D-4F7D-9FB0-F7876FDE3373}" type="slidenum">
              <a:rPr lang="en-GB" smtClean="0"/>
              <a:pPr/>
              <a:t>‹#›</a:t>
            </a:fld>
            <a:endParaRPr lang="en-GB"/>
          </a:p>
        </p:txBody>
      </p:sp>
    </p:spTree>
    <p:extLst>
      <p:ext uri="{BB962C8B-B14F-4D97-AF65-F5344CB8AC3E}">
        <p14:creationId xmlns:p14="http://schemas.microsoft.com/office/powerpoint/2010/main" val="119777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F682-269C-4AE6-A4F2-42ECDEC01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FFFB05-1386-4BBA-A47A-95D292DA8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3A7178-E306-4F67-8CA3-42DD9CF8218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FEE44C89-B389-42AE-ACEF-62A288CD64B7}"/>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BFA33777-9E3E-4556-9EEC-18BA50489631}"/>
              </a:ext>
            </a:extLst>
          </p:cNvPr>
          <p:cNvSpPr>
            <a:spLocks noGrp="1"/>
          </p:cNvSpPr>
          <p:nvPr>
            <p:ph type="sldNum" sz="quarter" idx="12"/>
          </p:nvPr>
        </p:nvSpPr>
        <p:spPr/>
        <p:txBody>
          <a:bodyPr/>
          <a:lstStyle/>
          <a:p>
            <a:fld id="{7459D862-7E72-418B-84A3-775EE13C4866}" type="slidenum">
              <a:rPr lang="en-GB" smtClean="0"/>
              <a:pPr/>
              <a:t>‹#›</a:t>
            </a:fld>
            <a:endParaRPr lang="en-GB"/>
          </a:p>
        </p:txBody>
      </p:sp>
    </p:spTree>
    <p:extLst>
      <p:ext uri="{BB962C8B-B14F-4D97-AF65-F5344CB8AC3E}">
        <p14:creationId xmlns:p14="http://schemas.microsoft.com/office/powerpoint/2010/main" val="72477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B604-724A-43EC-BA71-1250A66977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94E0E1-8003-454F-97AC-827CB57D8C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86C204-EAD8-4022-B5CE-1A0D20EF2D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A0B5CA-01BD-48FB-9905-8910F7FC32D3}"/>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4ED686DB-80CB-4E11-A2B0-EC84E712939B}"/>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4AC3EE0F-ED03-4147-A5DA-E6A9D1681E00}"/>
              </a:ext>
            </a:extLst>
          </p:cNvPr>
          <p:cNvSpPr>
            <a:spLocks noGrp="1"/>
          </p:cNvSpPr>
          <p:nvPr>
            <p:ph type="sldNum" sz="quarter" idx="12"/>
          </p:nvPr>
        </p:nvSpPr>
        <p:spPr/>
        <p:txBody>
          <a:bodyPr/>
          <a:lstStyle/>
          <a:p>
            <a:fld id="{502779B9-530F-4006-8E60-B95BE9D9CF52}" type="slidenum">
              <a:rPr lang="en-GB" smtClean="0"/>
              <a:pPr/>
              <a:t>‹#›</a:t>
            </a:fld>
            <a:endParaRPr lang="en-GB"/>
          </a:p>
        </p:txBody>
      </p:sp>
    </p:spTree>
    <p:extLst>
      <p:ext uri="{BB962C8B-B14F-4D97-AF65-F5344CB8AC3E}">
        <p14:creationId xmlns:p14="http://schemas.microsoft.com/office/powerpoint/2010/main" val="39339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8C08-80CF-463C-8324-1499842E2F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A544-F3D5-435D-A706-029F7ACC0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4AF699-2CF7-4509-8A75-58FCC3BFD7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E5B799-0D24-4F9C-B196-33E648BB07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753A9E-3797-48DF-993C-FCD2606C50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C3019C-932B-4E4D-B189-7818C9BD3124}"/>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E9954B1C-83BC-48A2-9583-5B790CD66FCC}"/>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E80C56DD-95AC-426E-B64D-129E4C70A8C8}"/>
              </a:ext>
            </a:extLst>
          </p:cNvPr>
          <p:cNvSpPr>
            <a:spLocks noGrp="1"/>
          </p:cNvSpPr>
          <p:nvPr>
            <p:ph type="sldNum" sz="quarter" idx="12"/>
          </p:nvPr>
        </p:nvSpPr>
        <p:spPr/>
        <p:txBody>
          <a:bodyPr/>
          <a:lstStyle/>
          <a:p>
            <a:fld id="{B5E6ACBC-EEBA-457B-B8B8-C4024C6F8CFC}" type="slidenum">
              <a:rPr lang="en-GB" smtClean="0"/>
              <a:pPr/>
              <a:t>‹#›</a:t>
            </a:fld>
            <a:endParaRPr lang="en-GB"/>
          </a:p>
        </p:txBody>
      </p:sp>
    </p:spTree>
    <p:extLst>
      <p:ext uri="{BB962C8B-B14F-4D97-AF65-F5344CB8AC3E}">
        <p14:creationId xmlns:p14="http://schemas.microsoft.com/office/powerpoint/2010/main" val="7435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B93D-2CD8-4E20-9FB0-882977E08C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B2FFBE-B000-4167-982B-95A9B24417B4}"/>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8E0C06C1-1886-4EF3-87EA-1480C99AAA6E}"/>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3E3AC720-3348-4A9C-B534-2BB064CEB3B1}"/>
              </a:ext>
            </a:extLst>
          </p:cNvPr>
          <p:cNvSpPr>
            <a:spLocks noGrp="1"/>
          </p:cNvSpPr>
          <p:nvPr>
            <p:ph type="sldNum" sz="quarter" idx="12"/>
          </p:nvPr>
        </p:nvSpPr>
        <p:spPr/>
        <p:txBody>
          <a:bodyPr/>
          <a:lstStyle/>
          <a:p>
            <a:fld id="{97318456-17D3-434D-9059-F5534049A499}" type="slidenum">
              <a:rPr lang="en-GB" smtClean="0"/>
              <a:pPr/>
              <a:t>‹#›</a:t>
            </a:fld>
            <a:endParaRPr lang="en-GB"/>
          </a:p>
        </p:txBody>
      </p:sp>
    </p:spTree>
    <p:extLst>
      <p:ext uri="{BB962C8B-B14F-4D97-AF65-F5344CB8AC3E}">
        <p14:creationId xmlns:p14="http://schemas.microsoft.com/office/powerpoint/2010/main" val="348479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09A17-6169-413F-90D9-BD4B212D52C2}"/>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E269FA91-75DB-4553-B584-EC527BB5CE24}"/>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D22248DE-1EC4-4547-9B8F-D999F99A654E}"/>
              </a:ext>
            </a:extLst>
          </p:cNvPr>
          <p:cNvSpPr>
            <a:spLocks noGrp="1"/>
          </p:cNvSpPr>
          <p:nvPr>
            <p:ph type="sldNum" sz="quarter" idx="12"/>
          </p:nvPr>
        </p:nvSpPr>
        <p:spPr/>
        <p:txBody>
          <a:bodyPr/>
          <a:lstStyle/>
          <a:p>
            <a:fld id="{EBE3BA57-BF9F-4255-AC6F-B06144696EB0}" type="slidenum">
              <a:rPr lang="en-GB" smtClean="0"/>
              <a:pPr/>
              <a:t>‹#›</a:t>
            </a:fld>
            <a:endParaRPr lang="en-GB"/>
          </a:p>
        </p:txBody>
      </p:sp>
    </p:spTree>
    <p:extLst>
      <p:ext uri="{BB962C8B-B14F-4D97-AF65-F5344CB8AC3E}">
        <p14:creationId xmlns:p14="http://schemas.microsoft.com/office/powerpoint/2010/main" val="322310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0715-C260-4492-99F6-2BF745016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487175-DFDD-4338-B4C9-D122A8BB1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07C40FE-3D95-49BB-AC85-8EB6629E7C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5F0CCA-8D8D-440A-896B-131658695CA8}"/>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F489B2AD-41EE-42EE-BB5A-A2AFD06F15F7}"/>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ADCCA4EB-96FA-4101-BCE1-A39265F213FC}"/>
              </a:ext>
            </a:extLst>
          </p:cNvPr>
          <p:cNvSpPr>
            <a:spLocks noGrp="1"/>
          </p:cNvSpPr>
          <p:nvPr>
            <p:ph type="sldNum" sz="quarter" idx="12"/>
          </p:nvPr>
        </p:nvSpPr>
        <p:spPr/>
        <p:txBody>
          <a:bodyPr/>
          <a:lstStyle/>
          <a:p>
            <a:fld id="{668DC362-A9B0-4EC1-A3CA-1854DD28829D}" type="slidenum">
              <a:rPr lang="en-GB" smtClean="0"/>
              <a:pPr/>
              <a:t>‹#›</a:t>
            </a:fld>
            <a:endParaRPr lang="en-GB"/>
          </a:p>
        </p:txBody>
      </p:sp>
    </p:spTree>
    <p:extLst>
      <p:ext uri="{BB962C8B-B14F-4D97-AF65-F5344CB8AC3E}">
        <p14:creationId xmlns:p14="http://schemas.microsoft.com/office/powerpoint/2010/main" val="253440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6421-51D2-4C2E-B0B9-906A662FB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ECAF90-039F-47F9-8C2C-A21B7C312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21FB0A-4053-47FA-8F60-CC986E255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61D272-FEDC-4956-9334-1A67C135E732}"/>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A5D5DF50-E9F8-4959-BE83-E69159685F77}"/>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97545BC6-C69F-4C94-9219-D1F1503C25BD}"/>
              </a:ext>
            </a:extLst>
          </p:cNvPr>
          <p:cNvSpPr>
            <a:spLocks noGrp="1"/>
          </p:cNvSpPr>
          <p:nvPr>
            <p:ph type="sldNum" sz="quarter" idx="12"/>
          </p:nvPr>
        </p:nvSpPr>
        <p:spPr/>
        <p:txBody>
          <a:bodyPr/>
          <a:lstStyle/>
          <a:p>
            <a:fld id="{587C9DE8-057E-40E2-BC33-DAD2241C9EED}" type="slidenum">
              <a:rPr lang="en-GB" smtClean="0"/>
              <a:pPr/>
              <a:t>‹#›</a:t>
            </a:fld>
            <a:endParaRPr lang="en-GB"/>
          </a:p>
        </p:txBody>
      </p:sp>
    </p:spTree>
    <p:extLst>
      <p:ext uri="{BB962C8B-B14F-4D97-AF65-F5344CB8AC3E}">
        <p14:creationId xmlns:p14="http://schemas.microsoft.com/office/powerpoint/2010/main" val="1753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CE33B-67CA-4DD0-BED6-A51985E22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CD99F7-EE9B-419D-9D76-704CB87AE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B8D056-DC9E-44E5-B116-A655A0AF9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B647CB0F-B614-46BC-AA51-B1C0EED490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33A8E2C-F317-421E-8DA7-B00259BAF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BFFD7-F6B5-4D65-9972-A3CAD3BE5314}" type="slidenum">
              <a:rPr lang="en-GB" smtClean="0"/>
              <a:pPr/>
              <a:t>‹#›</a:t>
            </a:fld>
            <a:endParaRPr lang="en-GB"/>
          </a:p>
        </p:txBody>
      </p:sp>
    </p:spTree>
    <p:extLst>
      <p:ext uri="{BB962C8B-B14F-4D97-AF65-F5344CB8AC3E}">
        <p14:creationId xmlns:p14="http://schemas.microsoft.com/office/powerpoint/2010/main" val="360210603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7.bin"/><Relationship Id="rId18" Type="http://schemas.openxmlformats.org/officeDocument/2006/relationships/image" Target="../media/image34.wmf"/><Relationship Id="rId3" Type="http://schemas.openxmlformats.org/officeDocument/2006/relationships/oleObject" Target="../embeddings/oleObject2.bin"/><Relationship Id="rId21" Type="http://schemas.openxmlformats.org/officeDocument/2006/relationships/oleObject" Target="../embeddings/oleObject11.bin"/><Relationship Id="rId7" Type="http://schemas.openxmlformats.org/officeDocument/2006/relationships/oleObject" Target="../embeddings/oleObject4.bin"/><Relationship Id="rId12" Type="http://schemas.openxmlformats.org/officeDocument/2006/relationships/image" Target="../media/image31.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1" Type="http://schemas.openxmlformats.org/officeDocument/2006/relationships/vmlDrawing" Target="../drawings/vmlDrawing2.vml"/><Relationship Id="rId6" Type="http://schemas.openxmlformats.org/officeDocument/2006/relationships/image" Target="../media/image2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30.wmf"/><Relationship Id="rId19" Type="http://schemas.openxmlformats.org/officeDocument/2006/relationships/oleObject" Target="../embeddings/oleObject10.bin"/><Relationship Id="rId4" Type="http://schemas.openxmlformats.org/officeDocument/2006/relationships/image" Target="../media/image27.wmf"/><Relationship Id="rId9" Type="http://schemas.openxmlformats.org/officeDocument/2006/relationships/oleObject" Target="../embeddings/oleObject5.bin"/><Relationship Id="rId14" Type="http://schemas.openxmlformats.org/officeDocument/2006/relationships/image" Target="../media/image32.wmf"/><Relationship Id="rId22" Type="http://schemas.openxmlformats.org/officeDocument/2006/relationships/image" Target="../media/image3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950074" y="297883"/>
            <a:ext cx="4648642" cy="2339102"/>
          </a:xfrm>
          <a:prstGeom prst="rect">
            <a:avLst/>
          </a:prstGeom>
          <a:noFill/>
        </p:spPr>
        <p:txBody>
          <a:bodyPr wrap="square" lIns="91440" tIns="45720" rIns="91440" bIns="45720" rtlCol="0" anchor="t">
            <a:spAutoFit/>
          </a:bodyPr>
          <a:lstStyle/>
          <a:p>
            <a:r>
              <a:rPr lang="en-GB" sz="4000" b="1" u="sng" dirty="0">
                <a:solidFill>
                  <a:srgbClr val="7030A0"/>
                </a:solidFill>
                <a:highlight>
                  <a:srgbClr val="FFFF00"/>
                </a:highlight>
              </a:rPr>
              <a:t>A LEVEL MATHEMATICS</a:t>
            </a:r>
            <a:r>
              <a:rPr lang="en-GB" sz="4000" b="1" dirty="0"/>
              <a:t>:</a:t>
            </a:r>
          </a:p>
          <a:p>
            <a:endParaRPr lang="en-GB" sz="1000" b="1" u="sng" dirty="0"/>
          </a:p>
          <a:p>
            <a:r>
              <a:rPr lang="en-GB" sz="2800" b="1" dirty="0"/>
              <a:t>Exploring the Quadratic Function and its Graph</a:t>
            </a:r>
          </a:p>
        </p:txBody>
      </p:sp>
      <p:sp>
        <p:nvSpPr>
          <p:cNvPr id="6" name="TextBox 5">
            <a:extLst>
              <a:ext uri="{FF2B5EF4-FFF2-40B4-BE49-F238E27FC236}">
                <a16:creationId xmlns:a16="http://schemas.microsoft.com/office/drawing/2014/main" id="{6B680610-4F80-46A2-AB4C-8A9B847B68AC}"/>
              </a:ext>
            </a:extLst>
          </p:cNvPr>
          <p:cNvSpPr txBox="1"/>
          <p:nvPr/>
        </p:nvSpPr>
        <p:spPr>
          <a:xfrm>
            <a:off x="4048079" y="2636985"/>
            <a:ext cx="4095841" cy="3539430"/>
          </a:xfrm>
          <a:prstGeom prst="rect">
            <a:avLst/>
          </a:prstGeom>
          <a:noFill/>
        </p:spPr>
        <p:txBody>
          <a:bodyPr wrap="square" lIns="91440" tIns="45720" rIns="91440" bIns="45720" rtlCol="0" anchor="t">
            <a:spAutoFit/>
          </a:bodyPr>
          <a:lstStyle/>
          <a:p>
            <a:r>
              <a:rPr lang="en-GB" sz="2800" b="1" u="sng" dirty="0"/>
              <a:t>Aims</a:t>
            </a:r>
            <a:r>
              <a:rPr lang="en-GB" sz="2800" b="1" dirty="0"/>
              <a:t>:</a:t>
            </a:r>
          </a:p>
          <a:p>
            <a:r>
              <a:rPr lang="en-GB" sz="2800" dirty="0"/>
              <a:t>Linking  </a:t>
            </a:r>
            <a:r>
              <a:rPr lang="en-GB" sz="2800" b="1" dirty="0"/>
              <a:t>f(x)=ax</a:t>
            </a:r>
            <a:r>
              <a:rPr lang="en-GB" sz="2800" b="1" baseline="30000" dirty="0"/>
              <a:t>2</a:t>
            </a:r>
            <a:r>
              <a:rPr lang="en-GB" sz="2800" b="1" dirty="0"/>
              <a:t>+bx+c  </a:t>
            </a:r>
            <a:r>
              <a:rPr lang="en-GB" sz="2800" dirty="0"/>
              <a:t>to:</a:t>
            </a:r>
          </a:p>
          <a:p>
            <a:pPr marL="457200" indent="-457200">
              <a:buFont typeface="Arial" panose="020B0604020202020204" pitchFamily="34" charset="0"/>
              <a:buChar char="•"/>
            </a:pPr>
            <a:r>
              <a:rPr lang="en-GB" sz="2800" dirty="0">
                <a:ea typeface="Calibri"/>
                <a:cs typeface="Calibri"/>
              </a:rPr>
              <a:t>Factorising</a:t>
            </a:r>
          </a:p>
          <a:p>
            <a:pPr marL="457200" indent="-457200">
              <a:buFont typeface="Arial" panose="020B0604020202020204" pitchFamily="34" charset="0"/>
              <a:buChar char="•"/>
            </a:pPr>
            <a:r>
              <a:rPr lang="en-GB" sz="2800" dirty="0">
                <a:ea typeface="Calibri"/>
                <a:cs typeface="Calibri"/>
              </a:rPr>
              <a:t>Completing the square</a:t>
            </a:r>
          </a:p>
          <a:p>
            <a:pPr marL="457200" indent="-457200">
              <a:buFont typeface="Arial" panose="020B0604020202020204" pitchFamily="34" charset="0"/>
              <a:buChar char="•"/>
            </a:pPr>
            <a:r>
              <a:rPr lang="en-GB" sz="2800" dirty="0">
                <a:ea typeface="Calibri"/>
                <a:cs typeface="Calibri"/>
              </a:rPr>
              <a:t>Vertex</a:t>
            </a:r>
          </a:p>
          <a:p>
            <a:pPr marL="457200" indent="-457200">
              <a:buFont typeface="Arial" panose="020B0604020202020204" pitchFamily="34" charset="0"/>
              <a:buChar char="•"/>
            </a:pPr>
            <a:r>
              <a:rPr lang="en-GB" sz="2800" dirty="0">
                <a:ea typeface="Calibri"/>
                <a:cs typeface="Calibri"/>
              </a:rPr>
              <a:t>Intercept points</a:t>
            </a:r>
          </a:p>
          <a:p>
            <a:pPr marL="457200" indent="-457200">
              <a:buFont typeface="Arial" panose="020B0604020202020204" pitchFamily="34" charset="0"/>
              <a:buChar char="•"/>
            </a:pPr>
            <a:r>
              <a:rPr lang="en-GB" sz="2800" dirty="0">
                <a:ea typeface="Calibri"/>
                <a:cs typeface="Calibri"/>
              </a:rPr>
              <a:t>And the Graph</a:t>
            </a:r>
          </a:p>
          <a:p>
            <a:pPr marL="457200" indent="-457200">
              <a:buFont typeface="Arial" panose="020B0604020202020204" pitchFamily="34" charset="0"/>
              <a:buChar char="•"/>
            </a:pPr>
            <a:endParaRPr lang="en-GB" sz="2800" dirty="0">
              <a:ea typeface="Calibri"/>
              <a:cs typeface="Calibri"/>
            </a:endParaRPr>
          </a:p>
        </p:txBody>
      </p:sp>
      <p:sp>
        <p:nvSpPr>
          <p:cNvPr id="2" name="TextBox 1">
            <a:extLst>
              <a:ext uri="{FF2B5EF4-FFF2-40B4-BE49-F238E27FC236}">
                <a16:creationId xmlns:a16="http://schemas.microsoft.com/office/drawing/2014/main" id="{DD40849A-58A8-4EBA-9FD3-8C38F19A6997}"/>
              </a:ext>
            </a:extLst>
          </p:cNvPr>
          <p:cNvSpPr txBox="1"/>
          <p:nvPr/>
        </p:nvSpPr>
        <p:spPr>
          <a:xfrm>
            <a:off x="8598717" y="368060"/>
            <a:ext cx="3268356" cy="21698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DNA:</a:t>
            </a:r>
          </a:p>
          <a:p>
            <a:pPr algn="l"/>
            <a:endParaRPr lang="en-US" sz="1100" b="1" dirty="0"/>
          </a:p>
          <a:p>
            <a:r>
              <a:rPr lang="en-US" sz="2800" b="1" dirty="0">
                <a:ea typeface="Calibri"/>
                <a:cs typeface="Calibri"/>
              </a:rPr>
              <a:t>Solving Same-</a:t>
            </a:r>
            <a:r>
              <a:rPr lang="en-US" sz="2800" b="1" dirty="0" err="1">
                <a:ea typeface="Calibri"/>
                <a:cs typeface="Calibri"/>
              </a:rPr>
              <a:t>ish</a:t>
            </a:r>
            <a:r>
              <a:rPr lang="en-US" sz="2800" b="1" dirty="0">
                <a:ea typeface="Calibri"/>
                <a:cs typeface="Calibri"/>
              </a:rPr>
              <a:t>, Yet Slightly Different</a:t>
            </a:r>
          </a:p>
          <a:p>
            <a:r>
              <a:rPr lang="en-US" sz="2800" b="1" dirty="0">
                <a:ea typeface="Calibri"/>
                <a:cs typeface="Calibri"/>
              </a:rPr>
              <a:t>Equations</a:t>
            </a:r>
          </a:p>
          <a:p>
            <a:endParaRPr lang="en-US" sz="1200" b="1" dirty="0">
              <a:ea typeface="Calibri"/>
              <a:cs typeface="Calibri"/>
            </a:endParaRP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7234869" y="4451870"/>
            <a:ext cx="2026577" cy="2108247"/>
          </a:xfrm>
          <a:prstGeom prst="rect">
            <a:avLst/>
          </a:prstGeom>
        </p:spPr>
      </p:pic>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1EB1BB-8D88-413D-B478-DDAF093458A2}"/>
              </a:ext>
            </a:extLst>
          </p:cNvPr>
          <p:cNvPicPr>
            <a:picLocks noChangeAspect="1"/>
          </p:cNvPicPr>
          <p:nvPr/>
        </p:nvPicPr>
        <p:blipFill>
          <a:blip r:embed="rId2"/>
          <a:stretch>
            <a:fillRect/>
          </a:stretch>
        </p:blipFill>
        <p:spPr>
          <a:xfrm>
            <a:off x="2272600" y="76975"/>
            <a:ext cx="6235296" cy="6704050"/>
          </a:xfrm>
          <a:prstGeom prst="rect">
            <a:avLst/>
          </a:prstGeom>
        </p:spPr>
      </p:pic>
    </p:spTree>
    <p:extLst>
      <p:ext uri="{BB962C8B-B14F-4D97-AF65-F5344CB8AC3E}">
        <p14:creationId xmlns:p14="http://schemas.microsoft.com/office/powerpoint/2010/main" val="538993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42696-2C53-44EB-8BA4-A5D8CEC47470}"/>
              </a:ext>
            </a:extLst>
          </p:cNvPr>
          <p:cNvPicPr>
            <a:picLocks noChangeAspect="1"/>
          </p:cNvPicPr>
          <p:nvPr/>
        </p:nvPicPr>
        <p:blipFill>
          <a:blip r:embed="rId2"/>
          <a:stretch>
            <a:fillRect/>
          </a:stretch>
        </p:blipFill>
        <p:spPr>
          <a:xfrm>
            <a:off x="2888750" y="-1"/>
            <a:ext cx="6135980" cy="6875049"/>
          </a:xfrm>
          <a:prstGeom prst="rect">
            <a:avLst/>
          </a:prstGeom>
        </p:spPr>
      </p:pic>
    </p:spTree>
    <p:extLst>
      <p:ext uri="{BB962C8B-B14F-4D97-AF65-F5344CB8AC3E}">
        <p14:creationId xmlns:p14="http://schemas.microsoft.com/office/powerpoint/2010/main" val="67193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FD2CD-DF59-4BD9-B31C-9E5ADEA0217B}"/>
              </a:ext>
            </a:extLst>
          </p:cNvPr>
          <p:cNvSpPr>
            <a:spLocks noGrp="1"/>
          </p:cNvSpPr>
          <p:nvPr>
            <p:ph idx="1"/>
          </p:nvPr>
        </p:nvSpPr>
        <p:spPr>
          <a:xfrm>
            <a:off x="487217" y="338571"/>
            <a:ext cx="10292636" cy="6025284"/>
          </a:xfrm>
        </p:spPr>
        <p:txBody>
          <a:bodyPr>
            <a:normAutofit/>
          </a:bodyPr>
          <a:lstStyle/>
          <a:p>
            <a:pPr marL="0" indent="0">
              <a:buNone/>
            </a:pPr>
            <a:r>
              <a:rPr lang="en-GB" b="1" u="sng" dirty="0">
                <a:highlight>
                  <a:srgbClr val="00FFFF"/>
                </a:highlight>
              </a:rPr>
              <a:t>SUMMER WORK</a:t>
            </a:r>
          </a:p>
          <a:p>
            <a:endParaRPr lang="en-GB" dirty="0"/>
          </a:p>
        </p:txBody>
      </p:sp>
      <p:sp>
        <p:nvSpPr>
          <p:cNvPr id="2" name="TextBox 1">
            <a:extLst>
              <a:ext uri="{FF2B5EF4-FFF2-40B4-BE49-F238E27FC236}">
                <a16:creationId xmlns:a16="http://schemas.microsoft.com/office/drawing/2014/main" id="{A76C1B1E-0BD2-4C7F-8828-79B153A1622F}"/>
              </a:ext>
            </a:extLst>
          </p:cNvPr>
          <p:cNvSpPr txBox="1"/>
          <p:nvPr/>
        </p:nvSpPr>
        <p:spPr>
          <a:xfrm>
            <a:off x="1283516" y="1241571"/>
            <a:ext cx="8405768" cy="5016758"/>
          </a:xfrm>
          <a:prstGeom prst="rect">
            <a:avLst/>
          </a:prstGeom>
          <a:noFill/>
        </p:spPr>
        <p:txBody>
          <a:bodyPr wrap="square" rtlCol="0">
            <a:spAutoFit/>
          </a:bodyPr>
          <a:lstStyle/>
          <a:p>
            <a:r>
              <a:rPr lang="en-US" sz="3200" dirty="0"/>
              <a:t>Work through joining instruction steps on separate ppt.</a:t>
            </a:r>
          </a:p>
          <a:p>
            <a:endParaRPr lang="en-US" sz="3200" dirty="0"/>
          </a:p>
          <a:p>
            <a:r>
              <a:rPr lang="en-US" sz="3200" dirty="0"/>
              <a:t>ALL students to have created an Integral account for the transition materials before the end of the session.</a:t>
            </a:r>
          </a:p>
          <a:p>
            <a:endParaRPr lang="en-US" sz="3200" dirty="0"/>
          </a:p>
          <a:p>
            <a:r>
              <a:rPr lang="en-US" sz="3200" dirty="0"/>
              <a:t>Course certificate of completion to be brought into school during the first week or emailed to their class teacher as evidence.</a:t>
            </a:r>
            <a:endParaRPr lang="en-GB" sz="3200" dirty="0"/>
          </a:p>
        </p:txBody>
      </p:sp>
    </p:spTree>
    <p:extLst>
      <p:ext uri="{BB962C8B-B14F-4D97-AF65-F5344CB8AC3E}">
        <p14:creationId xmlns:p14="http://schemas.microsoft.com/office/powerpoint/2010/main" val="128081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3ED2-70E7-49EC-A285-8632D72B9A39}"/>
              </a:ext>
            </a:extLst>
          </p:cNvPr>
          <p:cNvSpPr>
            <a:spLocks noGrp="1"/>
          </p:cNvSpPr>
          <p:nvPr>
            <p:ph type="title"/>
          </p:nvPr>
        </p:nvSpPr>
        <p:spPr/>
        <p:txBody>
          <a:bodyPr/>
          <a:lstStyle/>
          <a:p>
            <a:r>
              <a:rPr lang="en-GB" dirty="0"/>
              <a:t>Small Group Activity </a:t>
            </a:r>
            <a:br>
              <a:rPr lang="en-GB" dirty="0"/>
            </a:br>
            <a:r>
              <a:rPr lang="en-GB" dirty="0">
                <a:sym typeface="Wingdings" panose="05000000000000000000" pitchFamily="2" charset="2"/>
              </a:rPr>
              <a:t></a:t>
            </a:r>
            <a:r>
              <a:rPr lang="en-GB" dirty="0"/>
              <a:t> </a:t>
            </a:r>
            <a:r>
              <a:rPr lang="en-GB" b="1" u="sng" dirty="0"/>
              <a:t>DO NOT</a:t>
            </a:r>
            <a:r>
              <a:rPr lang="en-GB" dirty="0"/>
              <a:t> write on the cards</a:t>
            </a:r>
          </a:p>
        </p:txBody>
      </p:sp>
      <p:sp>
        <p:nvSpPr>
          <p:cNvPr id="3" name="Content Placeholder 2">
            <a:extLst>
              <a:ext uri="{FF2B5EF4-FFF2-40B4-BE49-F238E27FC236}">
                <a16:creationId xmlns:a16="http://schemas.microsoft.com/office/drawing/2014/main" id="{EA550ECF-BFAB-49F6-9D2B-53BF35A48EBE}"/>
              </a:ext>
            </a:extLst>
          </p:cNvPr>
          <p:cNvSpPr>
            <a:spLocks noGrp="1"/>
          </p:cNvSpPr>
          <p:nvPr>
            <p:ph idx="1"/>
          </p:nvPr>
        </p:nvSpPr>
        <p:spPr>
          <a:solidFill>
            <a:schemeClr val="accent4">
              <a:lumMod val="40000"/>
              <a:lumOff val="60000"/>
            </a:schemeClr>
          </a:solidFill>
        </p:spPr>
        <p:txBody>
          <a:bodyPr/>
          <a:lstStyle/>
          <a:p>
            <a:pPr marL="514350" indent="-514350">
              <a:buFont typeface="+mj-lt"/>
              <a:buAutoNum type="arabicPeriod"/>
            </a:pPr>
            <a:r>
              <a:rPr lang="en-GB" b="1" dirty="0"/>
              <a:t>Orange</a:t>
            </a:r>
            <a:r>
              <a:rPr lang="en-GB" dirty="0"/>
              <a:t> cards – factorise, THEN …</a:t>
            </a:r>
          </a:p>
          <a:p>
            <a:pPr marL="514350" indent="-514350">
              <a:buFont typeface="+mj-lt"/>
              <a:buAutoNum type="arabicPeriod"/>
            </a:pPr>
            <a:r>
              <a:rPr lang="en-GB" dirty="0"/>
              <a:t>Now match to </a:t>
            </a:r>
            <a:r>
              <a:rPr lang="en-GB" b="1" dirty="0"/>
              <a:t>Yellow</a:t>
            </a:r>
            <a:r>
              <a:rPr lang="en-GB" dirty="0"/>
              <a:t> cards – what is the importance of this?</a:t>
            </a:r>
          </a:p>
          <a:p>
            <a:pPr marL="514350" indent="-514350">
              <a:buFont typeface="+mj-lt"/>
              <a:buAutoNum type="arabicPeriod"/>
            </a:pPr>
            <a:r>
              <a:rPr lang="en-GB" dirty="0"/>
              <a:t>Using the </a:t>
            </a:r>
            <a:r>
              <a:rPr lang="en-GB" b="1" dirty="0"/>
              <a:t>Orange</a:t>
            </a:r>
            <a:r>
              <a:rPr lang="en-GB" dirty="0"/>
              <a:t> Cards - complete the square, THEN …</a:t>
            </a:r>
          </a:p>
          <a:p>
            <a:pPr marL="514350" indent="-514350">
              <a:buFont typeface="+mj-lt"/>
              <a:buAutoNum type="arabicPeriod"/>
            </a:pPr>
            <a:r>
              <a:rPr lang="en-GB" dirty="0"/>
              <a:t>Now match to </a:t>
            </a:r>
            <a:r>
              <a:rPr lang="en-GB" b="1" dirty="0"/>
              <a:t>Pink</a:t>
            </a:r>
            <a:r>
              <a:rPr lang="en-GB" dirty="0"/>
              <a:t> cards</a:t>
            </a:r>
          </a:p>
          <a:p>
            <a:pPr marL="514350" indent="-514350">
              <a:buFont typeface="+mj-lt"/>
              <a:buAutoNum type="arabicPeriod"/>
            </a:pPr>
            <a:r>
              <a:rPr lang="en-GB" dirty="0"/>
              <a:t>Now match to the </a:t>
            </a:r>
            <a:r>
              <a:rPr lang="en-GB" b="1" dirty="0"/>
              <a:t>Green</a:t>
            </a:r>
            <a:r>
              <a:rPr lang="en-GB" dirty="0"/>
              <a:t> cards (Max / Min) – why can we do this now? What helps us?</a:t>
            </a:r>
          </a:p>
          <a:p>
            <a:pPr marL="514350" indent="-514350">
              <a:buFont typeface="+mj-lt"/>
              <a:buAutoNum type="arabicPeriod"/>
            </a:pPr>
            <a:r>
              <a:rPr lang="en-GB" dirty="0"/>
              <a:t>What do the </a:t>
            </a:r>
            <a:r>
              <a:rPr lang="en-GB" b="1" dirty="0"/>
              <a:t>Red</a:t>
            </a:r>
            <a:r>
              <a:rPr lang="en-GB" dirty="0"/>
              <a:t> &amp; </a:t>
            </a:r>
            <a:r>
              <a:rPr lang="en-GB" b="1" dirty="0"/>
              <a:t>Blue</a:t>
            </a:r>
            <a:r>
              <a:rPr lang="en-GB" dirty="0"/>
              <a:t> cards tell you? What are they called?</a:t>
            </a:r>
          </a:p>
          <a:p>
            <a:pPr marL="514350" indent="-514350">
              <a:buFont typeface="+mj-lt"/>
              <a:buAutoNum type="arabicPeriod"/>
            </a:pPr>
            <a:r>
              <a:rPr lang="en-GB" dirty="0"/>
              <a:t>You can now put it altogether to match them to a </a:t>
            </a:r>
            <a:r>
              <a:rPr lang="en-GB" b="1" dirty="0"/>
              <a:t>graph</a:t>
            </a:r>
            <a:r>
              <a:rPr lang="en-GB" dirty="0"/>
              <a:t>. </a:t>
            </a:r>
            <a:r>
              <a:rPr lang="en-GB" b="1" dirty="0">
                <a:solidFill>
                  <a:srgbClr val="C00000"/>
                </a:solidFill>
              </a:rPr>
              <a:t>Job done!</a:t>
            </a:r>
          </a:p>
          <a:p>
            <a:endParaRPr lang="en-GB" dirty="0"/>
          </a:p>
        </p:txBody>
      </p:sp>
    </p:spTree>
    <p:extLst>
      <p:ext uri="{BB962C8B-B14F-4D97-AF65-F5344CB8AC3E}">
        <p14:creationId xmlns:p14="http://schemas.microsoft.com/office/powerpoint/2010/main" val="369654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29C217-92BB-40B9-A143-6AA2089E95C7}"/>
              </a:ext>
            </a:extLst>
          </p:cNvPr>
          <p:cNvPicPr>
            <a:picLocks noChangeAspect="1"/>
          </p:cNvPicPr>
          <p:nvPr/>
        </p:nvPicPr>
        <p:blipFill>
          <a:blip r:embed="rId2"/>
          <a:stretch>
            <a:fillRect/>
          </a:stretch>
        </p:blipFill>
        <p:spPr>
          <a:xfrm>
            <a:off x="3597279" y="0"/>
            <a:ext cx="4997441" cy="6858000"/>
          </a:xfrm>
          <a:prstGeom prst="rect">
            <a:avLst/>
          </a:prstGeom>
          <a:ln w="28575">
            <a:solidFill>
              <a:schemeClr val="tx1"/>
            </a:solidFill>
          </a:ln>
        </p:spPr>
      </p:pic>
    </p:spTree>
    <p:extLst>
      <p:ext uri="{BB962C8B-B14F-4D97-AF65-F5344CB8AC3E}">
        <p14:creationId xmlns:p14="http://schemas.microsoft.com/office/powerpoint/2010/main" val="185361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90596-236E-445E-925F-28AF86D0AD54}"/>
              </a:ext>
            </a:extLst>
          </p:cNvPr>
          <p:cNvSpPr>
            <a:spLocks noGrp="1"/>
          </p:cNvSpPr>
          <p:nvPr>
            <p:ph type="title"/>
          </p:nvPr>
        </p:nvSpPr>
        <p:spPr/>
        <p:txBody>
          <a:bodyPr/>
          <a:lstStyle/>
          <a:p>
            <a:r>
              <a:rPr lang="en-GB" dirty="0"/>
              <a:t>STOP</a:t>
            </a:r>
          </a:p>
        </p:txBody>
      </p:sp>
      <p:sp>
        <p:nvSpPr>
          <p:cNvPr id="3" name="Content Placeholder 2">
            <a:extLst>
              <a:ext uri="{FF2B5EF4-FFF2-40B4-BE49-F238E27FC236}">
                <a16:creationId xmlns:a16="http://schemas.microsoft.com/office/drawing/2014/main" id="{3C26227D-A024-49D0-9F08-2892F51FA562}"/>
              </a:ext>
            </a:extLst>
          </p:cNvPr>
          <p:cNvSpPr>
            <a:spLocks noGrp="1"/>
          </p:cNvSpPr>
          <p:nvPr>
            <p:ph idx="1"/>
          </p:nvPr>
        </p:nvSpPr>
        <p:spPr/>
        <p:txBody>
          <a:bodyPr/>
          <a:lstStyle/>
          <a:p>
            <a:r>
              <a:rPr lang="en-GB" dirty="0"/>
              <a:t>Answers are next</a:t>
            </a:r>
          </a:p>
        </p:txBody>
      </p:sp>
    </p:spTree>
    <p:extLst>
      <p:ext uri="{BB962C8B-B14F-4D97-AF65-F5344CB8AC3E}">
        <p14:creationId xmlns:p14="http://schemas.microsoft.com/office/powerpoint/2010/main" val="178859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2FEE15-A6B1-4B94-A55F-091F4068CCDD}"/>
              </a:ext>
            </a:extLst>
          </p:cNvPr>
          <p:cNvSpPr>
            <a:spLocks noGrp="1"/>
          </p:cNvSpPr>
          <p:nvPr>
            <p:ph type="title"/>
          </p:nvPr>
        </p:nvSpPr>
        <p:spPr>
          <a:xfrm>
            <a:off x="260591" y="174169"/>
            <a:ext cx="10515600" cy="683499"/>
          </a:xfrm>
        </p:spPr>
        <p:txBody>
          <a:bodyPr>
            <a:normAutofit fontScale="90000"/>
          </a:bodyPr>
          <a:lstStyle/>
          <a:p>
            <a:r>
              <a:rPr lang="en-GB" b="1" dirty="0"/>
              <a:t>Card Sort Answers</a:t>
            </a:r>
          </a:p>
        </p:txBody>
      </p:sp>
      <p:pic>
        <p:nvPicPr>
          <p:cNvPr id="7" name="Content Placeholder 6">
            <a:extLst>
              <a:ext uri="{FF2B5EF4-FFF2-40B4-BE49-F238E27FC236}">
                <a16:creationId xmlns:a16="http://schemas.microsoft.com/office/drawing/2014/main" id="{070F1A82-9B3F-4429-83A2-C8EB8C36DE09}"/>
              </a:ext>
            </a:extLst>
          </p:cNvPr>
          <p:cNvPicPr>
            <a:picLocks noGrp="1" noChangeAspect="1"/>
          </p:cNvPicPr>
          <p:nvPr>
            <p:ph idx="1"/>
          </p:nvPr>
        </p:nvPicPr>
        <p:blipFill>
          <a:blip r:embed="rId2"/>
          <a:stretch>
            <a:fillRect/>
          </a:stretch>
        </p:blipFill>
        <p:spPr>
          <a:xfrm>
            <a:off x="4240546" y="1825625"/>
            <a:ext cx="3710907" cy="4351338"/>
          </a:xfrm>
          <a:prstGeom prst="rect">
            <a:avLst/>
          </a:prstGeom>
        </p:spPr>
      </p:pic>
      <p:pic>
        <p:nvPicPr>
          <p:cNvPr id="8" name="Picture 7">
            <a:extLst>
              <a:ext uri="{FF2B5EF4-FFF2-40B4-BE49-F238E27FC236}">
                <a16:creationId xmlns:a16="http://schemas.microsoft.com/office/drawing/2014/main" id="{904DEF76-3A7C-419E-BFB0-FC73AAE90C5D}"/>
              </a:ext>
            </a:extLst>
          </p:cNvPr>
          <p:cNvPicPr>
            <a:picLocks noChangeAspect="1"/>
          </p:cNvPicPr>
          <p:nvPr/>
        </p:nvPicPr>
        <p:blipFill>
          <a:blip r:embed="rId3"/>
          <a:stretch>
            <a:fillRect/>
          </a:stretch>
        </p:blipFill>
        <p:spPr>
          <a:xfrm rot="5400000">
            <a:off x="545675" y="713447"/>
            <a:ext cx="5074570" cy="5847139"/>
          </a:xfrm>
          <a:prstGeom prst="rect">
            <a:avLst/>
          </a:prstGeom>
        </p:spPr>
      </p:pic>
    </p:spTree>
    <p:extLst>
      <p:ext uri="{BB962C8B-B14F-4D97-AF65-F5344CB8AC3E}">
        <p14:creationId xmlns:p14="http://schemas.microsoft.com/office/powerpoint/2010/main" val="334358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FB859-D877-40EF-B397-85CAA53BBE3B}"/>
              </a:ext>
            </a:extLst>
          </p:cNvPr>
          <p:cNvPicPr>
            <a:picLocks noChangeAspect="1"/>
          </p:cNvPicPr>
          <p:nvPr/>
        </p:nvPicPr>
        <p:blipFill>
          <a:blip r:embed="rId2"/>
          <a:stretch>
            <a:fillRect/>
          </a:stretch>
        </p:blipFill>
        <p:spPr>
          <a:xfrm>
            <a:off x="313606" y="665018"/>
            <a:ext cx="5449885" cy="4661412"/>
          </a:xfrm>
          <a:prstGeom prst="rect">
            <a:avLst/>
          </a:prstGeom>
        </p:spPr>
      </p:pic>
      <p:pic>
        <p:nvPicPr>
          <p:cNvPr id="6" name="Picture 5">
            <a:extLst>
              <a:ext uri="{FF2B5EF4-FFF2-40B4-BE49-F238E27FC236}">
                <a16:creationId xmlns:a16="http://schemas.microsoft.com/office/drawing/2014/main" id="{8EF504D5-C368-4184-B542-06272B74371B}"/>
              </a:ext>
            </a:extLst>
          </p:cNvPr>
          <p:cNvPicPr>
            <a:picLocks noChangeAspect="1"/>
          </p:cNvPicPr>
          <p:nvPr/>
        </p:nvPicPr>
        <p:blipFill>
          <a:blip r:embed="rId3"/>
          <a:stretch>
            <a:fillRect/>
          </a:stretch>
        </p:blipFill>
        <p:spPr>
          <a:xfrm>
            <a:off x="6332649" y="665018"/>
            <a:ext cx="5526374" cy="5107709"/>
          </a:xfrm>
          <a:prstGeom prst="rect">
            <a:avLst/>
          </a:prstGeom>
        </p:spPr>
      </p:pic>
    </p:spTree>
    <p:extLst>
      <p:ext uri="{BB962C8B-B14F-4D97-AF65-F5344CB8AC3E}">
        <p14:creationId xmlns:p14="http://schemas.microsoft.com/office/powerpoint/2010/main" val="4121966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37D98F-EA14-45DA-94AC-F2337377310E}"/>
              </a:ext>
            </a:extLst>
          </p:cNvPr>
          <p:cNvPicPr>
            <a:picLocks noChangeAspect="1"/>
          </p:cNvPicPr>
          <p:nvPr/>
        </p:nvPicPr>
        <p:blipFill>
          <a:blip r:embed="rId2"/>
          <a:stretch>
            <a:fillRect/>
          </a:stretch>
        </p:blipFill>
        <p:spPr>
          <a:xfrm>
            <a:off x="489683" y="858982"/>
            <a:ext cx="5458111" cy="4679914"/>
          </a:xfrm>
          <a:prstGeom prst="rect">
            <a:avLst/>
          </a:prstGeom>
        </p:spPr>
      </p:pic>
      <p:pic>
        <p:nvPicPr>
          <p:cNvPr id="5" name="Picture 4">
            <a:extLst>
              <a:ext uri="{FF2B5EF4-FFF2-40B4-BE49-F238E27FC236}">
                <a16:creationId xmlns:a16="http://schemas.microsoft.com/office/drawing/2014/main" id="{46A89830-E793-4532-B052-F77D1B93195B}"/>
              </a:ext>
            </a:extLst>
          </p:cNvPr>
          <p:cNvPicPr>
            <a:picLocks noChangeAspect="1"/>
          </p:cNvPicPr>
          <p:nvPr/>
        </p:nvPicPr>
        <p:blipFill>
          <a:blip r:embed="rId3"/>
          <a:stretch>
            <a:fillRect/>
          </a:stretch>
        </p:blipFill>
        <p:spPr>
          <a:xfrm>
            <a:off x="6244206" y="1219708"/>
            <a:ext cx="5562321" cy="4679913"/>
          </a:xfrm>
          <a:prstGeom prst="rect">
            <a:avLst/>
          </a:prstGeom>
        </p:spPr>
      </p:pic>
    </p:spTree>
    <p:extLst>
      <p:ext uri="{BB962C8B-B14F-4D97-AF65-F5344CB8AC3E}">
        <p14:creationId xmlns:p14="http://schemas.microsoft.com/office/powerpoint/2010/main" val="139117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137394-1ED6-4470-B520-D94FEF9F4D99}"/>
              </a:ext>
            </a:extLst>
          </p:cNvPr>
          <p:cNvPicPr>
            <a:picLocks noChangeAspect="1"/>
          </p:cNvPicPr>
          <p:nvPr/>
        </p:nvPicPr>
        <p:blipFill>
          <a:blip r:embed="rId2"/>
          <a:stretch>
            <a:fillRect/>
          </a:stretch>
        </p:blipFill>
        <p:spPr>
          <a:xfrm>
            <a:off x="939121" y="602233"/>
            <a:ext cx="6166354" cy="5520892"/>
          </a:xfrm>
          <a:prstGeom prst="rect">
            <a:avLst/>
          </a:prstGeom>
        </p:spPr>
      </p:pic>
    </p:spTree>
    <p:extLst>
      <p:ext uri="{BB962C8B-B14F-4D97-AF65-F5344CB8AC3E}">
        <p14:creationId xmlns:p14="http://schemas.microsoft.com/office/powerpoint/2010/main" val="165122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B67FB-A2A0-41E0-BB21-76490B5E27A2}"/>
              </a:ext>
            </a:extLst>
          </p:cNvPr>
          <p:cNvSpPr>
            <a:spLocks noGrp="1"/>
          </p:cNvSpPr>
          <p:nvPr>
            <p:ph type="title"/>
          </p:nvPr>
        </p:nvSpPr>
        <p:spPr>
          <a:xfrm>
            <a:off x="514235" y="365125"/>
            <a:ext cx="3384905" cy="4172367"/>
          </a:xfrm>
        </p:spPr>
        <p:txBody>
          <a:bodyPr>
            <a:normAutofit/>
          </a:bodyPr>
          <a:lstStyle/>
          <a:p>
            <a:r>
              <a:rPr lang="en-GB" b="1" u="sng" dirty="0"/>
              <a:t>Welcome!</a:t>
            </a:r>
            <a:br>
              <a:rPr lang="en-GB" sz="3200" b="1" u="sng" dirty="0"/>
            </a:br>
            <a:br>
              <a:rPr lang="en-GB" sz="3200" b="1" u="sng" dirty="0"/>
            </a:br>
            <a:r>
              <a:rPr lang="en-GB" sz="3200" b="1" u="sng" dirty="0"/>
              <a:t>DNA</a:t>
            </a:r>
            <a:r>
              <a:rPr lang="en-GB" sz="3200" b="1" dirty="0"/>
              <a:t>:</a:t>
            </a:r>
            <a:br>
              <a:rPr lang="en-GB" sz="3200" b="1" dirty="0"/>
            </a:br>
            <a:r>
              <a:rPr lang="en-GB" sz="3200" b="1" dirty="0"/>
              <a:t>Solve these SAME-</a:t>
            </a:r>
            <a:r>
              <a:rPr lang="en-GB" sz="3200" b="1" dirty="0" err="1"/>
              <a:t>ish</a:t>
            </a:r>
            <a:r>
              <a:rPr lang="en-GB" sz="3200" b="1" dirty="0"/>
              <a:t>, yet slightly different equations:</a:t>
            </a:r>
          </a:p>
        </p:txBody>
      </p:sp>
      <p:sp>
        <p:nvSpPr>
          <p:cNvPr id="4" name="Rectangle 2">
            <a:extLst>
              <a:ext uri="{FF2B5EF4-FFF2-40B4-BE49-F238E27FC236}">
                <a16:creationId xmlns:a16="http://schemas.microsoft.com/office/drawing/2014/main" id="{AA187226-B589-4059-87F2-4216E7FB884C}"/>
              </a:ext>
            </a:extLst>
          </p:cNvPr>
          <p:cNvSpPr>
            <a:spLocks noChangeArrowheads="1"/>
          </p:cNvSpPr>
          <p:nvPr/>
        </p:nvSpPr>
        <p:spPr bwMode="auto">
          <a:xfrm>
            <a:off x="3129093"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a:extLst>
              <a:ext uri="{FF2B5EF4-FFF2-40B4-BE49-F238E27FC236}">
                <a16:creationId xmlns:a16="http://schemas.microsoft.com/office/drawing/2014/main" id="{E2C53720-D785-4E79-9740-0439EA483909}"/>
              </a:ext>
            </a:extLst>
          </p:cNvPr>
          <p:cNvGraphicFramePr>
            <a:graphicFrameLocks noChangeAspect="1"/>
          </p:cNvGraphicFramePr>
          <p:nvPr>
            <p:extLst>
              <p:ext uri="{D42A27DB-BD31-4B8C-83A1-F6EECF244321}">
                <p14:modId xmlns:p14="http://schemas.microsoft.com/office/powerpoint/2010/main" val="1879235150"/>
              </p:ext>
            </p:extLst>
          </p:nvPr>
        </p:nvGraphicFramePr>
        <p:xfrm>
          <a:off x="4412608" y="365125"/>
          <a:ext cx="5977096" cy="6024019"/>
        </p:xfrm>
        <a:graphic>
          <a:graphicData uri="http://schemas.openxmlformats.org/presentationml/2006/ole">
            <mc:AlternateContent xmlns:mc="http://schemas.openxmlformats.org/markup-compatibility/2006">
              <mc:Choice xmlns:v="urn:schemas-microsoft-com:vml" Requires="v">
                <p:oleObj spid="_x0000_s1030" r:id="rId3" imgW="1460500" imgH="2425700" progId="Equation.3">
                  <p:embed/>
                </p:oleObj>
              </mc:Choice>
              <mc:Fallback>
                <p:oleObj r:id="rId3" imgW="1460500" imgH="2425700" progId="Equation.3">
                  <p:embed/>
                  <p:pic>
                    <p:nvPicPr>
                      <p:cNvPr id="5" name="Object 4">
                        <a:extLst>
                          <a:ext uri="{FF2B5EF4-FFF2-40B4-BE49-F238E27FC236}">
                            <a16:creationId xmlns:a16="http://schemas.microsoft.com/office/drawing/2014/main" id="{E2C53720-D785-4E79-9740-0439EA483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2608" y="365125"/>
                        <a:ext cx="5977096" cy="6024019"/>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C6E3EA62-2CC8-46BF-B4DC-AA9889D7A1EE}"/>
              </a:ext>
            </a:extLst>
          </p:cNvPr>
          <p:cNvSpPr txBox="1"/>
          <p:nvPr/>
        </p:nvSpPr>
        <p:spPr>
          <a:xfrm>
            <a:off x="414068" y="4865298"/>
            <a:ext cx="3269411" cy="1569660"/>
          </a:xfrm>
          <a:prstGeom prst="rect">
            <a:avLst/>
          </a:prstGeom>
          <a:noFill/>
        </p:spPr>
        <p:txBody>
          <a:bodyPr wrap="square" rtlCol="0">
            <a:spAutoFit/>
          </a:bodyPr>
          <a:lstStyle/>
          <a:p>
            <a:r>
              <a:rPr lang="en-GB" sz="3200" dirty="0">
                <a:solidFill>
                  <a:srgbClr val="FF0000"/>
                </a:solidFill>
              </a:rPr>
              <a:t>Have a go at these on paper while I do the register!</a:t>
            </a:r>
          </a:p>
        </p:txBody>
      </p:sp>
    </p:spTree>
    <p:extLst>
      <p:ext uri="{BB962C8B-B14F-4D97-AF65-F5344CB8AC3E}">
        <p14:creationId xmlns:p14="http://schemas.microsoft.com/office/powerpoint/2010/main" val="390275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79650" y="1484785"/>
            <a:ext cx="7772400" cy="2088232"/>
          </a:xfrm>
        </p:spPr>
        <p:txBody>
          <a:bodyPr anchor="ctr"/>
          <a:lstStyle/>
          <a:p>
            <a:pPr eaLnBrk="1" hangingPunct="1"/>
            <a:r>
              <a:rPr lang="en-GB" dirty="0">
                <a:latin typeface="Comic Sans MS" pitchFamily="66" charset="0"/>
              </a:rPr>
              <a:t>Why Mr. Rayner isn’t Very Good at Maths</a:t>
            </a:r>
          </a:p>
        </p:txBody>
      </p:sp>
      <p:sp>
        <p:nvSpPr>
          <p:cNvPr id="2051" name="Rectangle 3"/>
          <p:cNvSpPr>
            <a:spLocks noGrp="1" noChangeArrowheads="1"/>
          </p:cNvSpPr>
          <p:nvPr>
            <p:ph type="subTitle" idx="1"/>
          </p:nvPr>
        </p:nvSpPr>
        <p:spPr>
          <a:xfrm>
            <a:off x="2895600" y="3886200"/>
            <a:ext cx="6400800" cy="982960"/>
          </a:xfrm>
        </p:spPr>
        <p:txBody>
          <a:bodyPr/>
          <a:lstStyle/>
          <a:p>
            <a:pPr eaLnBrk="1" hangingPunct="1"/>
            <a:r>
              <a:rPr lang="en-GB" sz="4800" dirty="0"/>
              <a:t>Part One </a:t>
            </a:r>
            <a:r>
              <a:rPr lang="en-GB" sz="4800" dirty="0">
                <a:sym typeface="Wingdings" panose="05000000000000000000" pitchFamily="2" charset="2"/>
              </a:rPr>
              <a:t></a:t>
            </a:r>
            <a:r>
              <a:rPr lang="en-GB" sz="4800" dirty="0"/>
              <a:t>Indices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1919288" y="333375"/>
            <a:ext cx="8229600" cy="6191250"/>
          </a:xfrm>
        </p:spPr>
        <p:txBody>
          <a:bodyPr/>
          <a:lstStyle/>
          <a:p>
            <a:pPr eaLnBrk="1" hangingPunct="1">
              <a:buFontTx/>
              <a:buNone/>
            </a:pPr>
            <a:r>
              <a:rPr lang="en-GB" b="1">
                <a:solidFill>
                  <a:srgbClr val="FF0000"/>
                </a:solidFill>
              </a:rPr>
              <a:t>1.					    6.</a:t>
            </a:r>
          </a:p>
          <a:p>
            <a:pPr eaLnBrk="1" hangingPunct="1">
              <a:buFontTx/>
              <a:buNone/>
            </a:pPr>
            <a:endParaRPr lang="en-GB" b="1">
              <a:solidFill>
                <a:srgbClr val="FF0000"/>
              </a:solidFill>
            </a:endParaRPr>
          </a:p>
          <a:p>
            <a:pPr eaLnBrk="1" hangingPunct="1">
              <a:buFontTx/>
              <a:buNone/>
            </a:pPr>
            <a:r>
              <a:rPr lang="en-GB" b="1">
                <a:solidFill>
                  <a:srgbClr val="FF0000"/>
                </a:solidFill>
              </a:rPr>
              <a:t>2.					    7.</a:t>
            </a:r>
          </a:p>
          <a:p>
            <a:pPr eaLnBrk="1" hangingPunct="1">
              <a:buFontTx/>
              <a:buNone/>
            </a:pPr>
            <a:endParaRPr lang="en-GB" b="1">
              <a:solidFill>
                <a:srgbClr val="FF0000"/>
              </a:solidFill>
            </a:endParaRPr>
          </a:p>
          <a:p>
            <a:pPr eaLnBrk="1" hangingPunct="1">
              <a:buFontTx/>
              <a:buNone/>
            </a:pPr>
            <a:r>
              <a:rPr lang="en-GB" b="1">
                <a:solidFill>
                  <a:srgbClr val="FF0000"/>
                </a:solidFill>
              </a:rPr>
              <a:t>3.					    8.</a:t>
            </a:r>
          </a:p>
          <a:p>
            <a:pPr eaLnBrk="1" hangingPunct="1">
              <a:buFontTx/>
              <a:buNone/>
            </a:pPr>
            <a:endParaRPr lang="en-GB" b="1">
              <a:solidFill>
                <a:srgbClr val="FF0000"/>
              </a:solidFill>
            </a:endParaRPr>
          </a:p>
          <a:p>
            <a:pPr eaLnBrk="1" hangingPunct="1">
              <a:buFontTx/>
              <a:buNone/>
            </a:pPr>
            <a:r>
              <a:rPr lang="en-GB" b="1">
                <a:solidFill>
                  <a:srgbClr val="FF0000"/>
                </a:solidFill>
              </a:rPr>
              <a:t>4.					    9.</a:t>
            </a:r>
          </a:p>
          <a:p>
            <a:pPr eaLnBrk="1" hangingPunct="1">
              <a:buFontTx/>
              <a:buNone/>
            </a:pPr>
            <a:endParaRPr lang="en-GB" b="1">
              <a:solidFill>
                <a:srgbClr val="FF0000"/>
              </a:solidFill>
            </a:endParaRPr>
          </a:p>
          <a:p>
            <a:pPr eaLnBrk="1" hangingPunct="1">
              <a:buFontTx/>
              <a:buNone/>
            </a:pPr>
            <a:r>
              <a:rPr lang="en-GB" b="1">
                <a:solidFill>
                  <a:srgbClr val="FF0000"/>
                </a:solidFill>
              </a:rPr>
              <a:t>5. 				    10.</a:t>
            </a:r>
          </a:p>
        </p:txBody>
      </p:sp>
      <p:sp>
        <p:nvSpPr>
          <p:cNvPr id="3075" name="Rectangle 5"/>
          <p:cNvSpPr>
            <a:spLocks noChangeArrowheads="1"/>
          </p:cNvSpPr>
          <p:nvPr/>
        </p:nvSpPr>
        <p:spPr bwMode="auto">
          <a:xfrm>
            <a:off x="1524001" y="3034784"/>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76" name="Object 4"/>
          <p:cNvGraphicFramePr>
            <a:graphicFrameLocks noChangeAspect="1"/>
          </p:cNvGraphicFramePr>
          <p:nvPr/>
        </p:nvGraphicFramePr>
        <p:xfrm>
          <a:off x="2495551" y="260351"/>
          <a:ext cx="3095625" cy="868363"/>
        </p:xfrm>
        <a:graphic>
          <a:graphicData uri="http://schemas.openxmlformats.org/presentationml/2006/ole">
            <mc:AlternateContent xmlns:mc="http://schemas.openxmlformats.org/markup-compatibility/2006">
              <mc:Choice xmlns:v="urn:schemas-microsoft-com:vml" Requires="v">
                <p:oleObj spid="_x0000_s2090" name="Equation" r:id="rId3" imgW="1498600" imgH="419100" progId="Equation.3">
                  <p:embed/>
                </p:oleObj>
              </mc:Choice>
              <mc:Fallback>
                <p:oleObj name="Equation" r:id="rId3" imgW="1498600" imgH="419100" progId="Equation.3">
                  <p:embed/>
                  <p:pic>
                    <p:nvPicPr>
                      <p:cNvPr id="30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260351"/>
                        <a:ext cx="3095625"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Rectangle 7"/>
          <p:cNvSpPr>
            <a:spLocks noChangeArrowheads="1"/>
          </p:cNvSpPr>
          <p:nvPr/>
        </p:nvSpPr>
        <p:spPr bwMode="auto">
          <a:xfrm>
            <a:off x="1524001" y="2991922"/>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78" name="Object 6"/>
          <p:cNvGraphicFramePr>
            <a:graphicFrameLocks noChangeAspect="1"/>
          </p:cNvGraphicFramePr>
          <p:nvPr/>
        </p:nvGraphicFramePr>
        <p:xfrm>
          <a:off x="2566989" y="1412876"/>
          <a:ext cx="2016125" cy="847725"/>
        </p:xfrm>
        <a:graphic>
          <a:graphicData uri="http://schemas.openxmlformats.org/presentationml/2006/ole">
            <mc:AlternateContent xmlns:mc="http://schemas.openxmlformats.org/markup-compatibility/2006">
              <mc:Choice xmlns:v="urn:schemas-microsoft-com:vml" Requires="v">
                <p:oleObj spid="_x0000_s2091" name="Equation" r:id="rId5" imgW="926698" imgH="393529" progId="Equation.3">
                  <p:embed/>
                </p:oleObj>
              </mc:Choice>
              <mc:Fallback>
                <p:oleObj name="Equation" r:id="rId5" imgW="926698" imgH="393529" progId="Equation.3">
                  <p:embed/>
                  <p:pic>
                    <p:nvPicPr>
                      <p:cNvPr id="307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9" y="1412876"/>
                        <a:ext cx="2016125"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9"/>
          <p:cNvSpPr>
            <a:spLocks noChangeArrowheads="1"/>
          </p:cNvSpPr>
          <p:nvPr/>
        </p:nvSpPr>
        <p:spPr bwMode="auto">
          <a:xfrm>
            <a:off x="1524001" y="3144322"/>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80" name="Object 8"/>
          <p:cNvGraphicFramePr>
            <a:graphicFrameLocks noChangeAspect="1"/>
          </p:cNvGraphicFramePr>
          <p:nvPr/>
        </p:nvGraphicFramePr>
        <p:xfrm>
          <a:off x="2566989" y="2708275"/>
          <a:ext cx="3025775" cy="488950"/>
        </p:xfrm>
        <a:graphic>
          <a:graphicData uri="http://schemas.openxmlformats.org/presentationml/2006/ole">
            <mc:AlternateContent xmlns:mc="http://schemas.openxmlformats.org/markup-compatibility/2006">
              <mc:Choice xmlns:v="urn:schemas-microsoft-com:vml" Requires="v">
                <p:oleObj spid="_x0000_s2092" name="Equation" r:id="rId7" imgW="1091726" imgH="203112" progId="Equation.3">
                  <p:embed/>
                </p:oleObj>
              </mc:Choice>
              <mc:Fallback>
                <p:oleObj name="Equation" r:id="rId7" imgW="1091726" imgH="203112" progId="Equation.3">
                  <p:embed/>
                  <p:pic>
                    <p:nvPicPr>
                      <p:cNvPr id="308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6989" y="2708275"/>
                        <a:ext cx="302577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11"/>
          <p:cNvSpPr>
            <a:spLocks noChangeArrowheads="1"/>
          </p:cNvSpPr>
          <p:nvPr/>
        </p:nvSpPr>
        <p:spPr bwMode="auto">
          <a:xfrm>
            <a:off x="1524001" y="3125272"/>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82" name="Object 10"/>
          <p:cNvGraphicFramePr>
            <a:graphicFrameLocks noChangeAspect="1"/>
          </p:cNvGraphicFramePr>
          <p:nvPr/>
        </p:nvGraphicFramePr>
        <p:xfrm>
          <a:off x="2566989" y="3789364"/>
          <a:ext cx="2808287" cy="655637"/>
        </p:xfrm>
        <a:graphic>
          <a:graphicData uri="http://schemas.openxmlformats.org/presentationml/2006/ole">
            <mc:AlternateContent xmlns:mc="http://schemas.openxmlformats.org/markup-compatibility/2006">
              <mc:Choice xmlns:v="urn:schemas-microsoft-com:vml" Requires="v">
                <p:oleObj spid="_x0000_s2093" name="Equation" r:id="rId9" imgW="1016000" imgH="241300" progId="Equation.3">
                  <p:embed/>
                </p:oleObj>
              </mc:Choice>
              <mc:Fallback>
                <p:oleObj name="Equation" r:id="rId9" imgW="1016000" imgH="241300" progId="Equation.3">
                  <p:embed/>
                  <p:pic>
                    <p:nvPicPr>
                      <p:cNvPr id="308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6989" y="3789364"/>
                        <a:ext cx="2808287" cy="65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13"/>
          <p:cNvSpPr>
            <a:spLocks noChangeArrowheads="1"/>
          </p:cNvSpPr>
          <p:nvPr/>
        </p:nvSpPr>
        <p:spPr bwMode="auto">
          <a:xfrm>
            <a:off x="1524001" y="3034784"/>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84" name="Object 12"/>
          <p:cNvGraphicFramePr>
            <a:graphicFrameLocks noChangeAspect="1"/>
          </p:cNvGraphicFramePr>
          <p:nvPr/>
        </p:nvGraphicFramePr>
        <p:xfrm>
          <a:off x="2495550" y="4941889"/>
          <a:ext cx="2952750" cy="947737"/>
        </p:xfrm>
        <a:graphic>
          <a:graphicData uri="http://schemas.openxmlformats.org/presentationml/2006/ole">
            <mc:AlternateContent xmlns:mc="http://schemas.openxmlformats.org/markup-compatibility/2006">
              <mc:Choice xmlns:v="urn:schemas-microsoft-com:vml" Requires="v">
                <p:oleObj spid="_x0000_s2094" name="Equation" r:id="rId11" imgW="1308100" imgH="419100" progId="Equation.3">
                  <p:embed/>
                </p:oleObj>
              </mc:Choice>
              <mc:Fallback>
                <p:oleObj name="Equation" r:id="rId11" imgW="1308100" imgH="419100" progId="Equation.3">
                  <p:embed/>
                  <p:pic>
                    <p:nvPicPr>
                      <p:cNvPr id="3084"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95550" y="4941889"/>
                        <a:ext cx="2952750" cy="947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5"/>
          <p:cNvSpPr>
            <a:spLocks noChangeArrowheads="1"/>
          </p:cNvSpPr>
          <p:nvPr/>
        </p:nvSpPr>
        <p:spPr bwMode="auto">
          <a:xfrm>
            <a:off x="1524001" y="3153847"/>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86" name="Object 14"/>
          <p:cNvGraphicFramePr>
            <a:graphicFrameLocks noChangeAspect="1"/>
          </p:cNvGraphicFramePr>
          <p:nvPr/>
        </p:nvGraphicFramePr>
        <p:xfrm>
          <a:off x="6959600" y="450850"/>
          <a:ext cx="3384550" cy="476250"/>
        </p:xfrm>
        <a:graphic>
          <a:graphicData uri="http://schemas.openxmlformats.org/presentationml/2006/ole">
            <mc:AlternateContent xmlns:mc="http://schemas.openxmlformats.org/markup-compatibility/2006">
              <mc:Choice xmlns:v="urn:schemas-microsoft-com:vml" Requires="v">
                <p:oleObj spid="_x0000_s2095" name="Equation" r:id="rId13" imgW="1371600" imgH="177800" progId="Equation.3">
                  <p:embed/>
                </p:oleObj>
              </mc:Choice>
              <mc:Fallback>
                <p:oleObj name="Equation" r:id="rId13" imgW="1371600" imgH="177800" progId="Equation.3">
                  <p:embed/>
                  <p:pic>
                    <p:nvPicPr>
                      <p:cNvPr id="3086"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9600" y="450850"/>
                        <a:ext cx="33845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7" name="Rectangle 17"/>
          <p:cNvSpPr>
            <a:spLocks noChangeArrowheads="1"/>
          </p:cNvSpPr>
          <p:nvPr/>
        </p:nvSpPr>
        <p:spPr bwMode="auto">
          <a:xfrm>
            <a:off x="1524001" y="3125272"/>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88" name="Object 16"/>
          <p:cNvGraphicFramePr>
            <a:graphicFrameLocks noChangeAspect="1"/>
          </p:cNvGraphicFramePr>
          <p:nvPr/>
        </p:nvGraphicFramePr>
        <p:xfrm>
          <a:off x="7032625" y="1484314"/>
          <a:ext cx="3168650" cy="561975"/>
        </p:xfrm>
        <a:graphic>
          <a:graphicData uri="http://schemas.openxmlformats.org/presentationml/2006/ole">
            <mc:AlternateContent xmlns:mc="http://schemas.openxmlformats.org/markup-compatibility/2006">
              <mc:Choice xmlns:v="urn:schemas-microsoft-com:vml" Requires="v">
                <p:oleObj spid="_x0000_s2096" name="Equation" r:id="rId15" imgW="1346200" imgH="241300" progId="Equation.3">
                  <p:embed/>
                </p:oleObj>
              </mc:Choice>
              <mc:Fallback>
                <p:oleObj name="Equation" r:id="rId15" imgW="1346200" imgH="241300" progId="Equation.3">
                  <p:embed/>
                  <p:pic>
                    <p:nvPicPr>
                      <p:cNvPr id="3088"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32625" y="1484314"/>
                        <a:ext cx="31686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Rectangle 19"/>
          <p:cNvSpPr>
            <a:spLocks noChangeArrowheads="1"/>
          </p:cNvSpPr>
          <p:nvPr/>
        </p:nvSpPr>
        <p:spPr bwMode="auto">
          <a:xfrm>
            <a:off x="1524001" y="3034784"/>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90" name="Object 18"/>
          <p:cNvGraphicFramePr>
            <a:graphicFrameLocks noChangeAspect="1"/>
          </p:cNvGraphicFramePr>
          <p:nvPr/>
        </p:nvGraphicFramePr>
        <p:xfrm>
          <a:off x="6816726" y="2246313"/>
          <a:ext cx="3311525" cy="1338262"/>
        </p:xfrm>
        <a:graphic>
          <a:graphicData uri="http://schemas.openxmlformats.org/presentationml/2006/ole">
            <mc:AlternateContent xmlns:mc="http://schemas.openxmlformats.org/markup-compatibility/2006">
              <mc:Choice xmlns:v="urn:schemas-microsoft-com:vml" Requires="v">
                <p:oleObj spid="_x0000_s2097" name="Equation" r:id="rId17" imgW="1040948" imgH="418918" progId="Equation.3">
                  <p:embed/>
                </p:oleObj>
              </mc:Choice>
              <mc:Fallback>
                <p:oleObj name="Equation" r:id="rId17" imgW="1040948" imgH="418918" progId="Equation.3">
                  <p:embed/>
                  <p:pic>
                    <p:nvPicPr>
                      <p:cNvPr id="309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16726" y="2246313"/>
                        <a:ext cx="3311525" cy="133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1" name="Rectangle 21"/>
          <p:cNvSpPr>
            <a:spLocks noChangeArrowheads="1"/>
          </p:cNvSpPr>
          <p:nvPr/>
        </p:nvSpPr>
        <p:spPr bwMode="auto">
          <a:xfrm>
            <a:off x="1524001" y="3130034"/>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92" name="Object 20"/>
          <p:cNvGraphicFramePr>
            <a:graphicFrameLocks noChangeAspect="1"/>
          </p:cNvGraphicFramePr>
          <p:nvPr/>
        </p:nvGraphicFramePr>
        <p:xfrm>
          <a:off x="6888163" y="3860800"/>
          <a:ext cx="2303462" cy="649288"/>
        </p:xfrm>
        <a:graphic>
          <a:graphicData uri="http://schemas.openxmlformats.org/presentationml/2006/ole">
            <mc:AlternateContent xmlns:mc="http://schemas.openxmlformats.org/markup-compatibility/2006">
              <mc:Choice xmlns:v="urn:schemas-microsoft-com:vml" Requires="v">
                <p:oleObj spid="_x0000_s2098" name="Equation" r:id="rId19" imgW="812447" imgH="228501" progId="Equation.3">
                  <p:embed/>
                </p:oleObj>
              </mc:Choice>
              <mc:Fallback>
                <p:oleObj name="Equation" r:id="rId19" imgW="812447" imgH="228501" progId="Equation.3">
                  <p:embed/>
                  <p:pic>
                    <p:nvPicPr>
                      <p:cNvPr id="3092"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88163" y="3860800"/>
                        <a:ext cx="2303462"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3" name="Rectangle 23"/>
          <p:cNvSpPr>
            <a:spLocks noChangeArrowheads="1"/>
          </p:cNvSpPr>
          <p:nvPr/>
        </p:nvSpPr>
        <p:spPr bwMode="auto">
          <a:xfrm>
            <a:off x="1524001" y="3030022"/>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3094" name="Object 22"/>
          <p:cNvGraphicFramePr>
            <a:graphicFrameLocks noChangeAspect="1"/>
          </p:cNvGraphicFramePr>
          <p:nvPr/>
        </p:nvGraphicFramePr>
        <p:xfrm>
          <a:off x="7032626" y="4797425"/>
          <a:ext cx="1439863" cy="1155700"/>
        </p:xfrm>
        <a:graphic>
          <a:graphicData uri="http://schemas.openxmlformats.org/presentationml/2006/ole">
            <mc:AlternateContent xmlns:mc="http://schemas.openxmlformats.org/markup-compatibility/2006">
              <mc:Choice xmlns:v="urn:schemas-microsoft-com:vml" Requires="v">
                <p:oleObj spid="_x0000_s2099" name="Equation" r:id="rId21" imgW="533169" imgH="431613" progId="Equation.3">
                  <p:embed/>
                </p:oleObj>
              </mc:Choice>
              <mc:Fallback>
                <p:oleObj name="Equation" r:id="rId21" imgW="533169" imgH="431613" progId="Equation.3">
                  <p:embed/>
                  <p:pic>
                    <p:nvPicPr>
                      <p:cNvPr id="3094"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32626" y="4797425"/>
                        <a:ext cx="1439863"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en-US" b="1">
              <a:solidFill>
                <a:srgbClr val="000000"/>
              </a:solidFill>
              <a:latin typeface="Comic Sans MS" pitchFamily="66" charset="0"/>
              <a:cs typeface="Arial" charset="0"/>
            </a:endParaRPr>
          </a:p>
        </p:txBody>
      </p:sp>
      <p:graphicFrame>
        <p:nvGraphicFramePr>
          <p:cNvPr id="4099" name="Object 4"/>
          <p:cNvGraphicFramePr>
            <a:graphicFrameLocks noChangeAspect="1"/>
          </p:cNvGraphicFramePr>
          <p:nvPr/>
        </p:nvGraphicFramePr>
        <p:xfrm>
          <a:off x="4367214" y="1484313"/>
          <a:ext cx="1900237" cy="1962150"/>
        </p:xfrm>
        <a:graphic>
          <a:graphicData uri="http://schemas.openxmlformats.org/presentationml/2006/ole">
            <mc:AlternateContent xmlns:mc="http://schemas.openxmlformats.org/markup-compatibility/2006">
              <mc:Choice xmlns:v="urn:schemas-microsoft-com:vml" Requires="v">
                <p:oleObj spid="_x0000_s3078" name="Equation" r:id="rId3" imgW="291973" imgH="304668" progId="Equation.3">
                  <p:embed/>
                </p:oleObj>
              </mc:Choice>
              <mc:Fallback>
                <p:oleObj name="Equation" r:id="rId3" imgW="291973" imgH="304668" progId="Equation.3">
                  <p:embed/>
                  <p:pic>
                    <p:nvPicPr>
                      <p:cNvPr id="4099"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4" y="1484313"/>
                        <a:ext cx="1900237" cy="196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Rectangle 6"/>
          <p:cNvSpPr>
            <a:spLocks noChangeArrowheads="1"/>
          </p:cNvSpPr>
          <p:nvPr/>
        </p:nvSpPr>
        <p:spPr bwMode="auto">
          <a:xfrm>
            <a:off x="5880101" y="3429000"/>
            <a:ext cx="3698875" cy="1708150"/>
          </a:xfrm>
          <a:prstGeom prst="rect">
            <a:avLst/>
          </a:prstGeom>
          <a:noFill/>
          <a:ln w="9525">
            <a:noFill/>
            <a:miter lim="800000"/>
            <a:headEnd/>
            <a:tailEnd/>
          </a:ln>
          <a:effectLst/>
        </p:spPr>
        <p:txBody>
          <a:bodyPr>
            <a:spAutoFit/>
          </a:bodyPr>
          <a:lstStyle/>
          <a:p>
            <a:pPr fontAlgn="base">
              <a:spcBef>
                <a:spcPct val="0"/>
              </a:spcBef>
              <a:spcAft>
                <a:spcPct val="0"/>
              </a:spcAft>
            </a:pPr>
            <a:r>
              <a:rPr lang="en-GB" sz="10600">
                <a:solidFill>
                  <a:srgbClr val="000000"/>
                </a:solidFill>
                <a:latin typeface="French Script MT" pitchFamily="66" charset="0"/>
                <a:cs typeface="Arial" charset="0"/>
              </a:rPr>
              <a:t>Pathetic</a:t>
            </a:r>
          </a:p>
        </p:txBody>
      </p:sp>
      <p:sp>
        <p:nvSpPr>
          <p:cNvPr id="4101" name="Rectangle 7"/>
          <p:cNvSpPr>
            <a:spLocks noChangeArrowheads="1"/>
          </p:cNvSpPr>
          <p:nvPr/>
        </p:nvSpPr>
        <p:spPr bwMode="auto">
          <a:xfrm>
            <a:off x="8112126" y="549275"/>
            <a:ext cx="1584325" cy="1708150"/>
          </a:xfrm>
          <a:prstGeom prst="rect">
            <a:avLst/>
          </a:prstGeom>
          <a:noFill/>
          <a:ln w="9525">
            <a:noFill/>
            <a:miter lim="800000"/>
            <a:headEnd/>
            <a:tailEnd/>
          </a:ln>
          <a:effectLst/>
        </p:spPr>
        <p:txBody>
          <a:bodyPr anchor="ctr">
            <a:spAutoFit/>
          </a:bodyPr>
          <a:lstStyle/>
          <a:p>
            <a:pPr fontAlgn="base">
              <a:spcBef>
                <a:spcPct val="0"/>
              </a:spcBef>
              <a:spcAft>
                <a:spcPct val="0"/>
              </a:spcAft>
            </a:pPr>
            <a:r>
              <a:rPr lang="en-GB" sz="10600">
                <a:solidFill>
                  <a:srgbClr val="FF0000"/>
                </a:solidFill>
                <a:latin typeface="Comic Sans MS" pitchFamily="66" charset="0"/>
                <a:cs typeface="Arial" charset="0"/>
                <a:sym typeface="Wingdings" pitchFamily="2" charset="2"/>
              </a:rPr>
              <a:t></a:t>
            </a:r>
            <a:r>
              <a:rPr lang="en-GB" sz="10600" b="1">
                <a:solidFill>
                  <a:srgbClr val="000000"/>
                </a:solidFill>
                <a:latin typeface="Comic Sans MS" pitchFamily="66" charset="0"/>
                <a:cs typeface="Arial" charset="0"/>
              </a:rPr>
              <a:t> </a:t>
            </a:r>
          </a:p>
        </p:txBody>
      </p:sp>
      <p:sp>
        <p:nvSpPr>
          <p:cNvPr id="4102" name="Rectangle 8"/>
          <p:cNvSpPr>
            <a:spLocks noChangeArrowheads="1"/>
          </p:cNvSpPr>
          <p:nvPr/>
        </p:nvSpPr>
        <p:spPr bwMode="auto">
          <a:xfrm>
            <a:off x="8543926" y="5149850"/>
            <a:ext cx="1584325" cy="1708150"/>
          </a:xfrm>
          <a:prstGeom prst="rect">
            <a:avLst/>
          </a:prstGeom>
          <a:noFill/>
          <a:ln w="9525">
            <a:noFill/>
            <a:miter lim="800000"/>
            <a:headEnd/>
            <a:tailEnd/>
          </a:ln>
          <a:effectLst/>
        </p:spPr>
        <p:txBody>
          <a:bodyPr anchor="ctr">
            <a:spAutoFit/>
          </a:bodyPr>
          <a:lstStyle/>
          <a:p>
            <a:pPr fontAlgn="base">
              <a:spcBef>
                <a:spcPct val="0"/>
              </a:spcBef>
              <a:spcAft>
                <a:spcPct val="0"/>
              </a:spcAft>
            </a:pPr>
            <a:r>
              <a:rPr lang="en-GB" sz="10600">
                <a:solidFill>
                  <a:srgbClr val="FF0000"/>
                </a:solidFill>
                <a:latin typeface="Comic Sans MS" pitchFamily="66" charset="0"/>
                <a:cs typeface="Arial" charset="0"/>
                <a:sym typeface="Wingdings" pitchFamily="2" charset="2"/>
              </a:rPr>
              <a:t></a:t>
            </a:r>
            <a:r>
              <a:rPr lang="en-GB" sz="10600" b="1">
                <a:solidFill>
                  <a:srgbClr val="000000"/>
                </a:solidFill>
                <a:latin typeface="Comic Sans MS" pitchFamily="66" charset="0"/>
                <a:cs typeface="Arial" charset="0"/>
              </a:rPr>
              <a:t> </a:t>
            </a:r>
          </a:p>
        </p:txBody>
      </p:sp>
      <p:sp>
        <p:nvSpPr>
          <p:cNvPr id="4103" name="Rectangle 9"/>
          <p:cNvSpPr>
            <a:spLocks noChangeArrowheads="1"/>
          </p:cNvSpPr>
          <p:nvPr/>
        </p:nvSpPr>
        <p:spPr bwMode="auto">
          <a:xfrm>
            <a:off x="2640014" y="4797425"/>
            <a:ext cx="1584325" cy="1708150"/>
          </a:xfrm>
          <a:prstGeom prst="rect">
            <a:avLst/>
          </a:prstGeom>
          <a:noFill/>
          <a:ln w="9525">
            <a:noFill/>
            <a:miter lim="800000"/>
            <a:headEnd/>
            <a:tailEnd/>
          </a:ln>
          <a:effectLst/>
        </p:spPr>
        <p:txBody>
          <a:bodyPr anchor="ctr">
            <a:spAutoFit/>
          </a:bodyPr>
          <a:lstStyle/>
          <a:p>
            <a:pPr fontAlgn="base">
              <a:spcBef>
                <a:spcPct val="0"/>
              </a:spcBef>
              <a:spcAft>
                <a:spcPct val="0"/>
              </a:spcAft>
            </a:pPr>
            <a:r>
              <a:rPr lang="en-GB" sz="10600">
                <a:solidFill>
                  <a:srgbClr val="FF0000"/>
                </a:solidFill>
                <a:latin typeface="Comic Sans MS" pitchFamily="66" charset="0"/>
                <a:cs typeface="Arial" charset="0"/>
                <a:sym typeface="Wingdings" pitchFamily="2" charset="2"/>
              </a:rPr>
              <a:t></a:t>
            </a:r>
            <a:r>
              <a:rPr lang="en-GB" sz="10600" b="1">
                <a:solidFill>
                  <a:srgbClr val="000000"/>
                </a:solidFill>
                <a:latin typeface="Comic Sans MS" pitchFamily="66" charset="0"/>
                <a:cs typeface="Arial" charset="0"/>
              </a:rPr>
              <a:t> </a:t>
            </a:r>
          </a:p>
        </p:txBody>
      </p:sp>
      <p:sp>
        <p:nvSpPr>
          <p:cNvPr id="4104" name="Rectangle 10"/>
          <p:cNvSpPr>
            <a:spLocks noChangeArrowheads="1"/>
          </p:cNvSpPr>
          <p:nvPr/>
        </p:nvSpPr>
        <p:spPr bwMode="auto">
          <a:xfrm>
            <a:off x="1919289" y="404813"/>
            <a:ext cx="1584325" cy="1708150"/>
          </a:xfrm>
          <a:prstGeom prst="rect">
            <a:avLst/>
          </a:prstGeom>
          <a:noFill/>
          <a:ln w="9525">
            <a:noFill/>
            <a:miter lim="800000"/>
            <a:headEnd/>
            <a:tailEnd/>
          </a:ln>
          <a:effectLst/>
        </p:spPr>
        <p:txBody>
          <a:bodyPr anchor="ctr">
            <a:spAutoFit/>
          </a:bodyPr>
          <a:lstStyle/>
          <a:p>
            <a:pPr fontAlgn="base">
              <a:spcBef>
                <a:spcPct val="0"/>
              </a:spcBef>
              <a:spcAft>
                <a:spcPct val="0"/>
              </a:spcAft>
            </a:pPr>
            <a:r>
              <a:rPr lang="en-GB" sz="10600">
                <a:solidFill>
                  <a:srgbClr val="FF0000"/>
                </a:solidFill>
                <a:latin typeface="Comic Sans MS" pitchFamily="66" charset="0"/>
                <a:cs typeface="Arial" charset="0"/>
                <a:sym typeface="Wingdings" pitchFamily="2" charset="2"/>
              </a:rPr>
              <a:t></a:t>
            </a:r>
            <a:r>
              <a:rPr lang="en-GB" sz="10600" b="1">
                <a:solidFill>
                  <a:srgbClr val="000000"/>
                </a:solidFill>
                <a:latin typeface="Comic Sans MS" pitchFamily="66" charset="0"/>
                <a:cs typeface="Arial" charset="0"/>
              </a:rPr>
              <a:t> </a:t>
            </a:r>
          </a:p>
        </p:txBody>
      </p:sp>
      <p:sp>
        <p:nvSpPr>
          <p:cNvPr id="4105" name="Oval 12"/>
          <p:cNvSpPr>
            <a:spLocks noChangeArrowheads="1"/>
          </p:cNvSpPr>
          <p:nvPr/>
        </p:nvSpPr>
        <p:spPr bwMode="auto">
          <a:xfrm>
            <a:off x="3792538" y="1268414"/>
            <a:ext cx="2951162" cy="2447925"/>
          </a:xfrm>
          <a:prstGeom prst="ellipse">
            <a:avLst/>
          </a:prstGeom>
          <a:noFill/>
          <a:ln w="9525">
            <a:solidFill>
              <a:srgbClr val="FF0000"/>
            </a:solidFill>
            <a:round/>
            <a:headEnd/>
            <a:tailEnd/>
          </a:ln>
          <a:effectLst/>
        </p:spPr>
        <p:txBody>
          <a:bodyPr wrap="none" anchor="ctr"/>
          <a:lstStyle/>
          <a:p>
            <a:pPr fontAlgn="base">
              <a:spcBef>
                <a:spcPct val="0"/>
              </a:spcBef>
              <a:spcAft>
                <a:spcPct val="0"/>
              </a:spcAft>
            </a:pPr>
            <a:endParaRPr lang="en-US" b="1">
              <a:solidFill>
                <a:srgbClr val="000000"/>
              </a:solidFill>
              <a:latin typeface="Comic Sans MS" pitchFamily="66"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6A96B6-8D7C-4A11-8E92-A29B10A43DC2}"/>
              </a:ext>
            </a:extLst>
          </p:cNvPr>
          <p:cNvSpPr txBox="1"/>
          <p:nvPr/>
        </p:nvSpPr>
        <p:spPr>
          <a:xfrm>
            <a:off x="310393" y="302004"/>
            <a:ext cx="1702965" cy="369332"/>
          </a:xfrm>
          <a:prstGeom prst="rect">
            <a:avLst/>
          </a:prstGeom>
          <a:noFill/>
        </p:spPr>
        <p:txBody>
          <a:bodyPr wrap="square" rtlCol="0">
            <a:spAutoFit/>
          </a:bodyPr>
          <a:lstStyle/>
          <a:p>
            <a:r>
              <a:rPr lang="en-GB" dirty="0"/>
              <a:t>Plenary</a:t>
            </a:r>
          </a:p>
        </p:txBody>
      </p:sp>
      <p:pic>
        <p:nvPicPr>
          <p:cNvPr id="2" name="Picture 1">
            <a:extLst>
              <a:ext uri="{FF2B5EF4-FFF2-40B4-BE49-F238E27FC236}">
                <a16:creationId xmlns:a16="http://schemas.microsoft.com/office/drawing/2014/main" id="{A6EBC45D-A4E3-4A90-B607-4FE6CCCFE661}"/>
              </a:ext>
            </a:extLst>
          </p:cNvPr>
          <p:cNvPicPr>
            <a:picLocks noChangeAspect="1"/>
          </p:cNvPicPr>
          <p:nvPr/>
        </p:nvPicPr>
        <p:blipFill>
          <a:blip r:embed="rId2"/>
          <a:stretch>
            <a:fillRect/>
          </a:stretch>
        </p:blipFill>
        <p:spPr>
          <a:xfrm>
            <a:off x="63223" y="836984"/>
            <a:ext cx="4491999" cy="1957662"/>
          </a:xfrm>
          <a:prstGeom prst="rect">
            <a:avLst/>
          </a:prstGeom>
        </p:spPr>
      </p:pic>
      <p:pic>
        <p:nvPicPr>
          <p:cNvPr id="3" name="Picture 2">
            <a:extLst>
              <a:ext uri="{FF2B5EF4-FFF2-40B4-BE49-F238E27FC236}">
                <a16:creationId xmlns:a16="http://schemas.microsoft.com/office/drawing/2014/main" id="{5510CE2D-6849-43C8-A9D1-BD74A0A97C9B}"/>
              </a:ext>
            </a:extLst>
          </p:cNvPr>
          <p:cNvPicPr>
            <a:picLocks noChangeAspect="1"/>
          </p:cNvPicPr>
          <p:nvPr/>
        </p:nvPicPr>
        <p:blipFill>
          <a:blip r:embed="rId3"/>
          <a:stretch>
            <a:fillRect/>
          </a:stretch>
        </p:blipFill>
        <p:spPr>
          <a:xfrm>
            <a:off x="5573086" y="0"/>
            <a:ext cx="6096000" cy="6858000"/>
          </a:xfrm>
          <a:prstGeom prst="rect">
            <a:avLst/>
          </a:prstGeom>
        </p:spPr>
      </p:pic>
    </p:spTree>
    <p:extLst>
      <p:ext uri="{BB962C8B-B14F-4D97-AF65-F5344CB8AC3E}">
        <p14:creationId xmlns:p14="http://schemas.microsoft.com/office/powerpoint/2010/main" val="23402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1F1C-53AB-40BE-BAFB-5F7872E3EF66}"/>
              </a:ext>
            </a:extLst>
          </p:cNvPr>
          <p:cNvSpPr>
            <a:spLocks noGrp="1"/>
          </p:cNvSpPr>
          <p:nvPr>
            <p:ph type="title"/>
          </p:nvPr>
        </p:nvSpPr>
        <p:spPr/>
        <p:txBody>
          <a:bodyPr/>
          <a:lstStyle/>
          <a:p>
            <a:r>
              <a:rPr lang="en-US" dirty="0"/>
              <a:t>Solution</a:t>
            </a:r>
            <a:endParaRPr lang="en-GB" dirty="0"/>
          </a:p>
        </p:txBody>
      </p:sp>
      <p:pic>
        <p:nvPicPr>
          <p:cNvPr id="4" name="Content Placeholder 3">
            <a:extLst>
              <a:ext uri="{FF2B5EF4-FFF2-40B4-BE49-F238E27FC236}">
                <a16:creationId xmlns:a16="http://schemas.microsoft.com/office/drawing/2014/main" id="{EDFFD2C4-6F40-4338-B10B-8B8EC7DDA75F}"/>
              </a:ext>
            </a:extLst>
          </p:cNvPr>
          <p:cNvPicPr>
            <a:picLocks noGrp="1" noChangeAspect="1"/>
          </p:cNvPicPr>
          <p:nvPr>
            <p:ph idx="1"/>
          </p:nvPr>
        </p:nvPicPr>
        <p:blipFill>
          <a:blip r:embed="rId2"/>
          <a:stretch>
            <a:fillRect/>
          </a:stretch>
        </p:blipFill>
        <p:spPr>
          <a:xfrm>
            <a:off x="1711946" y="1526217"/>
            <a:ext cx="5915851" cy="4010585"/>
          </a:xfrm>
          <a:prstGeom prst="rect">
            <a:avLst/>
          </a:prstGeom>
        </p:spPr>
      </p:pic>
    </p:spTree>
    <p:extLst>
      <p:ext uri="{BB962C8B-B14F-4D97-AF65-F5344CB8AC3E}">
        <p14:creationId xmlns:p14="http://schemas.microsoft.com/office/powerpoint/2010/main" val="162484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2E6497-CCC9-49BB-BE49-E7F9313D5BDB}"/>
              </a:ext>
            </a:extLst>
          </p:cNvPr>
          <p:cNvPicPr>
            <a:picLocks noChangeAspect="1"/>
          </p:cNvPicPr>
          <p:nvPr/>
        </p:nvPicPr>
        <p:blipFill>
          <a:blip r:embed="rId2"/>
          <a:stretch>
            <a:fillRect/>
          </a:stretch>
        </p:blipFill>
        <p:spPr>
          <a:xfrm>
            <a:off x="127923" y="274853"/>
            <a:ext cx="6382641" cy="5268060"/>
          </a:xfrm>
          <a:prstGeom prst="rect">
            <a:avLst/>
          </a:prstGeom>
        </p:spPr>
      </p:pic>
      <p:pic>
        <p:nvPicPr>
          <p:cNvPr id="5" name="Picture 4">
            <a:extLst>
              <a:ext uri="{FF2B5EF4-FFF2-40B4-BE49-F238E27FC236}">
                <a16:creationId xmlns:a16="http://schemas.microsoft.com/office/drawing/2014/main" id="{BC884D7E-9995-4C3D-9030-442A81051D68}"/>
              </a:ext>
            </a:extLst>
          </p:cNvPr>
          <p:cNvPicPr>
            <a:picLocks noChangeAspect="1"/>
          </p:cNvPicPr>
          <p:nvPr/>
        </p:nvPicPr>
        <p:blipFill>
          <a:blip r:embed="rId3"/>
          <a:stretch>
            <a:fillRect/>
          </a:stretch>
        </p:blipFill>
        <p:spPr>
          <a:xfrm>
            <a:off x="5942699" y="167838"/>
            <a:ext cx="6011114" cy="2915057"/>
          </a:xfrm>
          <a:prstGeom prst="rect">
            <a:avLst/>
          </a:prstGeom>
        </p:spPr>
      </p:pic>
    </p:spTree>
    <p:extLst>
      <p:ext uri="{BB962C8B-B14F-4D97-AF65-F5344CB8AC3E}">
        <p14:creationId xmlns:p14="http://schemas.microsoft.com/office/powerpoint/2010/main" val="211744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6436" y="587142"/>
            <a:ext cx="8229600" cy="769441"/>
          </a:xfrm>
        </p:spPr>
        <p:txBody>
          <a:bodyPr/>
          <a:lstStyle/>
          <a:p>
            <a:r>
              <a:rPr lang="en-GB" u="sng" dirty="0"/>
              <a:t>Why study Mathematics at A-level?</a:t>
            </a:r>
          </a:p>
        </p:txBody>
      </p:sp>
      <p:sp>
        <p:nvSpPr>
          <p:cNvPr id="8" name="Title 1">
            <a:extLst>
              <a:ext uri="{FF2B5EF4-FFF2-40B4-BE49-F238E27FC236}">
                <a16:creationId xmlns:a16="http://schemas.microsoft.com/office/drawing/2014/main" id="{BC5CCD06-CD02-44D5-8EB5-1A73A213E3A1}"/>
              </a:ext>
            </a:extLst>
          </p:cNvPr>
          <p:cNvSpPr txBox="1">
            <a:spLocks/>
          </p:cNvSpPr>
          <p:nvPr/>
        </p:nvSpPr>
        <p:spPr>
          <a:xfrm>
            <a:off x="1957972" y="994718"/>
            <a:ext cx="8157592" cy="778098"/>
          </a:xfrm>
          <a:prstGeom prst="rect">
            <a:avLst/>
          </a:prstGeom>
        </p:spPr>
        <p:txBody>
          <a:bodyPr vert="horz">
            <a:spAutoFit/>
          </a:bodyPr>
          <a:lstStyle>
            <a:lvl1pPr algn="ctr" rtl="0" eaLnBrk="1" fontAlgn="base" hangingPunct="1">
              <a:spcBef>
                <a:spcPct val="0"/>
              </a:spcBef>
              <a:spcAft>
                <a:spcPct val="0"/>
              </a:spcAft>
              <a:defRPr sz="4400">
                <a:solidFill>
                  <a:srgbClr val="E00034"/>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2"/>
                </a:solidFill>
                <a:latin typeface="Times" charset="0"/>
                <a:ea typeface="ヒラギノ角ゴ Pro W3" charset="0"/>
              </a:defRPr>
            </a:lvl2pPr>
            <a:lvl3pPr algn="ctr" rtl="0" eaLnBrk="1" fontAlgn="base" hangingPunct="1">
              <a:spcBef>
                <a:spcPct val="0"/>
              </a:spcBef>
              <a:spcAft>
                <a:spcPct val="0"/>
              </a:spcAft>
              <a:defRPr sz="4400">
                <a:solidFill>
                  <a:schemeClr val="tx2"/>
                </a:solidFill>
                <a:latin typeface="Times" charset="0"/>
                <a:ea typeface="ヒラギノ角ゴ Pro W3" charset="0"/>
              </a:defRPr>
            </a:lvl3pPr>
            <a:lvl4pPr algn="ctr" rtl="0" eaLnBrk="1" fontAlgn="base" hangingPunct="1">
              <a:spcBef>
                <a:spcPct val="0"/>
              </a:spcBef>
              <a:spcAft>
                <a:spcPct val="0"/>
              </a:spcAft>
              <a:defRPr sz="4400">
                <a:solidFill>
                  <a:schemeClr val="tx2"/>
                </a:solidFill>
                <a:latin typeface="Times" charset="0"/>
                <a:ea typeface="ヒラギノ角ゴ Pro W3" charset="0"/>
              </a:defRPr>
            </a:lvl4pPr>
            <a:lvl5pPr algn="ctr" rtl="0" eaLnBrk="1" fontAlgn="base" hangingPunct="1">
              <a:spcBef>
                <a:spcPct val="0"/>
              </a:spcBef>
              <a:spcAft>
                <a:spcPct val="0"/>
              </a:spcAft>
              <a:defRPr sz="4400">
                <a:solidFill>
                  <a:schemeClr val="tx2"/>
                </a:solidFill>
                <a:latin typeface="Times" charset="0"/>
                <a:ea typeface="ヒラギノ角ゴ Pro W3" charset="0"/>
              </a:defRPr>
            </a:lvl5pPr>
            <a:lvl6pPr marL="457200" algn="ctr" rtl="0" eaLnBrk="1" fontAlgn="base" hangingPunct="1">
              <a:spcBef>
                <a:spcPct val="0"/>
              </a:spcBef>
              <a:spcAft>
                <a:spcPct val="0"/>
              </a:spcAft>
              <a:defRPr sz="4400">
                <a:solidFill>
                  <a:schemeClr val="tx2"/>
                </a:solidFill>
                <a:latin typeface="Times" charset="0"/>
                <a:ea typeface="ヒラギノ角ゴ Pro W3" charset="0"/>
              </a:defRPr>
            </a:lvl6pPr>
            <a:lvl7pPr marL="914400" algn="ctr" rtl="0" eaLnBrk="1" fontAlgn="base" hangingPunct="1">
              <a:spcBef>
                <a:spcPct val="0"/>
              </a:spcBef>
              <a:spcAft>
                <a:spcPct val="0"/>
              </a:spcAft>
              <a:defRPr sz="4400">
                <a:solidFill>
                  <a:schemeClr val="tx2"/>
                </a:solidFill>
                <a:latin typeface="Times" charset="0"/>
                <a:ea typeface="ヒラギノ角ゴ Pro W3" charset="0"/>
              </a:defRPr>
            </a:lvl7pPr>
            <a:lvl8pPr marL="1371600" algn="ctr" rtl="0" eaLnBrk="1" fontAlgn="base" hangingPunct="1">
              <a:spcBef>
                <a:spcPct val="0"/>
              </a:spcBef>
              <a:spcAft>
                <a:spcPct val="0"/>
              </a:spcAft>
              <a:defRPr sz="4400">
                <a:solidFill>
                  <a:schemeClr val="tx2"/>
                </a:solidFill>
                <a:latin typeface="Times" charset="0"/>
                <a:ea typeface="ヒラギノ角ゴ Pro W3" charset="0"/>
              </a:defRPr>
            </a:lvl8pPr>
            <a:lvl9pPr marL="1828800" algn="ctr" rtl="0" eaLnBrk="1" fontAlgn="base" hangingPunct="1">
              <a:spcBef>
                <a:spcPct val="0"/>
              </a:spcBef>
              <a:spcAft>
                <a:spcPct val="0"/>
              </a:spcAft>
              <a:defRPr sz="4400">
                <a:solidFill>
                  <a:schemeClr val="tx2"/>
                </a:solidFill>
                <a:latin typeface="Times" charset="0"/>
                <a:ea typeface="ヒラギノ角ゴ Pro W3" charset="0"/>
              </a:defRPr>
            </a:lvl9pPr>
          </a:lstStyle>
          <a:p>
            <a:endParaRPr lang="en-GB" kern="0"/>
          </a:p>
        </p:txBody>
      </p:sp>
      <p:sp>
        <p:nvSpPr>
          <p:cNvPr id="2" name="Rectangle 1">
            <a:extLst>
              <a:ext uri="{FF2B5EF4-FFF2-40B4-BE49-F238E27FC236}">
                <a16:creationId xmlns:a16="http://schemas.microsoft.com/office/drawing/2014/main" id="{D74F98F5-C911-4183-A1E0-E3E5FA5A07F1}"/>
              </a:ext>
            </a:extLst>
          </p:cNvPr>
          <p:cNvSpPr/>
          <p:nvPr/>
        </p:nvSpPr>
        <p:spPr>
          <a:xfrm>
            <a:off x="632018" y="1531903"/>
            <a:ext cx="10225136" cy="2677656"/>
          </a:xfrm>
          <a:prstGeom prst="rect">
            <a:avLst/>
          </a:prstGeom>
        </p:spPr>
        <p:txBody>
          <a:bodyPr wrap="square">
            <a:spAutoFit/>
          </a:bodyPr>
          <a:lstStyle/>
          <a:p>
            <a:r>
              <a:rPr lang="en-GB" sz="2800" dirty="0">
                <a:solidFill>
                  <a:srgbClr val="001D35"/>
                </a:solidFill>
                <a:latin typeface="Google Sans"/>
              </a:rPr>
              <a:t>Studying A-level Maths is beneficial for developing strong problem-solving, analytical, and logical thinking skills, which are valuable in many careers and university courses. It provides a solid foundation for STEM and economics degrees and can lead to higher earning potential. Furthermore, it's widely respected by universities and employers.</a:t>
            </a:r>
            <a:endParaRPr lang="en-GB" sz="2800" dirty="0"/>
          </a:p>
        </p:txBody>
      </p:sp>
    </p:spTree>
    <p:extLst>
      <p:ext uri="{BB962C8B-B14F-4D97-AF65-F5344CB8AC3E}">
        <p14:creationId xmlns:p14="http://schemas.microsoft.com/office/powerpoint/2010/main" val="4245219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359" y="1121697"/>
            <a:ext cx="3312369" cy="954107"/>
          </a:xfrm>
          <a:prstGeom prst="rect">
            <a:avLst/>
          </a:prstGeom>
          <a:solidFill>
            <a:schemeClr val="tx1">
              <a:lumMod val="10000"/>
              <a:lumOff val="90000"/>
            </a:schemeClr>
          </a:solidFill>
          <a:ln w="57150">
            <a:solidFill>
              <a:schemeClr val="tx1"/>
            </a:solidFill>
          </a:ln>
        </p:spPr>
        <p:txBody>
          <a:bodyPr wrap="square" rtlCol="0">
            <a:spAutoFit/>
          </a:bodyPr>
          <a:lstStyle/>
          <a:p>
            <a:pPr algn="ctr"/>
            <a:r>
              <a:rPr lang="en-GB" sz="2800" dirty="0">
                <a:latin typeface="+mn-lt"/>
              </a:rPr>
              <a:t>(AS)/A level Mathematics</a:t>
            </a:r>
          </a:p>
        </p:txBody>
      </p:sp>
      <p:sp>
        <p:nvSpPr>
          <p:cNvPr id="8" name="TextBox 7"/>
          <p:cNvSpPr txBox="1"/>
          <p:nvPr/>
        </p:nvSpPr>
        <p:spPr>
          <a:xfrm>
            <a:off x="183860" y="3813906"/>
            <a:ext cx="3312369" cy="954107"/>
          </a:xfrm>
          <a:prstGeom prst="rect">
            <a:avLst/>
          </a:prstGeom>
          <a:solidFill>
            <a:schemeClr val="accent1">
              <a:lumMod val="20000"/>
              <a:lumOff val="80000"/>
            </a:schemeClr>
          </a:solidFill>
          <a:ln w="57150">
            <a:solidFill>
              <a:schemeClr val="tx2"/>
            </a:solidFill>
          </a:ln>
        </p:spPr>
        <p:txBody>
          <a:bodyPr wrap="square" rtlCol="0">
            <a:spAutoFit/>
          </a:bodyPr>
          <a:lstStyle/>
          <a:p>
            <a:pPr algn="ctr"/>
            <a:r>
              <a:rPr lang="en-GB" sz="2800">
                <a:latin typeface="+mn-lt"/>
              </a:rPr>
              <a:t>AS/A level Further Mathematics</a:t>
            </a:r>
          </a:p>
        </p:txBody>
      </p:sp>
      <p:sp>
        <p:nvSpPr>
          <p:cNvPr id="5" name="Rectangle 4"/>
          <p:cNvSpPr/>
          <p:nvPr/>
        </p:nvSpPr>
        <p:spPr>
          <a:xfrm>
            <a:off x="3647728" y="792945"/>
            <a:ext cx="7920880" cy="3108543"/>
          </a:xfrm>
          <a:prstGeom prst="rect">
            <a:avLst/>
          </a:prstGeom>
        </p:spPr>
        <p:txBody>
          <a:bodyPr wrap="square">
            <a:spAutoFit/>
          </a:bodyPr>
          <a:lstStyle/>
          <a:p>
            <a:pPr marL="0" lvl="1" eaLnBrk="1" hangingPunct="1">
              <a:spcBef>
                <a:spcPct val="20000"/>
              </a:spcBef>
              <a:buClr>
                <a:srgbClr val="E00034"/>
              </a:buClr>
            </a:pPr>
            <a:r>
              <a:rPr lang="en-GB" sz="2800" u="sng" kern="0" dirty="0">
                <a:solidFill>
                  <a:srgbClr val="002147"/>
                </a:solidFill>
                <a:latin typeface="Arial" panose="020B0604020202020204" pitchFamily="34" charset="0"/>
                <a:ea typeface="+mn-ea"/>
                <a:cs typeface="Arial" panose="020B0604020202020204" pitchFamily="34" charset="0"/>
              </a:rPr>
              <a:t>Extends GCSE Maths and introduces new ideas</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If you enjoyed GCSE maths (and gained at least grade 6)</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If you want to learn new exciting topics and extend your skills.</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If you are interested in achieving an A-level qualification in a subject attractive to employers</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If you are happy to put in the work! </a:t>
            </a:r>
          </a:p>
        </p:txBody>
      </p:sp>
      <p:sp>
        <p:nvSpPr>
          <p:cNvPr id="6" name="Rectangle 5"/>
          <p:cNvSpPr/>
          <p:nvPr/>
        </p:nvSpPr>
        <p:spPr>
          <a:xfrm>
            <a:off x="3647728" y="3749457"/>
            <a:ext cx="8360412" cy="3108543"/>
          </a:xfrm>
          <a:prstGeom prst="rect">
            <a:avLst/>
          </a:prstGeom>
        </p:spPr>
        <p:txBody>
          <a:bodyPr wrap="square">
            <a:spAutoFit/>
          </a:bodyPr>
          <a:lstStyle/>
          <a:p>
            <a:r>
              <a:rPr lang="en-GB" sz="2800" u="sng" kern="0" dirty="0">
                <a:solidFill>
                  <a:srgbClr val="002147"/>
                </a:solidFill>
                <a:latin typeface="Arial" panose="020B0604020202020204" pitchFamily="34" charset="0"/>
                <a:ea typeface="+mn-ea"/>
                <a:cs typeface="Arial" panose="020B0604020202020204" pitchFamily="34" charset="0"/>
              </a:rPr>
              <a:t>An additional AS or A level to add breadth &amp; depth</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If you were great at GCSE maths (and gained at least grade 7)</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Love mathematics, solving problems, algebra …</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And want to do more maths, even for just 1-year &amp; get an AS qualification</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Think about picking FMA as a 4</a:t>
            </a:r>
            <a:r>
              <a:rPr lang="en-GB" sz="2400" kern="0" baseline="30000" dirty="0">
                <a:solidFill>
                  <a:srgbClr val="002147"/>
                </a:solidFill>
                <a:latin typeface="Arial" panose="020B0604020202020204" pitchFamily="34" charset="0"/>
                <a:cs typeface="Arial" panose="020B0604020202020204" pitchFamily="34" charset="0"/>
                <a:sym typeface="Wingdings" panose="05000000000000000000" pitchFamily="2" charset="2"/>
              </a:rPr>
              <a:t>th</a:t>
            </a: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 subject</a:t>
            </a:r>
          </a:p>
          <a:p>
            <a:pPr marL="457200" indent="-457200">
              <a:buFont typeface="Wingdings" panose="05000000000000000000" pitchFamily="2" charset="2"/>
              <a:buChar char="à"/>
            </a:pPr>
            <a:r>
              <a:rPr lang="en-GB" sz="2400" kern="0" dirty="0">
                <a:solidFill>
                  <a:srgbClr val="002147"/>
                </a:solidFill>
                <a:latin typeface="Arial" panose="020B0604020202020204" pitchFamily="34" charset="0"/>
                <a:cs typeface="Arial" panose="020B0604020202020204" pitchFamily="34" charset="0"/>
                <a:sym typeface="Wingdings" panose="05000000000000000000" pitchFamily="2" charset="2"/>
              </a:rPr>
              <a:t>You can even try it for 4-6 weeks!</a:t>
            </a:r>
            <a:endParaRPr lang="en-GB" sz="2400" dirty="0"/>
          </a:p>
        </p:txBody>
      </p:sp>
      <p:sp>
        <p:nvSpPr>
          <p:cNvPr id="9" name="Title 1">
            <a:extLst>
              <a:ext uri="{FF2B5EF4-FFF2-40B4-BE49-F238E27FC236}">
                <a16:creationId xmlns:a16="http://schemas.microsoft.com/office/drawing/2014/main" id="{EC2B52EB-93FC-4BA4-8BB4-0CAC60226386}"/>
              </a:ext>
            </a:extLst>
          </p:cNvPr>
          <p:cNvSpPr txBox="1">
            <a:spLocks/>
          </p:cNvSpPr>
          <p:nvPr/>
        </p:nvSpPr>
        <p:spPr>
          <a:xfrm>
            <a:off x="1923467" y="79296"/>
            <a:ext cx="8157592" cy="7780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b="0" i="1" kern="1200" dirty="0">
                <a:solidFill>
                  <a:schemeClr val="tx2"/>
                </a:solidFill>
                <a:latin typeface="Arial"/>
                <a:ea typeface="MS PGothic" pitchFamily="34" charset="-128"/>
                <a:cs typeface="+mn-cs"/>
              </a:defRPr>
            </a:lvl1pPr>
          </a:lstStyle>
          <a:p>
            <a:r>
              <a:rPr lang="en-GB" i="0" u="sng" dirty="0">
                <a:solidFill>
                  <a:srgbClr val="E00034"/>
                </a:solidFill>
              </a:rPr>
              <a:t>Post-16 Mathematics options</a:t>
            </a:r>
            <a:endParaRPr lang="en-GB" u="sng" dirty="0"/>
          </a:p>
        </p:txBody>
      </p:sp>
    </p:spTree>
    <p:extLst>
      <p:ext uri="{BB962C8B-B14F-4D97-AF65-F5344CB8AC3E}">
        <p14:creationId xmlns:p14="http://schemas.microsoft.com/office/powerpoint/2010/main" val="360810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0FD2F5C-0A2D-4001-90C8-3C35E7368FC9}"/>
              </a:ext>
            </a:extLst>
          </p:cNvPr>
          <p:cNvPicPr>
            <a:picLocks noGrp="1" noChangeAspect="1"/>
          </p:cNvPicPr>
          <p:nvPr>
            <p:ph idx="1"/>
          </p:nvPr>
        </p:nvPicPr>
        <p:blipFill rotWithShape="1">
          <a:blip r:embed="rId2"/>
          <a:srcRect r="-1742" b="-918"/>
          <a:stretch/>
        </p:blipFill>
        <p:spPr>
          <a:xfrm>
            <a:off x="3171277" y="959235"/>
            <a:ext cx="5880682" cy="5467444"/>
          </a:xfrm>
          <a:prstGeom prst="rect">
            <a:avLst/>
          </a:prstGeom>
        </p:spPr>
      </p:pic>
      <p:sp>
        <p:nvSpPr>
          <p:cNvPr id="3" name="Title 2">
            <a:extLst>
              <a:ext uri="{FF2B5EF4-FFF2-40B4-BE49-F238E27FC236}">
                <a16:creationId xmlns:a16="http://schemas.microsoft.com/office/drawing/2014/main" id="{BEE473CF-CAFA-472D-A224-23B221269254}"/>
              </a:ext>
            </a:extLst>
          </p:cNvPr>
          <p:cNvSpPr>
            <a:spLocks noGrp="1"/>
          </p:cNvSpPr>
          <p:nvPr>
            <p:ph type="title"/>
          </p:nvPr>
        </p:nvSpPr>
        <p:spPr>
          <a:xfrm>
            <a:off x="536010" y="386514"/>
            <a:ext cx="10876789" cy="778098"/>
          </a:xfrm>
        </p:spPr>
        <p:txBody>
          <a:bodyPr/>
          <a:lstStyle/>
          <a:p>
            <a:r>
              <a:rPr lang="en-US" dirty="0"/>
              <a:t>A level </a:t>
            </a:r>
            <a:r>
              <a:rPr lang="en-US" dirty="0" err="1"/>
              <a:t>maths</a:t>
            </a:r>
            <a:endParaRPr lang="en-GB" dirty="0"/>
          </a:p>
        </p:txBody>
      </p:sp>
      <p:sp>
        <p:nvSpPr>
          <p:cNvPr id="2" name="Rectangle 1">
            <a:extLst>
              <a:ext uri="{FF2B5EF4-FFF2-40B4-BE49-F238E27FC236}">
                <a16:creationId xmlns:a16="http://schemas.microsoft.com/office/drawing/2014/main" id="{30CB570A-20E0-422F-B2C5-F72E84EE5684}"/>
              </a:ext>
            </a:extLst>
          </p:cNvPr>
          <p:cNvSpPr/>
          <p:nvPr/>
        </p:nvSpPr>
        <p:spPr>
          <a:xfrm>
            <a:off x="3171277" y="4576907"/>
            <a:ext cx="5880682" cy="1849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989CA7-0CED-4E4F-9940-8BE99C2AF3F0}"/>
              </a:ext>
            </a:extLst>
          </p:cNvPr>
          <p:cNvSpPr/>
          <p:nvPr/>
        </p:nvSpPr>
        <p:spPr>
          <a:xfrm>
            <a:off x="3330667" y="1531703"/>
            <a:ext cx="771788" cy="293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0D2B046-73A9-48C2-B07C-B5C9150BAE31}"/>
              </a:ext>
            </a:extLst>
          </p:cNvPr>
          <p:cNvSpPr/>
          <p:nvPr/>
        </p:nvSpPr>
        <p:spPr bwMode="auto">
          <a:xfrm>
            <a:off x="749622" y="5373666"/>
            <a:ext cx="10801200" cy="7200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Times" charset="0"/>
              <a:ea typeface="ヒラギノ角ゴ Pro W3" charset="0"/>
            </a:endParaRPr>
          </a:p>
        </p:txBody>
      </p:sp>
      <p:sp>
        <p:nvSpPr>
          <p:cNvPr id="7" name="Rectangle 6">
            <a:extLst>
              <a:ext uri="{FF2B5EF4-FFF2-40B4-BE49-F238E27FC236}">
                <a16:creationId xmlns:a16="http://schemas.microsoft.com/office/drawing/2014/main" id="{67C96F08-7EE7-4584-A13F-F982B49C0C08}"/>
              </a:ext>
            </a:extLst>
          </p:cNvPr>
          <p:cNvSpPr/>
          <p:nvPr/>
        </p:nvSpPr>
        <p:spPr bwMode="auto">
          <a:xfrm>
            <a:off x="7950422" y="5373666"/>
            <a:ext cx="1800200" cy="936104"/>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Times" charset="0"/>
              <a:ea typeface="ヒラギノ角ゴ Pro W3" charset="0"/>
            </a:endParaRPr>
          </a:p>
        </p:txBody>
      </p:sp>
      <p:sp>
        <p:nvSpPr>
          <p:cNvPr id="8" name="Rectangle 7">
            <a:extLst>
              <a:ext uri="{FF2B5EF4-FFF2-40B4-BE49-F238E27FC236}">
                <a16:creationId xmlns:a16="http://schemas.microsoft.com/office/drawing/2014/main" id="{A0CEB87C-EA14-45A6-A2F0-36ECBD082B09}"/>
              </a:ext>
            </a:extLst>
          </p:cNvPr>
          <p:cNvSpPr/>
          <p:nvPr/>
        </p:nvSpPr>
        <p:spPr bwMode="auto">
          <a:xfrm>
            <a:off x="749622" y="5373666"/>
            <a:ext cx="7200800" cy="936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Times" charset="0"/>
              <a:ea typeface="ヒラギノ角ゴ Pro W3" charset="0"/>
            </a:endParaRPr>
          </a:p>
        </p:txBody>
      </p:sp>
      <p:sp>
        <p:nvSpPr>
          <p:cNvPr id="9" name="Rectangle 8">
            <a:extLst>
              <a:ext uri="{FF2B5EF4-FFF2-40B4-BE49-F238E27FC236}">
                <a16:creationId xmlns:a16="http://schemas.microsoft.com/office/drawing/2014/main" id="{133878D7-8507-451B-B873-473CE37D4592}"/>
              </a:ext>
            </a:extLst>
          </p:cNvPr>
          <p:cNvSpPr/>
          <p:nvPr/>
        </p:nvSpPr>
        <p:spPr bwMode="auto">
          <a:xfrm>
            <a:off x="9750622" y="5373666"/>
            <a:ext cx="1800200" cy="936104"/>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bg1"/>
              </a:solidFill>
              <a:effectLst/>
              <a:latin typeface="Times" charset="0"/>
              <a:ea typeface="ヒラギノ角ゴ Pro W3" charset="0"/>
            </a:endParaRPr>
          </a:p>
        </p:txBody>
      </p:sp>
      <p:sp>
        <p:nvSpPr>
          <p:cNvPr id="10" name="TextBox 9">
            <a:extLst>
              <a:ext uri="{FF2B5EF4-FFF2-40B4-BE49-F238E27FC236}">
                <a16:creationId xmlns:a16="http://schemas.microsoft.com/office/drawing/2014/main" id="{B97F2DEB-D3BE-4ACB-A71C-5EC09B9318EB}"/>
              </a:ext>
            </a:extLst>
          </p:cNvPr>
          <p:cNvSpPr txBox="1"/>
          <p:nvPr/>
        </p:nvSpPr>
        <p:spPr>
          <a:xfrm>
            <a:off x="2981870" y="5445674"/>
            <a:ext cx="3096344" cy="830997"/>
          </a:xfrm>
          <a:prstGeom prst="rect">
            <a:avLst/>
          </a:prstGeom>
          <a:solidFill>
            <a:schemeClr val="tx1"/>
          </a:solidFill>
        </p:spPr>
        <p:txBody>
          <a:bodyPr wrap="square" rtlCol="0">
            <a:spAutoFit/>
          </a:bodyPr>
          <a:lstStyle/>
          <a:p>
            <a:pPr algn="ctr"/>
            <a:r>
              <a:rPr lang="en-GB">
                <a:solidFill>
                  <a:schemeClr val="bg1"/>
                </a:solidFill>
                <a:latin typeface="+mn-lt"/>
              </a:rPr>
              <a:t>Pure Mathematics</a:t>
            </a:r>
          </a:p>
          <a:p>
            <a:pPr algn="ctr"/>
            <a:r>
              <a:rPr lang="en-GB">
                <a:solidFill>
                  <a:schemeClr val="bg1"/>
                </a:solidFill>
                <a:latin typeface="+mn-lt"/>
              </a:rPr>
              <a:t>66%</a:t>
            </a:r>
          </a:p>
        </p:txBody>
      </p:sp>
      <p:sp>
        <p:nvSpPr>
          <p:cNvPr id="11" name="TextBox 10">
            <a:extLst>
              <a:ext uri="{FF2B5EF4-FFF2-40B4-BE49-F238E27FC236}">
                <a16:creationId xmlns:a16="http://schemas.microsoft.com/office/drawing/2014/main" id="{2C3F2812-66E8-4521-B27C-88E1962C0CEF}"/>
              </a:ext>
            </a:extLst>
          </p:cNvPr>
          <p:cNvSpPr txBox="1"/>
          <p:nvPr/>
        </p:nvSpPr>
        <p:spPr>
          <a:xfrm>
            <a:off x="8094438" y="5445674"/>
            <a:ext cx="1440160" cy="646331"/>
          </a:xfrm>
          <a:prstGeom prst="rect">
            <a:avLst/>
          </a:prstGeom>
          <a:noFill/>
        </p:spPr>
        <p:txBody>
          <a:bodyPr wrap="square" rtlCol="0">
            <a:spAutoFit/>
          </a:bodyPr>
          <a:lstStyle/>
          <a:p>
            <a:pPr algn="ctr"/>
            <a:r>
              <a:rPr lang="en-GB" dirty="0">
                <a:solidFill>
                  <a:srgbClr val="7030A0"/>
                </a:solidFill>
                <a:latin typeface="+mn-lt"/>
              </a:rPr>
              <a:t>Statistics</a:t>
            </a:r>
          </a:p>
          <a:p>
            <a:pPr algn="ctr"/>
            <a:r>
              <a:rPr lang="en-GB" dirty="0">
                <a:solidFill>
                  <a:srgbClr val="7030A0"/>
                </a:solidFill>
                <a:latin typeface="+mn-lt"/>
              </a:rPr>
              <a:t>17%</a:t>
            </a:r>
          </a:p>
        </p:txBody>
      </p:sp>
      <p:sp>
        <p:nvSpPr>
          <p:cNvPr id="12" name="TextBox 11">
            <a:extLst>
              <a:ext uri="{FF2B5EF4-FFF2-40B4-BE49-F238E27FC236}">
                <a16:creationId xmlns:a16="http://schemas.microsoft.com/office/drawing/2014/main" id="{45A3379D-34B0-4B04-A0FB-BF917B1E466F}"/>
              </a:ext>
            </a:extLst>
          </p:cNvPr>
          <p:cNvSpPr txBox="1"/>
          <p:nvPr/>
        </p:nvSpPr>
        <p:spPr>
          <a:xfrm>
            <a:off x="9822630" y="5445674"/>
            <a:ext cx="1728192" cy="830997"/>
          </a:xfrm>
          <a:prstGeom prst="rect">
            <a:avLst/>
          </a:prstGeom>
          <a:noFill/>
        </p:spPr>
        <p:txBody>
          <a:bodyPr wrap="square" rtlCol="0">
            <a:spAutoFit/>
          </a:bodyPr>
          <a:lstStyle/>
          <a:p>
            <a:pPr algn="ctr"/>
            <a:r>
              <a:rPr lang="en-GB">
                <a:solidFill>
                  <a:schemeClr val="bg1"/>
                </a:solidFill>
                <a:latin typeface="+mn-lt"/>
              </a:rPr>
              <a:t>Mechanics</a:t>
            </a:r>
          </a:p>
          <a:p>
            <a:pPr algn="ctr"/>
            <a:r>
              <a:rPr lang="en-GB">
                <a:solidFill>
                  <a:schemeClr val="bg1"/>
                </a:solidFill>
                <a:latin typeface="+mn-lt"/>
              </a:rPr>
              <a:t>17%</a:t>
            </a:r>
          </a:p>
        </p:txBody>
      </p:sp>
      <p:sp>
        <p:nvSpPr>
          <p:cNvPr id="13" name="Content Placeholder 1">
            <a:extLst>
              <a:ext uri="{FF2B5EF4-FFF2-40B4-BE49-F238E27FC236}">
                <a16:creationId xmlns:a16="http://schemas.microsoft.com/office/drawing/2014/main" id="{6C8CDB5B-D229-4C46-917E-EDF043BCF791}"/>
              </a:ext>
            </a:extLst>
          </p:cNvPr>
          <p:cNvSpPr txBox="1">
            <a:spLocks/>
          </p:cNvSpPr>
          <p:nvPr/>
        </p:nvSpPr>
        <p:spPr>
          <a:xfrm>
            <a:off x="749622" y="4588641"/>
            <a:ext cx="9793088" cy="855292"/>
          </a:xfrm>
          <a:prstGeom prst="rect">
            <a:avLst/>
          </a:prstGeom>
        </p:spPr>
        <p:txBody>
          <a:bodyPr vert="horz" lIns="91440" tIns="45720" rIns="91440" bIns="45720" rtlCol="0">
            <a:normAutofit/>
          </a:bodyPr>
          <a:lstStyle>
            <a:lvl1pPr marL="342900" indent="-270000" algn="l" defTabSz="914400" rtl="0" eaLnBrk="1" latinLnBrk="0" hangingPunct="1">
              <a:lnSpc>
                <a:spcPct val="90000"/>
              </a:lnSpc>
              <a:spcBef>
                <a:spcPts val="1000"/>
              </a:spcBef>
              <a:spcAft>
                <a:spcPts val="600"/>
              </a:spcAft>
              <a:buClr>
                <a:srgbClr val="BA1930"/>
              </a:buClr>
              <a:buFont typeface="Wingdings" charset="2"/>
              <a:buChar char="§"/>
              <a:defRPr sz="2400" kern="1200" spc="0">
                <a:solidFill>
                  <a:srgbClr val="3C3C3B"/>
                </a:solidFill>
                <a:latin typeface="+mn-lt"/>
                <a:ea typeface="+mn-ea"/>
                <a:cs typeface="+mn-cs"/>
              </a:defRPr>
            </a:lvl1pPr>
            <a:lvl2pPr marL="685800" indent="-228600" algn="l" defTabSz="914400" rtl="0" eaLnBrk="1" latinLnBrk="0" hangingPunct="1">
              <a:lnSpc>
                <a:spcPct val="90000"/>
              </a:lnSpc>
              <a:spcBef>
                <a:spcPts val="572"/>
              </a:spcBef>
              <a:spcAft>
                <a:spcPts val="500"/>
              </a:spcAft>
              <a:buClr>
                <a:srgbClr val="BA1930"/>
              </a:buClr>
              <a:buFont typeface="Arial" panose="020B0604020202020204" pitchFamily="34" charset="0"/>
              <a:buChar char="•"/>
              <a:defRPr sz="2400" kern="1200">
                <a:solidFill>
                  <a:srgbClr val="3C3C3B"/>
                </a:solidFill>
                <a:latin typeface="+mn-lt"/>
                <a:ea typeface="+mn-ea"/>
                <a:cs typeface="+mn-cs"/>
              </a:defRPr>
            </a:lvl2pPr>
            <a:lvl3pPr marL="1143000" indent="-228600" algn="l" defTabSz="914400" rtl="0" eaLnBrk="1" latinLnBrk="0" hangingPunct="1">
              <a:lnSpc>
                <a:spcPct val="90000"/>
              </a:lnSpc>
              <a:spcBef>
                <a:spcPts val="400"/>
              </a:spcBef>
              <a:spcAft>
                <a:spcPts val="500"/>
              </a:spcAft>
              <a:buClr>
                <a:srgbClr val="BA1930"/>
              </a:buClr>
              <a:buFont typeface="Arial" panose="020B0604020202020204" pitchFamily="34" charset="0"/>
              <a:buChar char="•"/>
              <a:defRPr sz="2000" kern="1200" baseline="0">
                <a:solidFill>
                  <a:srgbClr val="3C3C3B"/>
                </a:solidFill>
                <a:latin typeface="+mn-lt"/>
                <a:ea typeface="+mn-ea"/>
                <a:cs typeface="+mn-cs"/>
              </a:defRPr>
            </a:lvl3pPr>
            <a:lvl4pPr marL="1600200" indent="-228600" algn="l" defTabSz="914400" rtl="0" eaLnBrk="1" latinLnBrk="0" hangingPunct="1">
              <a:lnSpc>
                <a:spcPct val="90000"/>
              </a:lnSpc>
              <a:spcBef>
                <a:spcPts val="500"/>
              </a:spcBef>
              <a:buClr>
                <a:srgbClr val="BA1930"/>
              </a:buClr>
              <a:buFont typeface="Arial" panose="020B0604020202020204" pitchFamily="34" charset="0"/>
              <a:buChar char="•"/>
              <a:defRPr sz="1800" kern="1200">
                <a:solidFill>
                  <a:srgbClr val="3C3C3B"/>
                </a:solidFill>
                <a:latin typeface="+mn-lt"/>
                <a:ea typeface="+mn-ea"/>
                <a:cs typeface="+mn-cs"/>
              </a:defRPr>
            </a:lvl4pPr>
            <a:lvl5pPr marL="2057400" indent="-228600" algn="l" defTabSz="914400" rtl="0" eaLnBrk="1" latinLnBrk="0" hangingPunct="1">
              <a:lnSpc>
                <a:spcPct val="90000"/>
              </a:lnSpc>
              <a:spcBef>
                <a:spcPts val="432"/>
              </a:spcBef>
              <a:spcAft>
                <a:spcPts val="400"/>
              </a:spcAft>
              <a:buClr>
                <a:srgbClr val="BA1930"/>
              </a:buClr>
              <a:buFont typeface="Arial" panose="020B0604020202020204" pitchFamily="34" charset="0"/>
              <a:buChar char="•"/>
              <a:defRPr sz="1800" kern="1200">
                <a:solidFill>
                  <a:srgbClr val="3C3C3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900" indent="0">
              <a:buFont typeface="Wingdings" charset="2"/>
              <a:buNone/>
            </a:pPr>
            <a:r>
              <a:rPr lang="en-GB" dirty="0"/>
              <a:t>All of the content in the AS/A level Mathematics qualification is compulsory and is the same for all examination boards (except LDS)</a:t>
            </a:r>
          </a:p>
        </p:txBody>
      </p:sp>
    </p:spTree>
    <p:extLst>
      <p:ext uri="{BB962C8B-B14F-4D97-AF65-F5344CB8AC3E}">
        <p14:creationId xmlns:p14="http://schemas.microsoft.com/office/powerpoint/2010/main" val="144420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5856" y="-36869"/>
            <a:ext cx="8229600" cy="769441"/>
          </a:xfrm>
        </p:spPr>
        <p:txBody>
          <a:bodyPr/>
          <a:lstStyle/>
          <a:p>
            <a:r>
              <a:rPr lang="en-GB" dirty="0"/>
              <a:t>What is Pure Mathematics?</a:t>
            </a:r>
          </a:p>
        </p:txBody>
      </p:sp>
      <p:sp>
        <p:nvSpPr>
          <p:cNvPr id="7" name="Rectangle 6"/>
          <p:cNvSpPr/>
          <p:nvPr/>
        </p:nvSpPr>
        <p:spPr>
          <a:xfrm>
            <a:off x="238760" y="666690"/>
            <a:ext cx="10902970" cy="1692771"/>
          </a:xfrm>
          <a:prstGeom prst="rect">
            <a:avLst/>
          </a:prstGeom>
        </p:spPr>
        <p:txBody>
          <a:bodyPr wrap="square">
            <a:spAutoFit/>
          </a:bodyPr>
          <a:lstStyle/>
          <a:p>
            <a:r>
              <a:rPr lang="en-GB" sz="2400" dirty="0"/>
              <a:t>A Level Pure Mathematics focuses on the foundational, theoretical aspects of mathematics, emphasizing abstract concepts, logical reasoning, and mathematical proofs. It covers core topics like algebra, calculus, trigonometry, and geometry, forming the basis for more advanced mathematical study</a:t>
            </a:r>
            <a:r>
              <a:rPr lang="en-GB" sz="3200" dirty="0"/>
              <a:t>.</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808" y="4666857"/>
            <a:ext cx="2952328" cy="194207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3426" y="4664719"/>
            <a:ext cx="2917464" cy="1944216"/>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8575" y="4580233"/>
            <a:ext cx="2190774" cy="2028702"/>
          </a:xfrm>
          <a:prstGeom prst="rect">
            <a:avLst/>
          </a:prstGeom>
        </p:spPr>
      </p:pic>
      <p:sp>
        <p:nvSpPr>
          <p:cNvPr id="8" name="Title 1">
            <a:extLst>
              <a:ext uri="{FF2B5EF4-FFF2-40B4-BE49-F238E27FC236}">
                <a16:creationId xmlns:a16="http://schemas.microsoft.com/office/drawing/2014/main" id="{BC5CCD06-CD02-44D5-8EB5-1A73A213E3A1}"/>
              </a:ext>
            </a:extLst>
          </p:cNvPr>
          <p:cNvSpPr txBox="1">
            <a:spLocks/>
          </p:cNvSpPr>
          <p:nvPr/>
        </p:nvSpPr>
        <p:spPr>
          <a:xfrm>
            <a:off x="1957972" y="994718"/>
            <a:ext cx="8157592" cy="778098"/>
          </a:xfrm>
          <a:prstGeom prst="rect">
            <a:avLst/>
          </a:prstGeom>
        </p:spPr>
        <p:txBody>
          <a:bodyPr vert="horz">
            <a:spAutoFit/>
          </a:bodyPr>
          <a:lstStyle>
            <a:lvl1pPr algn="ctr" rtl="0" eaLnBrk="1" fontAlgn="base" hangingPunct="1">
              <a:spcBef>
                <a:spcPct val="0"/>
              </a:spcBef>
              <a:spcAft>
                <a:spcPct val="0"/>
              </a:spcAft>
              <a:defRPr sz="4400">
                <a:solidFill>
                  <a:srgbClr val="E00034"/>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2"/>
                </a:solidFill>
                <a:latin typeface="Times" charset="0"/>
                <a:ea typeface="ヒラギノ角ゴ Pro W3" charset="0"/>
              </a:defRPr>
            </a:lvl2pPr>
            <a:lvl3pPr algn="ctr" rtl="0" eaLnBrk="1" fontAlgn="base" hangingPunct="1">
              <a:spcBef>
                <a:spcPct val="0"/>
              </a:spcBef>
              <a:spcAft>
                <a:spcPct val="0"/>
              </a:spcAft>
              <a:defRPr sz="4400">
                <a:solidFill>
                  <a:schemeClr val="tx2"/>
                </a:solidFill>
                <a:latin typeface="Times" charset="0"/>
                <a:ea typeface="ヒラギノ角ゴ Pro W3" charset="0"/>
              </a:defRPr>
            </a:lvl3pPr>
            <a:lvl4pPr algn="ctr" rtl="0" eaLnBrk="1" fontAlgn="base" hangingPunct="1">
              <a:spcBef>
                <a:spcPct val="0"/>
              </a:spcBef>
              <a:spcAft>
                <a:spcPct val="0"/>
              </a:spcAft>
              <a:defRPr sz="4400">
                <a:solidFill>
                  <a:schemeClr val="tx2"/>
                </a:solidFill>
                <a:latin typeface="Times" charset="0"/>
                <a:ea typeface="ヒラギノ角ゴ Pro W3" charset="0"/>
              </a:defRPr>
            </a:lvl4pPr>
            <a:lvl5pPr algn="ctr" rtl="0" eaLnBrk="1" fontAlgn="base" hangingPunct="1">
              <a:spcBef>
                <a:spcPct val="0"/>
              </a:spcBef>
              <a:spcAft>
                <a:spcPct val="0"/>
              </a:spcAft>
              <a:defRPr sz="4400">
                <a:solidFill>
                  <a:schemeClr val="tx2"/>
                </a:solidFill>
                <a:latin typeface="Times" charset="0"/>
                <a:ea typeface="ヒラギノ角ゴ Pro W3" charset="0"/>
              </a:defRPr>
            </a:lvl5pPr>
            <a:lvl6pPr marL="457200" algn="ctr" rtl="0" eaLnBrk="1" fontAlgn="base" hangingPunct="1">
              <a:spcBef>
                <a:spcPct val="0"/>
              </a:spcBef>
              <a:spcAft>
                <a:spcPct val="0"/>
              </a:spcAft>
              <a:defRPr sz="4400">
                <a:solidFill>
                  <a:schemeClr val="tx2"/>
                </a:solidFill>
                <a:latin typeface="Times" charset="0"/>
                <a:ea typeface="ヒラギノ角ゴ Pro W3" charset="0"/>
              </a:defRPr>
            </a:lvl6pPr>
            <a:lvl7pPr marL="914400" algn="ctr" rtl="0" eaLnBrk="1" fontAlgn="base" hangingPunct="1">
              <a:spcBef>
                <a:spcPct val="0"/>
              </a:spcBef>
              <a:spcAft>
                <a:spcPct val="0"/>
              </a:spcAft>
              <a:defRPr sz="4400">
                <a:solidFill>
                  <a:schemeClr val="tx2"/>
                </a:solidFill>
                <a:latin typeface="Times" charset="0"/>
                <a:ea typeface="ヒラギノ角ゴ Pro W3" charset="0"/>
              </a:defRPr>
            </a:lvl7pPr>
            <a:lvl8pPr marL="1371600" algn="ctr" rtl="0" eaLnBrk="1" fontAlgn="base" hangingPunct="1">
              <a:spcBef>
                <a:spcPct val="0"/>
              </a:spcBef>
              <a:spcAft>
                <a:spcPct val="0"/>
              </a:spcAft>
              <a:defRPr sz="4400">
                <a:solidFill>
                  <a:schemeClr val="tx2"/>
                </a:solidFill>
                <a:latin typeface="Times" charset="0"/>
                <a:ea typeface="ヒラギノ角ゴ Pro W3" charset="0"/>
              </a:defRPr>
            </a:lvl8pPr>
            <a:lvl9pPr marL="1828800" algn="ctr" rtl="0" eaLnBrk="1" fontAlgn="base" hangingPunct="1">
              <a:spcBef>
                <a:spcPct val="0"/>
              </a:spcBef>
              <a:spcAft>
                <a:spcPct val="0"/>
              </a:spcAft>
              <a:defRPr sz="4400">
                <a:solidFill>
                  <a:schemeClr val="tx2"/>
                </a:solidFill>
                <a:latin typeface="Times" charset="0"/>
                <a:ea typeface="ヒラギノ角ゴ Pro W3" charset="0"/>
              </a:defRPr>
            </a:lvl9pPr>
          </a:lstStyle>
          <a:p>
            <a:endParaRPr lang="en-GB" kern="0"/>
          </a:p>
        </p:txBody>
      </p:sp>
      <p:sp>
        <p:nvSpPr>
          <p:cNvPr id="3" name="Rectangle 2">
            <a:extLst>
              <a:ext uri="{FF2B5EF4-FFF2-40B4-BE49-F238E27FC236}">
                <a16:creationId xmlns:a16="http://schemas.microsoft.com/office/drawing/2014/main" id="{29DACCE3-B0E9-42C0-A66E-30371B0168A7}"/>
              </a:ext>
            </a:extLst>
          </p:cNvPr>
          <p:cNvSpPr/>
          <p:nvPr/>
        </p:nvSpPr>
        <p:spPr>
          <a:xfrm>
            <a:off x="234166" y="2356395"/>
            <a:ext cx="11195834" cy="1938992"/>
          </a:xfrm>
          <a:prstGeom prst="rect">
            <a:avLst/>
          </a:prstGeom>
        </p:spPr>
        <p:txBody>
          <a:bodyPr wrap="square">
            <a:spAutoFit/>
          </a:bodyPr>
          <a:lstStyle/>
          <a:p>
            <a:r>
              <a:rPr lang="en-GB" sz="2400" b="0" i="0" dirty="0">
                <a:solidFill>
                  <a:srgbClr val="001D35"/>
                </a:solidFill>
                <a:effectLst/>
                <a:latin typeface="Google Sans"/>
              </a:rPr>
              <a:t>Pure mathematics is crucial because it lays the foundation for advancements in various fields, including applied mathematics and other sciences, by exploring abstract concepts and developing new mathematical tools. While its immediate applications might not always be obvious, pure mathematics often leads to breakthroughs in unexpected areas, like cryptography, and fosters critical thinking and problem-solving skills.</a:t>
            </a:r>
            <a:endParaRPr lang="en-GB" sz="2400" dirty="0"/>
          </a:p>
        </p:txBody>
      </p:sp>
    </p:spTree>
    <p:extLst>
      <p:ext uri="{BB962C8B-B14F-4D97-AF65-F5344CB8AC3E}">
        <p14:creationId xmlns:p14="http://schemas.microsoft.com/office/powerpoint/2010/main" val="428909414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29748" y="1513430"/>
            <a:ext cx="8558740" cy="1050219"/>
          </a:xfrm>
          <a:prstGeom prst="rect">
            <a:avLst/>
          </a:prstGeom>
        </p:spPr>
        <p:txBody>
          <a:bodyPr vert="horz"/>
          <a:lstStyle>
            <a:lvl1pPr marL="342900" indent="-270000" algn="l" rtl="0" fontAlgn="base">
              <a:spcBef>
                <a:spcPct val="20000"/>
              </a:spcBef>
              <a:spcAft>
                <a:spcPts val="600"/>
              </a:spcAft>
              <a:buClr>
                <a:srgbClr val="D2002A"/>
              </a:buClr>
              <a:buFont typeface="Wingdings" charset="2"/>
              <a:buChar char="§"/>
              <a:defRPr sz="2400" kern="1200" spc="0">
                <a:solidFill>
                  <a:srgbClr val="3C3C3B"/>
                </a:solidFill>
                <a:latin typeface="+mn-lt"/>
                <a:ea typeface="ＭＳ Ｐゴシック" pitchFamily="34" charset="-128"/>
                <a:cs typeface="+mn-cs"/>
              </a:defRPr>
            </a:lvl1pPr>
            <a:lvl2pPr marL="742950" indent="-285750" algn="l" rtl="0" fontAlgn="base">
              <a:spcBef>
                <a:spcPts val="572"/>
              </a:spcBef>
              <a:spcAft>
                <a:spcPts val="500"/>
              </a:spcAft>
              <a:buClr>
                <a:srgbClr val="D2002A"/>
              </a:buClr>
              <a:buChar char="–"/>
              <a:defRPr sz="2400">
                <a:solidFill>
                  <a:srgbClr val="3C3C3B"/>
                </a:solidFill>
                <a:latin typeface="+mn-lt"/>
                <a:ea typeface="ＭＳ Ｐゴシック" pitchFamily="34" charset="-128"/>
              </a:defRPr>
            </a:lvl2pPr>
            <a:lvl3pPr marL="1143000" indent="-228600" algn="l" rtl="0" fontAlgn="base">
              <a:spcBef>
                <a:spcPts val="400"/>
              </a:spcBef>
              <a:spcAft>
                <a:spcPts val="500"/>
              </a:spcAft>
              <a:buClr>
                <a:srgbClr val="D2002A"/>
              </a:buClr>
              <a:buChar char="•"/>
              <a:defRPr sz="2000" baseline="0">
                <a:solidFill>
                  <a:srgbClr val="3C3C3B"/>
                </a:solidFill>
                <a:latin typeface="+mn-lt"/>
                <a:ea typeface="ＭＳ Ｐゴシック" pitchFamily="34" charset="-128"/>
              </a:defRPr>
            </a:lvl3pPr>
            <a:lvl4pPr marL="1600200" indent="-228600" algn="l" rtl="0" fontAlgn="base">
              <a:spcBef>
                <a:spcPct val="20000"/>
              </a:spcBef>
              <a:spcAft>
                <a:spcPct val="0"/>
              </a:spcAft>
              <a:buClr>
                <a:srgbClr val="D2002A"/>
              </a:buClr>
              <a:buChar char="–"/>
              <a:defRPr sz="2000">
                <a:solidFill>
                  <a:srgbClr val="3C3C3B"/>
                </a:solidFill>
                <a:latin typeface="+mn-lt"/>
                <a:ea typeface="ＭＳ Ｐゴシック" pitchFamily="34" charset="-128"/>
              </a:defRPr>
            </a:lvl4pPr>
            <a:lvl5pPr marL="2057400" indent="-228600" algn="l" rtl="0" fontAlgn="base">
              <a:spcBef>
                <a:spcPts val="432"/>
              </a:spcBef>
              <a:spcAft>
                <a:spcPts val="400"/>
              </a:spcAft>
              <a:buClr>
                <a:srgbClr val="D2002A"/>
              </a:buClr>
              <a:buChar char="»"/>
              <a:defRPr sz="1800">
                <a:solidFill>
                  <a:srgbClr val="3C3C3B"/>
                </a:solidFill>
                <a:latin typeface="+mn-lt"/>
                <a:ea typeface="ＭＳ Ｐゴシック" pitchFamily="34" charset="-128"/>
              </a:defRPr>
            </a:lvl5pPr>
            <a:lvl6pPr marL="2514600" indent="-228600" algn="l" rtl="0" eaLnBrk="1" fontAlgn="base" hangingPunct="1">
              <a:spcBef>
                <a:spcPct val="20000"/>
              </a:spcBef>
              <a:spcAft>
                <a:spcPct val="0"/>
              </a:spcAft>
              <a:buChar char="»"/>
              <a:defRPr sz="2000">
                <a:solidFill>
                  <a:srgbClr val="002350"/>
                </a:solidFill>
                <a:latin typeface="+mn-lt"/>
                <a:ea typeface="+mn-ea"/>
              </a:defRPr>
            </a:lvl6pPr>
            <a:lvl7pPr marL="2971800" indent="-228600" algn="l" rtl="0" eaLnBrk="1" fontAlgn="base" hangingPunct="1">
              <a:spcBef>
                <a:spcPct val="20000"/>
              </a:spcBef>
              <a:spcAft>
                <a:spcPct val="0"/>
              </a:spcAft>
              <a:buChar char="»"/>
              <a:defRPr sz="2000">
                <a:solidFill>
                  <a:srgbClr val="002350"/>
                </a:solidFill>
                <a:latin typeface="+mn-lt"/>
                <a:ea typeface="+mn-ea"/>
              </a:defRPr>
            </a:lvl7pPr>
            <a:lvl8pPr marL="3429000" indent="-228600" algn="l" rtl="0" eaLnBrk="1" fontAlgn="base" hangingPunct="1">
              <a:spcBef>
                <a:spcPct val="20000"/>
              </a:spcBef>
              <a:spcAft>
                <a:spcPct val="0"/>
              </a:spcAft>
              <a:buChar char="»"/>
              <a:defRPr sz="2000">
                <a:solidFill>
                  <a:srgbClr val="002350"/>
                </a:solidFill>
                <a:latin typeface="+mn-lt"/>
                <a:ea typeface="+mn-ea"/>
              </a:defRPr>
            </a:lvl8pPr>
            <a:lvl9pPr marL="3886200" indent="-228600" algn="l" rtl="0" eaLnBrk="1" fontAlgn="base" hangingPunct="1">
              <a:spcBef>
                <a:spcPct val="20000"/>
              </a:spcBef>
              <a:spcAft>
                <a:spcPct val="0"/>
              </a:spcAft>
              <a:buChar char="»"/>
              <a:defRPr sz="2000">
                <a:solidFill>
                  <a:srgbClr val="002350"/>
                </a:solidFill>
                <a:latin typeface="+mn-lt"/>
                <a:ea typeface="+mn-ea"/>
              </a:defRPr>
            </a:lvl9pPr>
          </a:lstStyle>
          <a:p>
            <a:pPr marL="0" indent="0">
              <a:buNone/>
            </a:pPr>
            <a:endParaRPr lang="en-GB"/>
          </a:p>
          <a:p>
            <a:pPr marL="0" indent="0">
              <a:buNone/>
            </a:pPr>
            <a:endParaRPr lang="en-GB"/>
          </a:p>
          <a:p>
            <a:pPr marL="0" indent="0">
              <a:buNone/>
            </a:pPr>
            <a:endParaRPr lang="en-GB"/>
          </a:p>
        </p:txBody>
      </p:sp>
      <p:sp>
        <p:nvSpPr>
          <p:cNvPr id="4" name="Title 3"/>
          <p:cNvSpPr>
            <a:spLocks noGrp="1"/>
          </p:cNvSpPr>
          <p:nvPr>
            <p:ph type="title"/>
          </p:nvPr>
        </p:nvSpPr>
        <p:spPr>
          <a:xfrm>
            <a:off x="2094318" y="231350"/>
            <a:ext cx="8229600" cy="769441"/>
          </a:xfrm>
        </p:spPr>
        <p:txBody>
          <a:bodyPr/>
          <a:lstStyle/>
          <a:p>
            <a:r>
              <a:rPr lang="en-GB" dirty="0"/>
              <a:t>What is Statistics?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6122" y="4169203"/>
            <a:ext cx="2992513" cy="199501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3550" y="4498801"/>
            <a:ext cx="2822200" cy="1995010"/>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70932" y="4274880"/>
            <a:ext cx="3120008" cy="1985910"/>
          </a:xfrm>
          <a:prstGeom prst="rect">
            <a:avLst/>
          </a:prstGeom>
        </p:spPr>
      </p:pic>
      <p:sp>
        <p:nvSpPr>
          <p:cNvPr id="9" name="Rectangle 8"/>
          <p:cNvSpPr/>
          <p:nvPr/>
        </p:nvSpPr>
        <p:spPr>
          <a:xfrm>
            <a:off x="918368" y="1000791"/>
            <a:ext cx="10225136" cy="3539430"/>
          </a:xfrm>
          <a:prstGeom prst="rect">
            <a:avLst/>
          </a:prstGeom>
        </p:spPr>
        <p:txBody>
          <a:bodyPr wrap="square">
            <a:spAutoFit/>
          </a:bodyPr>
          <a:lstStyle/>
          <a:p>
            <a:pPr marL="285750" indent="-285750">
              <a:buFont typeface="Arial" panose="020B0604020202020204" pitchFamily="34" charset="0"/>
              <a:buChar char="•"/>
            </a:pPr>
            <a:r>
              <a:rPr lang="en-GB" sz="2800" dirty="0"/>
              <a:t>the discipline that concerns the collection, organization, analysis, interpretation, and presentation of data.</a:t>
            </a:r>
          </a:p>
          <a:p>
            <a:pPr marL="285750" indent="-285750">
              <a:buFont typeface="Arial" panose="020B0604020202020204" pitchFamily="34" charset="0"/>
              <a:buChar char="•"/>
            </a:pPr>
            <a:r>
              <a:rPr lang="en-GB" sz="2800" dirty="0"/>
              <a:t>Studying statistics is valuable because it equips individuals with critical thinking, data analysis, and problem-solving skills that are highly sought after in various fields. It enables informed decision-making, effective research, and the ability to interpret and evaluate data, making it a valuable asset in both academic and professional settings. </a:t>
            </a:r>
            <a:endParaRPr lang="en-GB" sz="2800" dirty="0">
              <a:latin typeface="+mn-lt"/>
            </a:endParaRPr>
          </a:p>
        </p:txBody>
      </p:sp>
    </p:spTree>
    <p:extLst>
      <p:ext uri="{BB962C8B-B14F-4D97-AF65-F5344CB8AC3E}">
        <p14:creationId xmlns:p14="http://schemas.microsoft.com/office/powerpoint/2010/main" val="27344264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23CE56AB-6839-4C0D-81BF-EFC6686E35B0}"/>
              </a:ext>
            </a:extLst>
          </p:cNvPr>
          <p:cNvSpPr>
            <a:spLocks noGrp="1"/>
          </p:cNvSpPr>
          <p:nvPr>
            <p:ph type="title"/>
          </p:nvPr>
        </p:nvSpPr>
        <p:spPr>
          <a:xfrm>
            <a:off x="2474912" y="62489"/>
            <a:ext cx="8229600" cy="769441"/>
          </a:xfrm>
        </p:spPr>
        <p:txBody>
          <a:bodyPr/>
          <a:lstStyle/>
          <a:p>
            <a:r>
              <a:rPr lang="en-GB" dirty="0"/>
              <a:t>What is Mechanics?</a:t>
            </a:r>
          </a:p>
        </p:txBody>
      </p:sp>
      <p:sp>
        <p:nvSpPr>
          <p:cNvPr id="3" name="Content Placeholder 2"/>
          <p:cNvSpPr>
            <a:spLocks noGrp="1"/>
          </p:cNvSpPr>
          <p:nvPr>
            <p:ph idx="1"/>
          </p:nvPr>
        </p:nvSpPr>
        <p:spPr>
          <a:xfrm>
            <a:off x="667252" y="657948"/>
            <a:ext cx="9649072" cy="1088640"/>
          </a:xfrm>
        </p:spPr>
        <p:txBody>
          <a:bodyPr>
            <a:noAutofit/>
          </a:bodyPr>
          <a:lstStyle/>
          <a:p>
            <a:pPr marL="72900" indent="0">
              <a:buNone/>
              <a:defRPr/>
            </a:pPr>
            <a:r>
              <a:rPr lang="en-GB" sz="2400" dirty="0"/>
              <a:t>In A-level mathematics, Mechanics is a branch of mathematics that deals with the motion of objects and the forces that cause or affect that motion. It involves applying mathematical principles to understand how things move and interact with each other in the physical world.</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6439" y="4368028"/>
            <a:ext cx="3146763" cy="208823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1596" y="4319998"/>
            <a:ext cx="2475513" cy="2475513"/>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94201" y="4371410"/>
            <a:ext cx="3137250" cy="2088232"/>
          </a:xfrm>
          <a:prstGeom prst="rect">
            <a:avLst/>
          </a:prstGeom>
        </p:spPr>
      </p:pic>
      <p:sp>
        <p:nvSpPr>
          <p:cNvPr id="5" name="Rectangle 4">
            <a:extLst>
              <a:ext uri="{FF2B5EF4-FFF2-40B4-BE49-F238E27FC236}">
                <a16:creationId xmlns:a16="http://schemas.microsoft.com/office/drawing/2014/main" id="{C59DBFE4-47F3-4AC9-B82C-E7DDDF152594}"/>
              </a:ext>
            </a:extLst>
          </p:cNvPr>
          <p:cNvSpPr/>
          <p:nvPr/>
        </p:nvSpPr>
        <p:spPr>
          <a:xfrm>
            <a:off x="744818" y="2086121"/>
            <a:ext cx="9493939" cy="1938992"/>
          </a:xfrm>
          <a:prstGeom prst="rect">
            <a:avLst/>
          </a:prstGeom>
        </p:spPr>
        <p:txBody>
          <a:bodyPr wrap="square">
            <a:spAutoFit/>
          </a:bodyPr>
          <a:lstStyle/>
          <a:p>
            <a:r>
              <a:rPr lang="en-GB" sz="2400" dirty="0">
                <a:solidFill>
                  <a:srgbClr val="001D35"/>
                </a:solidFill>
                <a:latin typeface="Google Sans"/>
              </a:rPr>
              <a:t>Studying mechanics in A-level maths provides a solid foundation for careers in engineering, physics, and related fields, and also develops valuable problem-solving and analytical skills. It bridges the gap between theoretical maths and real-world applications, preparing students for further study in applied mathematics and physics-based disciplines.</a:t>
            </a:r>
            <a:r>
              <a:rPr lang="en-GB" dirty="0">
                <a:solidFill>
                  <a:srgbClr val="001D35"/>
                </a:solidFill>
                <a:latin typeface="Google Sans"/>
              </a:rPr>
              <a:t> </a:t>
            </a:r>
            <a:endParaRPr lang="en-GB" dirty="0"/>
          </a:p>
        </p:txBody>
      </p:sp>
    </p:spTree>
    <p:extLst>
      <p:ext uri="{BB962C8B-B14F-4D97-AF65-F5344CB8AC3E}">
        <p14:creationId xmlns:p14="http://schemas.microsoft.com/office/powerpoint/2010/main" val="153139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648F9-F486-411D-934D-2E03D049C392}"/>
              </a:ext>
            </a:extLst>
          </p:cNvPr>
          <p:cNvPicPr>
            <a:picLocks noChangeAspect="1"/>
          </p:cNvPicPr>
          <p:nvPr/>
        </p:nvPicPr>
        <p:blipFill>
          <a:blip r:embed="rId2"/>
          <a:stretch>
            <a:fillRect/>
          </a:stretch>
        </p:blipFill>
        <p:spPr>
          <a:xfrm>
            <a:off x="1528742" y="0"/>
            <a:ext cx="9134515" cy="6858000"/>
          </a:xfrm>
          <a:prstGeom prst="rect">
            <a:avLst/>
          </a:prstGeom>
        </p:spPr>
      </p:pic>
    </p:spTree>
    <p:extLst>
      <p:ext uri="{BB962C8B-B14F-4D97-AF65-F5344CB8AC3E}">
        <p14:creationId xmlns:p14="http://schemas.microsoft.com/office/powerpoint/2010/main" val="827027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8" ma:contentTypeDescription="Create a new document." ma:contentTypeScope="" ma:versionID="76015047d295ab2ab6fb0bb38b92783d">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2232b0e2fdd0729c05db7f1825d902f3"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e4bebc-5183-402f-9a72-94513702be85">
      <Terms xmlns="http://schemas.microsoft.com/office/infopath/2007/PartnerControls"/>
    </lcf76f155ced4ddcb4097134ff3c332f>
    <TaxCatchAll xmlns="0ff20ada-ea1e-4479-af96-12e7f68be8f6" xsi:nil="true"/>
  </documentManagement>
</p:properties>
</file>

<file path=customXml/itemProps1.xml><?xml version="1.0" encoding="utf-8"?>
<ds:datastoreItem xmlns:ds="http://schemas.openxmlformats.org/officeDocument/2006/customXml" ds:itemID="{641DA35A-5D01-4B9E-9EF2-D9D8BACF1C10}"/>
</file>

<file path=customXml/itemProps2.xml><?xml version="1.0" encoding="utf-8"?>
<ds:datastoreItem xmlns:ds="http://schemas.openxmlformats.org/officeDocument/2006/customXml" ds:itemID="{DA9D91EF-60A6-4F19-B9DC-4A54EDB43079}">
  <ds:schemaRefs>
    <ds:schemaRef ds:uri="http://schemas.microsoft.com/sharepoint/v3/contenttype/forms"/>
  </ds:schemaRefs>
</ds:datastoreItem>
</file>

<file path=customXml/itemProps3.xml><?xml version="1.0" encoding="utf-8"?>
<ds:datastoreItem xmlns:ds="http://schemas.openxmlformats.org/officeDocument/2006/customXml" ds:itemID="{A00F2264-B177-4F2B-AC85-3769B56AF7E6}">
  <ds:schemaRef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34f96529-9ef6-4fec-b965-8851e6d70873"/>
    <ds:schemaRef ds:uri="http://schemas.microsoft.com/office/infopath/2007/PartnerControls"/>
    <ds:schemaRef ds:uri="http://schemas.openxmlformats.org/package/2006/metadata/core-properties"/>
    <ds:schemaRef ds:uri="2aa57f48-abb6-45a9-bee3-9490227e72fc"/>
  </ds:schemaRefs>
</ds:datastoreItem>
</file>

<file path=docProps/app.xml><?xml version="1.0" encoding="utf-8"?>
<Properties xmlns="http://schemas.openxmlformats.org/officeDocument/2006/extended-properties" xmlns:vt="http://schemas.openxmlformats.org/officeDocument/2006/docPropsVTypes">
  <Template/>
  <TotalTime>738</TotalTime>
  <Words>929</Words>
  <Application>Microsoft Office PowerPoint</Application>
  <PresentationFormat>Widescreen</PresentationFormat>
  <Paragraphs>98</Paragraphs>
  <Slides>25</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9" baseType="lpstr">
      <vt:lpstr>ＭＳ Ｐゴシック</vt:lpstr>
      <vt:lpstr>ＭＳ Ｐゴシック</vt:lpstr>
      <vt:lpstr>Arial</vt:lpstr>
      <vt:lpstr>Calibri</vt:lpstr>
      <vt:lpstr>Calibri Light</vt:lpstr>
      <vt:lpstr>Comic Sans MS</vt:lpstr>
      <vt:lpstr>French Script MT</vt:lpstr>
      <vt:lpstr>Google Sans</vt:lpstr>
      <vt:lpstr>Times</vt:lpstr>
      <vt:lpstr>Wingdings</vt:lpstr>
      <vt:lpstr>ヒラギノ角ゴ Pro W3</vt:lpstr>
      <vt:lpstr>Office Theme</vt:lpstr>
      <vt:lpstr>Equation.3</vt:lpstr>
      <vt:lpstr>Equation</vt:lpstr>
      <vt:lpstr>PowerPoint Presentation</vt:lpstr>
      <vt:lpstr>Welcome!  DNA: Solve these SAME-ish, yet slightly different equations:</vt:lpstr>
      <vt:lpstr>Why study Mathematics at A-level?</vt:lpstr>
      <vt:lpstr>PowerPoint Presentation</vt:lpstr>
      <vt:lpstr>A level maths</vt:lpstr>
      <vt:lpstr>What is Pure Mathematics?</vt:lpstr>
      <vt:lpstr>What is Statistics?</vt:lpstr>
      <vt:lpstr>What is Mechanics?</vt:lpstr>
      <vt:lpstr>PowerPoint Presentation</vt:lpstr>
      <vt:lpstr>PowerPoint Presentation</vt:lpstr>
      <vt:lpstr>PowerPoint Presentation</vt:lpstr>
      <vt:lpstr>PowerPoint Presentation</vt:lpstr>
      <vt:lpstr>Small Group Activity   DO NOT write on the cards</vt:lpstr>
      <vt:lpstr>PowerPoint Presentation</vt:lpstr>
      <vt:lpstr>STOP</vt:lpstr>
      <vt:lpstr>Card Sort Answers</vt:lpstr>
      <vt:lpstr>PowerPoint Presentation</vt:lpstr>
      <vt:lpstr>PowerPoint Presentation</vt:lpstr>
      <vt:lpstr>PowerPoint Presentation</vt:lpstr>
      <vt:lpstr>Why Mr. Rayner isn’t Very Good at Maths</vt:lpstr>
      <vt:lpstr>PowerPoint Presentation</vt:lpstr>
      <vt:lpstr>PowerPoint Presentation</vt:lpstr>
      <vt:lpstr>PowerPoint Presentation</vt:lpstr>
      <vt:lpstr>Solution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Chaventre</dc:creator>
  <cp:lastModifiedBy>Ms K James</cp:lastModifiedBy>
  <cp:revision>77</cp:revision>
  <dcterms:created xsi:type="dcterms:W3CDTF">2021-10-12T07:26:12Z</dcterms:created>
  <dcterms:modified xsi:type="dcterms:W3CDTF">2025-07-03T09:30:52Z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513200</vt:r8>
  </property>
  <property fmtid="{D5CDD505-2E9C-101B-9397-08002B2CF9AE}" pid="4" name="MediaServiceImageTags">
    <vt:lpwstr/>
  </property>
</Properties>
</file>