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9" r:id="rId6"/>
    <p:sldId id="260" r:id="rId7"/>
    <p:sldId id="261" r:id="rId8"/>
    <p:sldId id="262" r:id="rId9"/>
    <p:sldId id="263" r:id="rId10"/>
    <p:sldId id="264" r:id="rId11"/>
    <p:sldId id="265" r:id="rId12"/>
    <p:sldId id="266" r:id="rId13"/>
    <p:sldId id="267" r:id="rId14"/>
    <p:sldId id="271"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4" r:id="rId29"/>
    <p:sldId id="282"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83977-B1BA-3F00-ABD1-993BB024CC95}" v="3" dt="2025-07-07T18:13:37.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M Rey Jimenez" userId="S::mreyjimenez@littleheath.org.uk::11455def-67fc-4c97-81a7-ebe56876f7da" providerId="AD" clId="Web-{37E83977-B1BA-3F00-ABD1-993BB024CC95}"/>
    <pc:docChg chg="modSld">
      <pc:chgData name="Mr M Rey Jimenez" userId="S::mreyjimenez@littleheath.org.uk::11455def-67fc-4c97-81a7-ebe56876f7da" providerId="AD" clId="Web-{37E83977-B1BA-3F00-ABD1-993BB024CC95}" dt="2025-07-07T18:13:37.563" v="2" actId="1076"/>
      <pc:docMkLst>
        <pc:docMk/>
      </pc:docMkLst>
      <pc:sldChg chg="delSp modSp">
        <pc:chgData name="Mr M Rey Jimenez" userId="S::mreyjimenez@littleheath.org.uk::11455def-67fc-4c97-81a7-ebe56876f7da" providerId="AD" clId="Web-{37E83977-B1BA-3F00-ABD1-993BB024CC95}" dt="2025-07-07T18:13:37.563" v="2" actId="1076"/>
        <pc:sldMkLst>
          <pc:docMk/>
          <pc:sldMk cId="2215696478" sldId="266"/>
        </pc:sldMkLst>
        <pc:spChg chg="del">
          <ac:chgData name="Mr M Rey Jimenez" userId="S::mreyjimenez@littleheath.org.uk::11455def-67fc-4c97-81a7-ebe56876f7da" providerId="AD" clId="Web-{37E83977-B1BA-3F00-ABD1-993BB024CC95}" dt="2025-07-07T18:13:31.203" v="1"/>
          <ac:spMkLst>
            <pc:docMk/>
            <pc:sldMk cId="2215696478" sldId="266"/>
            <ac:spMk id="5" creationId="{32EE4D94-6F1E-4832-98EC-DD148D06603B}"/>
          </ac:spMkLst>
        </pc:spChg>
        <pc:picChg chg="mod">
          <ac:chgData name="Mr M Rey Jimenez" userId="S::mreyjimenez@littleheath.org.uk::11455def-67fc-4c97-81a7-ebe56876f7da" providerId="AD" clId="Web-{37E83977-B1BA-3F00-ABD1-993BB024CC95}" dt="2025-07-07T18:13:37.563" v="2" actId="1076"/>
          <ac:picMkLst>
            <pc:docMk/>
            <pc:sldMk cId="2215696478" sldId="266"/>
            <ac:picMk id="7" creationId="{631843DE-E580-45E9-838B-3AF2BA3729E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2BECA6-529C-4373-9549-1463F2BFEFE2}"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256559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BECA6-529C-4373-9549-1463F2BFEFE2}"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35676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BECA6-529C-4373-9549-1463F2BFEFE2}"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256117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BECA6-529C-4373-9549-1463F2BFEFE2}"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110729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2BECA6-529C-4373-9549-1463F2BFEFE2}"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359152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2BECA6-529C-4373-9549-1463F2BFEFE2}"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370829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2BECA6-529C-4373-9549-1463F2BFEFE2}" type="datetimeFigureOut">
              <a:rPr lang="en-GB" smtClean="0"/>
              <a:t>07/07/2025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403441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2BECA6-529C-4373-9549-1463F2BFEFE2}" type="datetimeFigureOut">
              <a:rPr lang="en-GB" smtClean="0"/>
              <a:t>07/07/2025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129975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BECA6-529C-4373-9549-1463F2BFEFE2}" type="datetimeFigureOut">
              <a:rPr lang="en-GB" smtClean="0"/>
              <a:t>07/07/2025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54055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2BECA6-529C-4373-9549-1463F2BFEFE2}"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312990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2BECA6-529C-4373-9549-1463F2BFEFE2}"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102643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BECA6-529C-4373-9549-1463F2BFEFE2}" type="datetimeFigureOut">
              <a:rPr lang="en-GB" smtClean="0"/>
              <a:t>07/07/2025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51EA7-C66C-45AA-88A9-CDC83186F7A4}" type="slidenum">
              <a:rPr lang="en-GB" smtClean="0"/>
              <a:t>‹#›</a:t>
            </a:fld>
            <a:endParaRPr lang="en-GB"/>
          </a:p>
        </p:txBody>
      </p:sp>
    </p:spTree>
    <p:extLst>
      <p:ext uri="{BB962C8B-B14F-4D97-AF65-F5344CB8AC3E}">
        <p14:creationId xmlns:p14="http://schemas.microsoft.com/office/powerpoint/2010/main" val="1312692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9pMIKcx8R60"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8.bm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lter-fendt.de/html5/phen/standingwavereflection_en.htm"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shorts/Ba3cCV0D8uM"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www.youtube.com/watch?v=ErMSHiQRnc8" TargetMode="External"/><Relationship Id="rId4" Type="http://schemas.openxmlformats.org/officeDocument/2006/relationships/hyperlink" Target="https://www.youtube.com/watch?v=5zlcWdTs2-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48" y="4209098"/>
            <a:ext cx="281082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730928" y="225624"/>
            <a:ext cx="4950042"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t">
            <a:spAutoFit/>
          </a:bodyPr>
          <a:lstStyle/>
          <a:p>
            <a:pPr algn="ctr"/>
            <a:r>
              <a:rPr lang="en-GB" sz="4000" b="1" u="sng" dirty="0"/>
              <a:t>Title: A Level Physics Taster Lesson</a:t>
            </a:r>
          </a:p>
        </p:txBody>
      </p:sp>
      <p:sp>
        <p:nvSpPr>
          <p:cNvPr id="6" name="TextBox 5">
            <a:extLst>
              <a:ext uri="{FF2B5EF4-FFF2-40B4-BE49-F238E27FC236}">
                <a16:creationId xmlns:a16="http://schemas.microsoft.com/office/drawing/2014/main" id="{6B680610-4F80-46A2-AB4C-8A9B847B68AC}"/>
              </a:ext>
            </a:extLst>
          </p:cNvPr>
          <p:cNvSpPr txBox="1"/>
          <p:nvPr/>
        </p:nvSpPr>
        <p:spPr>
          <a:xfrm>
            <a:off x="3721377" y="1330779"/>
            <a:ext cx="4959593" cy="3970318"/>
          </a:xfrm>
          <a:prstGeom prst="rect">
            <a:avLst/>
          </a:prstGeom>
          <a:noFill/>
        </p:spPr>
        <p:txBody>
          <a:bodyPr wrap="square" lIns="91440" tIns="45720" rIns="91440" bIns="45720" rtlCol="0" anchor="t">
            <a:spAutoFit/>
          </a:bodyPr>
          <a:lstStyle/>
          <a:p>
            <a:endParaRPr lang="en-GB" sz="2800" dirty="0"/>
          </a:p>
          <a:p>
            <a:r>
              <a:rPr lang="en-GB" sz="2800" dirty="0"/>
              <a:t>Aims:</a:t>
            </a:r>
          </a:p>
          <a:p>
            <a:pPr marL="342900" indent="-342900">
              <a:buAutoNum type="arabicPeriod"/>
            </a:pPr>
            <a:r>
              <a:rPr lang="en-GB" sz="2800" dirty="0"/>
              <a:t>Learn about A Level Physics curriculum.</a:t>
            </a:r>
          </a:p>
          <a:p>
            <a:pPr marL="342900" indent="-342900">
              <a:buAutoNum type="arabicPeriod"/>
            </a:pPr>
            <a:r>
              <a:rPr lang="en-GB" sz="2800" dirty="0">
                <a:ea typeface="Calibri"/>
                <a:cs typeface="Calibri"/>
              </a:rPr>
              <a:t>Where can Physics bring you?</a:t>
            </a:r>
          </a:p>
          <a:p>
            <a:pPr marL="342900" indent="-342900">
              <a:buAutoNum type="arabicPeriod"/>
            </a:pPr>
            <a:r>
              <a:rPr lang="en-GB" sz="2800" dirty="0">
                <a:ea typeface="Calibri"/>
                <a:cs typeface="Calibri"/>
              </a:rPr>
              <a:t>To acquire a deeper understanding of physics investigative</a:t>
            </a:r>
            <a:br>
              <a:rPr lang="en-GB" sz="2800" dirty="0">
                <a:ea typeface="Calibri"/>
                <a:cs typeface="Calibri"/>
              </a:rPr>
            </a:br>
            <a:r>
              <a:rPr lang="en-GB" sz="2800" dirty="0">
                <a:ea typeface="Calibri"/>
                <a:cs typeface="Calibri"/>
              </a:rPr>
              <a:t>procedures. </a:t>
            </a:r>
          </a:p>
        </p:txBody>
      </p:sp>
      <p:sp>
        <p:nvSpPr>
          <p:cNvPr id="2" name="TextBox 1">
            <a:extLst>
              <a:ext uri="{FF2B5EF4-FFF2-40B4-BE49-F238E27FC236}">
                <a16:creationId xmlns:a16="http://schemas.microsoft.com/office/drawing/2014/main" id="{DD40849A-58A8-4EBA-9FD3-8C38F19A6997}"/>
              </a:ext>
            </a:extLst>
          </p:cNvPr>
          <p:cNvSpPr txBox="1"/>
          <p:nvPr/>
        </p:nvSpPr>
        <p:spPr>
          <a:xfrm>
            <a:off x="8857407" y="60289"/>
            <a:ext cx="3174521" cy="821763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DNA:</a:t>
            </a:r>
          </a:p>
          <a:p>
            <a:pPr algn="l"/>
            <a:endParaRPr lang="en-US" sz="2800" b="1" dirty="0"/>
          </a:p>
          <a:p>
            <a:pPr algn="l"/>
            <a:r>
              <a:rPr lang="en-US" sz="2000" b="1" dirty="0"/>
              <a:t>What are the main features of a wave?</a:t>
            </a:r>
            <a:br>
              <a:rPr lang="en-US" sz="2000" b="1" dirty="0"/>
            </a:br>
            <a:br>
              <a:rPr lang="en-US" sz="2800" b="1" dirty="0"/>
            </a:br>
            <a:r>
              <a:rPr lang="en-US" sz="2000" b="1" dirty="0"/>
              <a:t>Write down one difference and one similarity between longitudinal and transverse waves.</a:t>
            </a:r>
            <a:br>
              <a:rPr lang="en-US" sz="2000" b="1" dirty="0"/>
            </a:br>
            <a:br>
              <a:rPr lang="en-US" sz="2000" b="1" dirty="0"/>
            </a:br>
            <a:r>
              <a:rPr lang="en-US" sz="2000" b="1" dirty="0"/>
              <a:t>Write at least one example of each type of wave.</a:t>
            </a:r>
            <a:br>
              <a:rPr lang="en-US" sz="2000" b="1" dirty="0"/>
            </a:br>
            <a:br>
              <a:rPr lang="en-US" sz="2000" b="1" dirty="0"/>
            </a:br>
            <a:endParaRPr lang="en-US" sz="2000" b="1" dirty="0"/>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7234869" y="4451870"/>
            <a:ext cx="2026577" cy="2108247"/>
          </a:xfrm>
          <a:prstGeom prst="rect">
            <a:avLst/>
          </a:prstGeom>
        </p:spPr>
      </p:pic>
    </p:spTree>
    <p:extLst>
      <p:ext uri="{BB962C8B-B14F-4D97-AF65-F5344CB8AC3E}">
        <p14:creationId xmlns:p14="http://schemas.microsoft.com/office/powerpoint/2010/main" val="37475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3380015" y="402772"/>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5400" b="1" dirty="0"/>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2065564" y="1243919"/>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pic>
        <p:nvPicPr>
          <p:cNvPr id="3" name="Picture 2">
            <a:extLst>
              <a:ext uri="{FF2B5EF4-FFF2-40B4-BE49-F238E27FC236}">
                <a16:creationId xmlns:a16="http://schemas.microsoft.com/office/drawing/2014/main" id="{7FA11A8B-5F85-41EC-A24D-0432B750E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377" y="299131"/>
            <a:ext cx="10652623" cy="5592627"/>
          </a:xfrm>
          <a:prstGeom prst="rect">
            <a:avLst/>
          </a:prstGeom>
        </p:spPr>
      </p:pic>
    </p:spTree>
    <p:extLst>
      <p:ext uri="{BB962C8B-B14F-4D97-AF65-F5344CB8AC3E}">
        <p14:creationId xmlns:p14="http://schemas.microsoft.com/office/powerpoint/2010/main" val="159951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008414" y="402772"/>
            <a:ext cx="9601201"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b="1" dirty="0"/>
              <a:t>What can you expect from this course?</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2065564" y="1243919"/>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8" name="Content Placeholder 2">
            <a:extLst>
              <a:ext uri="{FF2B5EF4-FFF2-40B4-BE49-F238E27FC236}">
                <a16:creationId xmlns:a16="http://schemas.microsoft.com/office/drawing/2014/main" id="{8D0C622E-EE39-4ECD-A27D-165FC6B4AA3D}"/>
              </a:ext>
            </a:extLst>
          </p:cNvPr>
          <p:cNvSpPr txBox="1">
            <a:spLocks/>
          </p:cNvSpPr>
          <p:nvPr/>
        </p:nvSpPr>
        <p:spPr>
          <a:xfrm>
            <a:off x="2217964" y="1396319"/>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t>Math is tailored to GCSE level</a:t>
            </a:r>
          </a:p>
          <a:p>
            <a:pPr>
              <a:defRPr/>
            </a:pPr>
            <a:r>
              <a:rPr lang="en-US" dirty="0"/>
              <a:t>It is both a theoretical and practical subject</a:t>
            </a:r>
          </a:p>
          <a:p>
            <a:pPr>
              <a:defRPr/>
            </a:pPr>
            <a:r>
              <a:rPr lang="en-US" dirty="0"/>
              <a:t>We follow the book “OCR A Level Physics”, including the topics:</a:t>
            </a:r>
          </a:p>
          <a:p>
            <a:pPr>
              <a:defRPr/>
            </a:pPr>
            <a:r>
              <a:rPr lang="en-US" dirty="0"/>
              <a:t>Y12: Forces and motion, materials, electricity, </a:t>
            </a:r>
            <a:br>
              <a:rPr lang="en-US" dirty="0"/>
            </a:br>
            <a:r>
              <a:rPr lang="en-US" dirty="0"/>
              <a:t>waves and quantum physics</a:t>
            </a:r>
          </a:p>
          <a:p>
            <a:pPr>
              <a:defRPr/>
            </a:pPr>
            <a:r>
              <a:rPr lang="en-US" dirty="0"/>
              <a:t>Y13: Introduction to thermodynamics, advance </a:t>
            </a:r>
            <a:br>
              <a:rPr lang="en-US" dirty="0"/>
            </a:br>
            <a:r>
              <a:rPr lang="en-US" dirty="0"/>
              <a:t>motion, astrophysics, electromagnetism, particle </a:t>
            </a:r>
            <a:br>
              <a:rPr lang="en-US" dirty="0"/>
            </a:br>
            <a:r>
              <a:rPr lang="en-US" dirty="0"/>
              <a:t>physics and medical physics</a:t>
            </a:r>
            <a:br>
              <a:rPr lang="en-US" dirty="0"/>
            </a:br>
            <a:br>
              <a:rPr lang="en-US" dirty="0"/>
            </a:br>
            <a:r>
              <a:rPr lang="en-US" dirty="0"/>
              <a:t>And we will ask you to do a lot of independent work!</a:t>
            </a:r>
          </a:p>
          <a:p>
            <a:pPr>
              <a:defRPr/>
            </a:pPr>
            <a:endParaRPr lang="en-US" dirty="0"/>
          </a:p>
          <a:p>
            <a:pPr>
              <a:defRPr/>
            </a:pPr>
            <a:endParaRPr lang="en-US" dirty="0"/>
          </a:p>
        </p:txBody>
      </p:sp>
      <p:pic>
        <p:nvPicPr>
          <p:cNvPr id="2" name="Picture 1">
            <a:extLst>
              <a:ext uri="{FF2B5EF4-FFF2-40B4-BE49-F238E27FC236}">
                <a16:creationId xmlns:a16="http://schemas.microsoft.com/office/drawing/2014/main" id="{8079B4EC-2CFE-440F-B1CD-368E5B40E96F}"/>
              </a:ext>
            </a:extLst>
          </p:cNvPr>
          <p:cNvPicPr>
            <a:picLocks noChangeAspect="1"/>
          </p:cNvPicPr>
          <p:nvPr/>
        </p:nvPicPr>
        <p:blipFill>
          <a:blip r:embed="rId3"/>
          <a:stretch>
            <a:fillRect/>
          </a:stretch>
        </p:blipFill>
        <p:spPr>
          <a:xfrm>
            <a:off x="9974036" y="3010949"/>
            <a:ext cx="1760450" cy="2450732"/>
          </a:xfrm>
          <a:prstGeom prst="rect">
            <a:avLst/>
          </a:prstGeom>
        </p:spPr>
      </p:pic>
    </p:spTree>
    <p:extLst>
      <p:ext uri="{BB962C8B-B14F-4D97-AF65-F5344CB8AC3E}">
        <p14:creationId xmlns:p14="http://schemas.microsoft.com/office/powerpoint/2010/main" val="235569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2065564" y="1243919"/>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5"/>
            <a:ext cx="6862212" cy="47501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What you are looking at is a shock wave:</a:t>
            </a:r>
          </a:p>
          <a:p>
            <a:pPr marL="0" indent="0">
              <a:buNone/>
              <a:defRPr/>
            </a:pPr>
            <a:br>
              <a:rPr lang="en-US" dirty="0"/>
            </a:br>
            <a:r>
              <a:rPr lang="en-US" dirty="0"/>
              <a:t>You already know that sound is a longitudinal wave with compressions and rarefactions.</a:t>
            </a:r>
          </a:p>
          <a:p>
            <a:pPr marL="0" indent="0">
              <a:buNone/>
              <a:defRPr/>
            </a:pPr>
            <a:r>
              <a:rPr lang="en-US" dirty="0"/>
              <a:t>A shockwave is produced when an object moves faster than sound itself, creating a huge compression behind it. So intense, that it can condense water vapor and we can see it!</a:t>
            </a:r>
          </a:p>
          <a:p>
            <a:pPr marL="0" indent="0">
              <a:buNone/>
              <a:defRPr/>
            </a:pPr>
            <a:endParaRPr lang="en-US" dirty="0"/>
          </a:p>
          <a:p>
            <a:pPr marL="0" indent="0">
              <a:buNone/>
              <a:defRPr/>
            </a:pPr>
            <a:r>
              <a:rPr lang="en-GB" dirty="0">
                <a:hlinkClick r:id="rId3"/>
              </a:rPr>
              <a:t>TOP 7 INSANE SONIC BOOMS ON CAMERA</a:t>
            </a:r>
            <a:endParaRPr lang="en-US" dirty="0"/>
          </a:p>
        </p:txBody>
      </p:sp>
      <p:pic>
        <p:nvPicPr>
          <p:cNvPr id="7" name="Picture 6">
            <a:extLst>
              <a:ext uri="{FF2B5EF4-FFF2-40B4-BE49-F238E27FC236}">
                <a16:creationId xmlns:a16="http://schemas.microsoft.com/office/drawing/2014/main" id="{2C05C1BE-99A4-4C70-87D4-C3462E4CB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410" y="1729580"/>
            <a:ext cx="4491590" cy="3460985"/>
          </a:xfrm>
          <a:prstGeom prst="rect">
            <a:avLst/>
          </a:prstGeom>
        </p:spPr>
      </p:pic>
    </p:spTree>
    <p:extLst>
      <p:ext uri="{BB962C8B-B14F-4D97-AF65-F5344CB8AC3E}">
        <p14:creationId xmlns:p14="http://schemas.microsoft.com/office/powerpoint/2010/main" val="229992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2065564" y="1243919"/>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6419851"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The speed of sound, as any other wave, can be calculated as </a:t>
                </a:r>
                <a:br>
                  <a:rPr lang="en-US" dirty="0"/>
                </a:br>
                <a:br>
                  <a:rPr lang="en-US"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𝑓</m:t>
                      </m:r>
                    </m:oMath>
                  </m:oMathPara>
                </a14:m>
                <a:endParaRPr lang="en-US" dirty="0"/>
              </a:p>
              <a:p>
                <a:pPr marL="0" indent="0">
                  <a:buNone/>
                  <a:defRPr/>
                </a:pPr>
                <a:r>
                  <a:rPr lang="en-US" dirty="0"/>
                  <a:t>Where:</a:t>
                </a:r>
              </a:p>
              <a:p>
                <a:pPr marL="0" indent="0">
                  <a:buNone/>
                  <a:defRPr/>
                </a:pPr>
                <a:br>
                  <a:rPr lang="en-US" dirty="0"/>
                </a:br>
                <a14:m>
                  <m:oMath xmlns:m="http://schemas.openxmlformats.org/officeDocument/2006/math">
                    <m:r>
                      <a:rPr lang="en-GB" i="1">
                        <a:latin typeface="Cambria Math" panose="02040503050406030204" pitchFamily="18" charset="0"/>
                      </a:rPr>
                      <m:t>𝑣</m:t>
                    </m:r>
                  </m:oMath>
                </a14:m>
                <a:r>
                  <a:rPr lang="en-US" dirty="0"/>
                  <a:t> is the speed of the wave</a:t>
                </a:r>
              </a:p>
              <a:p>
                <a:pPr marL="0" indent="0">
                  <a:buNone/>
                  <a:defRPr/>
                </a:pPr>
                <a14:m>
                  <m:oMath xmlns:m="http://schemas.openxmlformats.org/officeDocument/2006/math">
                    <m:r>
                      <a:rPr lang="en-GB" i="1">
                        <a:latin typeface="Cambria Math" panose="02040503050406030204" pitchFamily="18" charset="0"/>
                        <a:ea typeface="Cambria Math" panose="02040503050406030204" pitchFamily="18" charset="0"/>
                      </a:rPr>
                      <m:t>𝜆</m:t>
                    </m:r>
                  </m:oMath>
                </a14:m>
                <a:r>
                  <a:rPr lang="en-US" dirty="0"/>
                  <a:t> is the wavelength </a:t>
                </a:r>
              </a:p>
              <a:p>
                <a:pPr marL="0" indent="0">
                  <a:buNone/>
                  <a:defRPr/>
                </a:pPr>
                <a14:m>
                  <m:oMath xmlns:m="http://schemas.openxmlformats.org/officeDocument/2006/math">
                    <m:r>
                      <a:rPr lang="en-GB" i="1">
                        <a:latin typeface="Cambria Math" panose="02040503050406030204" pitchFamily="18" charset="0"/>
                        <a:ea typeface="Cambria Math" panose="02040503050406030204" pitchFamily="18" charset="0"/>
                      </a:rPr>
                      <m:t>𝑓</m:t>
                    </m:r>
                  </m:oMath>
                </a14:m>
                <a:r>
                  <a:rPr lang="en-US" dirty="0"/>
                  <a:t> is the frequency of the wave</a:t>
                </a:r>
              </a:p>
            </p:txBody>
          </p:sp>
        </mc:Choice>
        <mc:Fallback xmlns="">
          <p:sp>
            <p:nvSpPr>
              <p:cNvPr id="5" name="Content Placeholder 2">
                <a:extLst>
                  <a:ext uri="{FF2B5EF4-FFF2-40B4-BE49-F238E27FC236}">
                    <a16:creationId xmlns:a16="http://schemas.microsoft.com/office/drawing/2014/main" id="{63DE32AB-C518-458C-9E74-CFD5761DCE2F}"/>
                  </a:ext>
                </a:extLst>
              </p:cNvPr>
              <p:cNvSpPr txBox="1">
                <a:spLocks noRot="1" noChangeAspect="1" noMove="1" noResize="1" noEditPoints="1" noAdjustHandles="1" noChangeArrowheads="1" noChangeShapeType="1" noTextEdit="1"/>
              </p:cNvSpPr>
              <p:nvPr/>
            </p:nvSpPr>
            <p:spPr>
              <a:xfrm>
                <a:off x="838198" y="1664266"/>
                <a:ext cx="6419851" cy="4279333"/>
              </a:xfrm>
              <a:prstGeom prst="rect">
                <a:avLst/>
              </a:prstGeom>
              <a:blipFill>
                <a:blip r:embed="rId3"/>
                <a:stretch>
                  <a:fillRect l="-1898" t="-2279"/>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66CDCD0E-AD68-4BEC-9E94-8511897C7E10}"/>
              </a:ext>
            </a:extLst>
          </p:cNvPr>
          <p:cNvPicPr>
            <a:picLocks noChangeAspect="1"/>
          </p:cNvPicPr>
          <p:nvPr/>
        </p:nvPicPr>
        <p:blipFill>
          <a:blip r:embed="rId4"/>
          <a:stretch>
            <a:fillRect/>
          </a:stretch>
        </p:blipFill>
        <p:spPr>
          <a:xfrm>
            <a:off x="5410200" y="2600217"/>
            <a:ext cx="6627878" cy="2593517"/>
          </a:xfrm>
          <a:prstGeom prst="rect">
            <a:avLst/>
          </a:prstGeom>
        </p:spPr>
      </p:pic>
    </p:spTree>
    <p:extLst>
      <p:ext uri="{BB962C8B-B14F-4D97-AF65-F5344CB8AC3E}">
        <p14:creationId xmlns:p14="http://schemas.microsoft.com/office/powerpoint/2010/main" val="362848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2065564" y="1243919"/>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The speed of sound varies depending on the medium it is travelling through. On air, at a given pressure and temperature, sound travels at a speed of approximately 330 m/s.</a:t>
            </a:r>
            <a:br>
              <a:rPr lang="en-US" dirty="0"/>
            </a:br>
            <a:br>
              <a:rPr lang="en-US" dirty="0"/>
            </a:br>
            <a:r>
              <a:rPr lang="en-US" dirty="0"/>
              <a:t>How do we know it?</a:t>
            </a:r>
            <a:br>
              <a:rPr lang="en-US" dirty="0"/>
            </a:br>
            <a:br>
              <a:rPr lang="en-US" dirty="0"/>
            </a:br>
            <a:r>
              <a:rPr lang="en-US" dirty="0"/>
              <a:t>Let’s make an attempt to discover it today!</a:t>
            </a:r>
          </a:p>
        </p:txBody>
      </p:sp>
    </p:spTree>
    <p:extLst>
      <p:ext uri="{BB962C8B-B14F-4D97-AF65-F5344CB8AC3E}">
        <p14:creationId xmlns:p14="http://schemas.microsoft.com/office/powerpoint/2010/main" val="207002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2065564" y="1243919"/>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Before we start, we need to learn a basic concept: </a:t>
            </a:r>
            <a:br>
              <a:rPr lang="en-US" dirty="0"/>
            </a:br>
            <a:br>
              <a:rPr lang="en-US" dirty="0"/>
            </a:br>
            <a:r>
              <a:rPr lang="en-US" dirty="0"/>
              <a:t>Stationary waves.</a:t>
            </a:r>
            <a:br>
              <a:rPr lang="en-US" dirty="0"/>
            </a:br>
            <a:br>
              <a:rPr lang="en-US" dirty="0"/>
            </a:br>
            <a:r>
              <a:rPr lang="en-US" dirty="0"/>
              <a:t>Stationary waves are waves that, instead of travelling, keep on oscillating on fixed positions. </a:t>
            </a:r>
            <a:br>
              <a:rPr lang="en-US" dirty="0"/>
            </a:br>
            <a:br>
              <a:rPr lang="en-US" dirty="0"/>
            </a:br>
            <a:r>
              <a:rPr lang="en-US" dirty="0"/>
              <a:t>The easiest way to create a stationary wave is to make a wave bounce back on a surface. It will interfere with itself creating a standing wave:</a:t>
            </a:r>
            <a:br>
              <a:rPr lang="en-US" dirty="0"/>
            </a:br>
            <a:br>
              <a:rPr lang="en-US" dirty="0"/>
            </a:br>
            <a:r>
              <a:rPr lang="en-GB" dirty="0">
                <a:hlinkClick r:id="rId3"/>
              </a:rPr>
              <a:t>Standing wave (explanation by superposition with the reflected wave)</a:t>
            </a:r>
            <a:br>
              <a:rPr lang="en-US" dirty="0"/>
            </a:br>
            <a:endParaRPr lang="en-US" dirty="0"/>
          </a:p>
        </p:txBody>
      </p:sp>
    </p:spTree>
    <p:extLst>
      <p:ext uri="{BB962C8B-B14F-4D97-AF65-F5344CB8AC3E}">
        <p14:creationId xmlns:p14="http://schemas.microsoft.com/office/powerpoint/2010/main" val="287468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To carry out this investigation, we just need:</a:t>
            </a:r>
            <a:br>
              <a:rPr lang="en-US" dirty="0"/>
            </a:br>
            <a:br>
              <a:rPr lang="en-US" dirty="0"/>
            </a:br>
            <a:r>
              <a:rPr lang="en-US" dirty="0"/>
              <a:t>A measuring cylinder</a:t>
            </a:r>
          </a:p>
          <a:p>
            <a:pPr marL="0" indent="0">
              <a:buNone/>
              <a:defRPr/>
            </a:pPr>
            <a:endParaRPr lang="en-US" dirty="0"/>
          </a:p>
          <a:p>
            <a:pPr marL="0" indent="0">
              <a:buNone/>
              <a:defRPr/>
            </a:pPr>
            <a:r>
              <a:rPr lang="en-US" dirty="0"/>
              <a:t>A ruler</a:t>
            </a:r>
            <a:br>
              <a:rPr lang="en-US" dirty="0"/>
            </a:br>
            <a:endParaRPr lang="en-US" dirty="0"/>
          </a:p>
          <a:p>
            <a:pPr marL="0" indent="0">
              <a:buNone/>
              <a:defRPr/>
            </a:pPr>
            <a:r>
              <a:rPr lang="en-US" dirty="0"/>
              <a:t>Some water</a:t>
            </a:r>
          </a:p>
          <a:p>
            <a:pPr marL="0" indent="0">
              <a:buNone/>
              <a:defRPr/>
            </a:pPr>
            <a:endParaRPr lang="en-US" dirty="0"/>
          </a:p>
          <a:p>
            <a:pPr marL="0" indent="0">
              <a:buNone/>
              <a:defRPr/>
            </a:pPr>
            <a:r>
              <a:rPr lang="en-US" dirty="0"/>
              <a:t>A tuning fork</a:t>
            </a:r>
          </a:p>
        </p:txBody>
      </p:sp>
      <p:pic>
        <p:nvPicPr>
          <p:cNvPr id="3" name="Picture 2">
            <a:extLst>
              <a:ext uri="{FF2B5EF4-FFF2-40B4-BE49-F238E27FC236}">
                <a16:creationId xmlns:a16="http://schemas.microsoft.com/office/drawing/2014/main" id="{2C980BF1-98BE-4C85-8585-E2E3AA194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853" y="2311634"/>
            <a:ext cx="3094083" cy="3094083"/>
          </a:xfrm>
          <a:prstGeom prst="rect">
            <a:avLst/>
          </a:prstGeom>
        </p:spPr>
      </p:pic>
      <p:pic>
        <p:nvPicPr>
          <p:cNvPr id="8" name="Picture 7">
            <a:extLst>
              <a:ext uri="{FF2B5EF4-FFF2-40B4-BE49-F238E27FC236}">
                <a16:creationId xmlns:a16="http://schemas.microsoft.com/office/drawing/2014/main" id="{4BC6ABC8-BD2C-47B2-BC35-0B242911A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957" y="4101191"/>
            <a:ext cx="4089534" cy="2592273"/>
          </a:xfrm>
          <a:prstGeom prst="rect">
            <a:avLst/>
          </a:prstGeom>
        </p:spPr>
      </p:pic>
    </p:spTree>
    <p:extLst>
      <p:ext uri="{BB962C8B-B14F-4D97-AF65-F5344CB8AC3E}">
        <p14:creationId xmlns:p14="http://schemas.microsoft.com/office/powerpoint/2010/main" val="105219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7" y="1664266"/>
                <a:ext cx="10860743" cy="42793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The amplitude of the sound wave is the maximum volume we can hear.</a:t>
                </a:r>
              </a:p>
              <a:p>
                <a:pPr marL="0" indent="0">
                  <a:buNone/>
                  <a:defRPr/>
                </a:pPr>
                <a:endParaRPr lang="en-US" dirty="0"/>
              </a:p>
              <a:p>
                <a:pPr marL="0" indent="0">
                  <a:buNone/>
                  <a:defRPr/>
                </a:pPr>
                <a:r>
                  <a:rPr lang="en-US" dirty="0"/>
                  <a:t>By creating a standing wave inside the measuring cylinder, when we are finally able to hear maximum volume, we will have created a standing wave inside the cylinder with a crest at the edge. This is exactly how wind instruments work!</a:t>
                </a:r>
              </a:p>
              <a:p>
                <a:pPr marL="0" indent="0">
                  <a:buNone/>
                  <a:defRPr/>
                </a:pPr>
                <a:endParaRPr lang="en-US" dirty="0"/>
              </a:p>
              <a:p>
                <a:pPr marL="0" indent="0">
                  <a:buNone/>
                  <a:defRPr/>
                </a:pPr>
                <a:r>
                  <a:rPr lang="en-US" dirty="0"/>
                  <a:t>As sound travels inside the measuring cylinder and bounces back, creating a stationary wave, if we know the frequency of the sound (look at your tuning forks) and we look for the maximum volume we can hear, we can calculate the wavelength of that sound, and therefore the speed of sound.</a:t>
                </a:r>
              </a:p>
              <a:p>
                <a:pPr marL="0" indent="0">
                  <a:buNone/>
                  <a:defRPr/>
                </a:pPr>
                <a:endParaRPr lang="en-US" dirty="0"/>
              </a:p>
              <a:p>
                <a:pPr marL="0" indent="0">
                  <a:buNone/>
                  <a:defRPr/>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𝑣</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𝑓</m:t>
                      </m:r>
                    </m:oMath>
                  </m:oMathPara>
                </a14:m>
                <a:endParaRPr lang="en-US" dirty="0"/>
              </a:p>
            </p:txBody>
          </p:sp>
        </mc:Choice>
        <mc:Fallback xmlns="">
          <p:sp>
            <p:nvSpPr>
              <p:cNvPr id="5" name="Content Placeholder 2">
                <a:extLst>
                  <a:ext uri="{FF2B5EF4-FFF2-40B4-BE49-F238E27FC236}">
                    <a16:creationId xmlns:a16="http://schemas.microsoft.com/office/drawing/2014/main" id="{63DE32AB-C518-458C-9E74-CFD5761DCE2F}"/>
                  </a:ext>
                </a:extLst>
              </p:cNvPr>
              <p:cNvSpPr txBox="1">
                <a:spLocks noRot="1" noChangeAspect="1" noMove="1" noResize="1" noEditPoints="1" noAdjustHandles="1" noChangeArrowheads="1" noChangeShapeType="1" noTextEdit="1"/>
              </p:cNvSpPr>
              <p:nvPr/>
            </p:nvSpPr>
            <p:spPr>
              <a:xfrm>
                <a:off x="838197" y="1664266"/>
                <a:ext cx="10860743" cy="4279333"/>
              </a:xfrm>
              <a:prstGeom prst="rect">
                <a:avLst/>
              </a:prstGeom>
              <a:blipFill>
                <a:blip r:embed="rId3"/>
                <a:stretch>
                  <a:fillRect l="-954" t="-3561" r="-954"/>
                </a:stretch>
              </a:blipFill>
            </p:spPr>
            <p:txBody>
              <a:bodyPr/>
              <a:lstStyle/>
              <a:p>
                <a:r>
                  <a:rPr lang="en-GB">
                    <a:noFill/>
                  </a:rPr>
                  <a:t> </a:t>
                </a:r>
              </a:p>
            </p:txBody>
          </p:sp>
        </mc:Fallback>
      </mc:AlternateContent>
    </p:spTree>
    <p:extLst>
      <p:ext uri="{BB962C8B-B14F-4D97-AF65-F5344CB8AC3E}">
        <p14:creationId xmlns:p14="http://schemas.microsoft.com/office/powerpoint/2010/main" val="3936876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0860743"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t>We will learn about these harmonics during Y12</a:t>
            </a:r>
            <a:br>
              <a:rPr lang="en-GB" dirty="0"/>
            </a:br>
            <a:br>
              <a:rPr lang="en-GB" dirty="0"/>
            </a:br>
            <a:endParaRPr lang="en-US" dirty="0"/>
          </a:p>
        </p:txBody>
      </p:sp>
      <p:pic>
        <p:nvPicPr>
          <p:cNvPr id="2" name="Picture 1">
            <a:extLst>
              <a:ext uri="{FF2B5EF4-FFF2-40B4-BE49-F238E27FC236}">
                <a16:creationId xmlns:a16="http://schemas.microsoft.com/office/drawing/2014/main" id="{98899F17-7020-42E4-ACE9-2ED5EA398017}"/>
              </a:ext>
            </a:extLst>
          </p:cNvPr>
          <p:cNvPicPr>
            <a:picLocks noChangeAspect="1"/>
          </p:cNvPicPr>
          <p:nvPr/>
        </p:nvPicPr>
        <p:blipFill>
          <a:blip r:embed="rId3"/>
          <a:stretch>
            <a:fillRect/>
          </a:stretch>
        </p:blipFill>
        <p:spPr>
          <a:xfrm>
            <a:off x="1021976" y="2240772"/>
            <a:ext cx="9619130" cy="4313269"/>
          </a:xfrm>
          <a:prstGeom prst="rect">
            <a:avLst/>
          </a:prstGeom>
        </p:spPr>
      </p:pic>
    </p:spTree>
    <p:extLst>
      <p:ext uri="{BB962C8B-B14F-4D97-AF65-F5344CB8AC3E}">
        <p14:creationId xmlns:p14="http://schemas.microsoft.com/office/powerpoint/2010/main" val="396502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0860743"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t>Today we are looking for the first harmonic:</a:t>
            </a:r>
            <a:br>
              <a:rPr lang="en-GB" dirty="0"/>
            </a:br>
            <a:br>
              <a:rPr lang="en-GB" dirty="0"/>
            </a:br>
            <a:endParaRPr lang="en-US" dirty="0"/>
          </a:p>
        </p:txBody>
      </p:sp>
      <p:pic>
        <p:nvPicPr>
          <p:cNvPr id="3" name="Picture 2">
            <a:extLst>
              <a:ext uri="{FF2B5EF4-FFF2-40B4-BE49-F238E27FC236}">
                <a16:creationId xmlns:a16="http://schemas.microsoft.com/office/drawing/2014/main" id="{CC19A07C-83F8-4099-94A8-A391A34BD0D1}"/>
              </a:ext>
            </a:extLst>
          </p:cNvPr>
          <p:cNvPicPr>
            <a:picLocks noChangeAspect="1"/>
          </p:cNvPicPr>
          <p:nvPr/>
        </p:nvPicPr>
        <p:blipFill>
          <a:blip r:embed="rId3"/>
          <a:stretch>
            <a:fillRect/>
          </a:stretch>
        </p:blipFill>
        <p:spPr>
          <a:xfrm>
            <a:off x="0" y="2515364"/>
            <a:ext cx="12192000" cy="2436872"/>
          </a:xfrm>
          <a:prstGeom prst="rect">
            <a:avLst/>
          </a:prstGeom>
        </p:spPr>
      </p:pic>
    </p:spTree>
    <p:extLst>
      <p:ext uri="{BB962C8B-B14F-4D97-AF65-F5344CB8AC3E}">
        <p14:creationId xmlns:p14="http://schemas.microsoft.com/office/powerpoint/2010/main" val="22958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D9FA-51E2-4344-9623-9509A4151E83}"/>
              </a:ext>
            </a:extLst>
          </p:cNvPr>
          <p:cNvSpPr>
            <a:spLocks noGrp="1"/>
          </p:cNvSpPr>
          <p:nvPr>
            <p:ph type="title"/>
          </p:nvPr>
        </p:nvSpPr>
        <p:spPr>
          <a:xfrm>
            <a:off x="723900" y="87539"/>
            <a:ext cx="10515600" cy="13255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en-GB" sz="5400" b="1" dirty="0"/>
              <a:t>WELCOME TO PHYSICS!!!</a:t>
            </a:r>
          </a:p>
        </p:txBody>
      </p:sp>
      <p:pic>
        <p:nvPicPr>
          <p:cNvPr id="6" name="Content Placeholder 5">
            <a:extLst>
              <a:ext uri="{FF2B5EF4-FFF2-40B4-BE49-F238E27FC236}">
                <a16:creationId xmlns:a16="http://schemas.microsoft.com/office/drawing/2014/main" id="{9C8DA57F-EDE1-4A76-A8DA-15EAD4C6D9FB}"/>
              </a:ext>
            </a:extLst>
          </p:cNvPr>
          <p:cNvPicPr>
            <a:picLocks noGrp="1" noChangeAspect="1"/>
          </p:cNvPicPr>
          <p:nvPr>
            <p:ph idx="1"/>
          </p:nvPr>
        </p:nvPicPr>
        <p:blipFill>
          <a:blip r:embed="rId3"/>
          <a:stretch>
            <a:fillRect/>
          </a:stretch>
        </p:blipFill>
        <p:spPr>
          <a:xfrm>
            <a:off x="2200858" y="1286783"/>
            <a:ext cx="7392178" cy="5337140"/>
          </a:xfrm>
          <a:prstGeom prst="rect">
            <a:avLst/>
          </a:prstGeom>
        </p:spPr>
      </p:pic>
    </p:spTree>
    <p:extLst>
      <p:ext uri="{BB962C8B-B14F-4D97-AF65-F5344CB8AC3E}">
        <p14:creationId xmlns:p14="http://schemas.microsoft.com/office/powerpoint/2010/main" val="239707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1013144" cy="475014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t>Procedure:</a:t>
            </a:r>
          </a:p>
          <a:p>
            <a:pPr marL="0" indent="0">
              <a:buNone/>
              <a:defRPr/>
            </a:pPr>
            <a:r>
              <a:rPr lang="en-GB" dirty="0"/>
              <a:t>1. Fill the measuring cylinder with water (It is a good idea to start filling it up to the middle).</a:t>
            </a:r>
          </a:p>
          <a:p>
            <a:pPr marL="514350" indent="-514350">
              <a:buAutoNum type="arabicPeriod"/>
              <a:defRPr/>
            </a:pPr>
            <a:endParaRPr lang="en-GB" dirty="0"/>
          </a:p>
          <a:p>
            <a:pPr marL="0" indent="0">
              <a:buNone/>
              <a:defRPr/>
            </a:pPr>
            <a:r>
              <a:rPr lang="en-GB" dirty="0"/>
              <a:t>2. Hit your tuning fork on the cork and take it close to the edge of the measuring cylinder (BE CAREFUL TO NOT TOUCH THE GLASS WITH IT, AS YOU MAY BREAK IT!)</a:t>
            </a:r>
          </a:p>
          <a:p>
            <a:pPr marL="0" indent="0">
              <a:buNone/>
              <a:defRPr/>
            </a:pPr>
            <a:endParaRPr lang="en-GB" dirty="0"/>
          </a:p>
          <a:p>
            <a:pPr marL="0" indent="0">
              <a:buNone/>
              <a:defRPr/>
            </a:pPr>
            <a:r>
              <a:rPr lang="en-GB" dirty="0"/>
              <a:t>3. Notice the sound you can hear</a:t>
            </a:r>
          </a:p>
          <a:p>
            <a:pPr marL="0" indent="0">
              <a:buNone/>
              <a:defRPr/>
            </a:pPr>
            <a:endParaRPr lang="en-GB" dirty="0"/>
          </a:p>
          <a:p>
            <a:pPr marL="0" indent="0">
              <a:buNone/>
              <a:defRPr/>
            </a:pPr>
            <a:r>
              <a:rPr lang="en-GB" dirty="0"/>
              <a:t>4. Add (or remove) some water. Repeat!</a:t>
            </a:r>
            <a:br>
              <a:rPr lang="en-GB" dirty="0"/>
            </a:br>
            <a:br>
              <a:rPr lang="en-GB" dirty="0"/>
            </a:br>
            <a:r>
              <a:rPr lang="en-GB" dirty="0"/>
              <a:t>5. Use your skilled scientific judgement to decide when the volume you can hear is maximum: this means the standing wave inside the cylinder has a crest on its edge!  </a:t>
            </a:r>
            <a:endParaRPr lang="en-US" dirty="0"/>
          </a:p>
        </p:txBody>
      </p:sp>
    </p:spTree>
    <p:extLst>
      <p:ext uri="{BB962C8B-B14F-4D97-AF65-F5344CB8AC3E}">
        <p14:creationId xmlns:p14="http://schemas.microsoft.com/office/powerpoint/2010/main" val="424412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pic>
        <p:nvPicPr>
          <p:cNvPr id="3" name="Picture 2">
            <a:extLst>
              <a:ext uri="{FF2B5EF4-FFF2-40B4-BE49-F238E27FC236}">
                <a16:creationId xmlns:a16="http://schemas.microsoft.com/office/drawing/2014/main" id="{F1B6C647-F0A3-452E-9134-FAA9F5CAFE3D}"/>
              </a:ext>
            </a:extLst>
          </p:cNvPr>
          <p:cNvPicPr>
            <a:picLocks noChangeAspect="1"/>
          </p:cNvPicPr>
          <p:nvPr/>
        </p:nvPicPr>
        <p:blipFill>
          <a:blip r:embed="rId3"/>
          <a:stretch>
            <a:fillRect/>
          </a:stretch>
        </p:blipFill>
        <p:spPr>
          <a:xfrm>
            <a:off x="9239810" y="1958223"/>
            <a:ext cx="2611531" cy="4608584"/>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392F3D3A-040F-47BE-91B4-B12FE2FE2783}"/>
                  </a:ext>
                </a:extLst>
              </p:cNvPr>
              <p:cNvSpPr txBox="1">
                <a:spLocks/>
              </p:cNvSpPr>
              <p:nvPr/>
            </p:nvSpPr>
            <p:spPr>
              <a:xfrm>
                <a:off x="990597" y="18166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t>Procedure:</a:t>
                </a:r>
              </a:p>
              <a:p>
                <a:pPr marL="0" indent="0">
                  <a:buNone/>
                  <a:defRPr/>
                </a:pPr>
                <a:r>
                  <a:rPr lang="en-GB" dirty="0"/>
                  <a:t>6. Once you are happy with the volume you can hear,</a:t>
                </a:r>
                <a:br>
                  <a:rPr lang="en-GB" dirty="0"/>
                </a:br>
                <a:r>
                  <a:rPr lang="en-GB" dirty="0"/>
                  <a:t>measure the distance between the open end of the </a:t>
                </a:r>
                <a:br>
                  <a:rPr lang="en-GB" dirty="0"/>
                </a:br>
                <a:r>
                  <a:rPr lang="en-GB" dirty="0"/>
                  <a:t>measuring cylinder and the water level. </a:t>
                </a:r>
                <a:br>
                  <a:rPr lang="en-GB" dirty="0"/>
                </a:br>
                <a:r>
                  <a:rPr lang="en-GB" dirty="0"/>
                  <a:t>This will be equal to:  </a:t>
                </a:r>
                <a14:m>
                  <m:oMath xmlns:m="http://schemas.openxmlformats.org/officeDocument/2006/math">
                    <m:r>
                      <m:rPr>
                        <m:sty m:val="p"/>
                      </m:rPr>
                      <a:rPr lang="en-GB" b="0" i="0" smtClean="0">
                        <a:latin typeface="Cambria Math" panose="02040503050406030204" pitchFamily="18" charset="0"/>
                      </a:rPr>
                      <m:t>l</m:t>
                    </m:r>
                    <m:r>
                      <a:rPr lang="en-GB" b="0" i="0" smtClean="0">
                        <a:latin typeface="Cambria Math" panose="02040503050406030204" pitchFamily="18" charset="0"/>
                      </a:rPr>
                      <m:t>=</m:t>
                    </m:r>
                    <m:f>
                      <m:fPr>
                        <m:ctrlPr>
                          <a:rPr lang="en-GB" i="1" smtClean="0">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𝜆</m:t>
                        </m:r>
                      </m:num>
                      <m:den>
                        <m:r>
                          <a:rPr lang="en-GB" b="0" i="1" smtClean="0">
                            <a:latin typeface="Cambria Math" panose="02040503050406030204" pitchFamily="18" charset="0"/>
                          </a:rPr>
                          <m:t>4</m:t>
                        </m:r>
                      </m:den>
                    </m:f>
                  </m:oMath>
                </a14:m>
                <a:endParaRPr lang="en-US" dirty="0"/>
              </a:p>
              <a:p>
                <a:pPr marL="0" indent="0">
                  <a:buNone/>
                  <a:defRPr/>
                </a:pPr>
                <a:r>
                  <a:rPr lang="en-US" dirty="0"/>
                  <a:t>7. Calculate your wavelength </a:t>
                </a:r>
              </a:p>
              <a:p>
                <a:pPr marL="0" indent="0">
                  <a:buNone/>
                  <a:defRPr/>
                </a:pPr>
                <a:r>
                  <a:rPr lang="en-US" dirty="0"/>
                  <a:t>8. Multiply this value by the frequency of the sound you</a:t>
                </a:r>
                <a:br>
                  <a:rPr lang="en-US" dirty="0"/>
                </a:br>
                <a:r>
                  <a:rPr lang="en-US" dirty="0"/>
                  <a:t>are producing with your tuning fork.</a:t>
                </a:r>
                <a:br>
                  <a:rPr lang="en-US" dirty="0"/>
                </a:br>
                <a:br>
                  <a:rPr lang="en-US" dirty="0"/>
                </a:br>
                <a:r>
                  <a:rPr lang="en-US" dirty="0"/>
                  <a:t>9. The speed of sound will be: </a:t>
                </a:r>
                <a14:m>
                  <m:oMath xmlns:m="http://schemas.openxmlformats.org/officeDocument/2006/math">
                    <m:r>
                      <a:rPr lang="en-GB" b="0" i="0" smtClean="0">
                        <a:latin typeface="Cambria Math" panose="02040503050406030204" pitchFamily="18" charset="0"/>
                      </a:rPr>
                      <m:t>    </m:t>
                    </m:r>
                    <m:r>
                      <a:rPr lang="en-GB" i="1">
                        <a:latin typeface="Cambria Math" panose="02040503050406030204" pitchFamily="18" charset="0"/>
                      </a:rPr>
                      <m:t>𝑣</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𝑓</m:t>
                    </m:r>
                  </m:oMath>
                </a14:m>
                <a:endParaRPr lang="en-US" dirty="0"/>
              </a:p>
              <a:p>
                <a:pPr marL="0" indent="0">
                  <a:buNone/>
                  <a:defRPr/>
                </a:pPr>
                <a:endParaRPr lang="en-US" dirty="0"/>
              </a:p>
            </p:txBody>
          </p:sp>
        </mc:Choice>
        <mc:Fallback xmlns="">
          <p:sp>
            <p:nvSpPr>
              <p:cNvPr id="8" name="Content Placeholder 2">
                <a:extLst>
                  <a:ext uri="{FF2B5EF4-FFF2-40B4-BE49-F238E27FC236}">
                    <a16:creationId xmlns:a16="http://schemas.microsoft.com/office/drawing/2014/main" id="{392F3D3A-040F-47BE-91B4-B12FE2FE2783}"/>
                  </a:ext>
                </a:extLst>
              </p:cNvPr>
              <p:cNvSpPr txBox="1">
                <a:spLocks noRot="1" noChangeAspect="1" noMove="1" noResize="1" noEditPoints="1" noAdjustHandles="1" noChangeArrowheads="1" noChangeShapeType="1" noTextEdit="1"/>
              </p:cNvSpPr>
              <p:nvPr/>
            </p:nvSpPr>
            <p:spPr>
              <a:xfrm>
                <a:off x="990597" y="1816666"/>
                <a:ext cx="11013144" cy="4750141"/>
              </a:xfrm>
              <a:prstGeom prst="rect">
                <a:avLst/>
              </a:prstGeom>
              <a:blipFill>
                <a:blip r:embed="rId4"/>
                <a:stretch>
                  <a:fillRect l="-1107" t="-2054"/>
                </a:stretch>
              </a:blipFill>
            </p:spPr>
            <p:txBody>
              <a:bodyPr/>
              <a:lstStyle/>
              <a:p>
                <a:r>
                  <a:rPr lang="en-GB">
                    <a:noFill/>
                  </a:rPr>
                  <a:t> </a:t>
                </a:r>
              </a:p>
            </p:txBody>
          </p:sp>
        </mc:Fallback>
      </mc:AlternateContent>
    </p:spTree>
    <p:extLst>
      <p:ext uri="{BB962C8B-B14F-4D97-AF65-F5344CB8AC3E}">
        <p14:creationId xmlns:p14="http://schemas.microsoft.com/office/powerpoint/2010/main" val="239559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8" name="Content Placeholder 2">
            <a:extLst>
              <a:ext uri="{FF2B5EF4-FFF2-40B4-BE49-F238E27FC236}">
                <a16:creationId xmlns:a16="http://schemas.microsoft.com/office/drawing/2014/main" id="{392F3D3A-040F-47BE-91B4-B12FE2FE2783}"/>
              </a:ext>
            </a:extLst>
          </p:cNvPr>
          <p:cNvSpPr txBox="1">
            <a:spLocks/>
          </p:cNvSpPr>
          <p:nvPr/>
        </p:nvSpPr>
        <p:spPr>
          <a:xfrm>
            <a:off x="990597" y="18166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Risk assessment:</a:t>
            </a:r>
          </a:p>
          <a:p>
            <a:pPr marL="0" indent="0">
              <a:buNone/>
              <a:defRPr/>
            </a:pPr>
            <a:endParaRPr lang="en-US" dirty="0"/>
          </a:p>
          <a:p>
            <a:pPr marL="0" indent="0">
              <a:buNone/>
              <a:defRPr/>
            </a:pPr>
            <a:r>
              <a:rPr lang="en-US" dirty="0"/>
              <a:t>This investigation is safe, but we always need to do a risk assessment.</a:t>
            </a:r>
            <a:br>
              <a:rPr lang="en-US" dirty="0"/>
            </a:br>
            <a:br>
              <a:rPr lang="en-US" dirty="0"/>
            </a:br>
            <a:r>
              <a:rPr lang="en-US" dirty="0"/>
              <a:t>Can you think on the main risks for this practical?</a:t>
            </a:r>
          </a:p>
        </p:txBody>
      </p:sp>
    </p:spTree>
    <p:extLst>
      <p:ext uri="{BB962C8B-B14F-4D97-AF65-F5344CB8AC3E}">
        <p14:creationId xmlns:p14="http://schemas.microsoft.com/office/powerpoint/2010/main" val="3876846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8" name="Content Placeholder 2">
            <a:extLst>
              <a:ext uri="{FF2B5EF4-FFF2-40B4-BE49-F238E27FC236}">
                <a16:creationId xmlns:a16="http://schemas.microsoft.com/office/drawing/2014/main" id="{392F3D3A-040F-47BE-91B4-B12FE2FE2783}"/>
              </a:ext>
            </a:extLst>
          </p:cNvPr>
          <p:cNvSpPr txBox="1">
            <a:spLocks/>
          </p:cNvSpPr>
          <p:nvPr/>
        </p:nvSpPr>
        <p:spPr>
          <a:xfrm>
            <a:off x="990597" y="18166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Risk assessment:</a:t>
            </a:r>
          </a:p>
          <a:p>
            <a:pPr marL="0" indent="0">
              <a:buNone/>
              <a:defRPr/>
            </a:pPr>
            <a:endParaRPr lang="en-US" dirty="0"/>
          </a:p>
          <a:p>
            <a:pPr marL="0" indent="0">
              <a:buNone/>
              <a:defRPr/>
            </a:pPr>
            <a:r>
              <a:rPr lang="en-US" dirty="0"/>
              <a:t>This investigation is safe, but we always need to do a risk assessment.</a:t>
            </a:r>
            <a:br>
              <a:rPr lang="en-US" dirty="0"/>
            </a:br>
            <a:br>
              <a:rPr lang="en-US" dirty="0"/>
            </a:br>
            <a:r>
              <a:rPr lang="en-US" dirty="0"/>
              <a:t>Can you think on the main risks for this practical?</a:t>
            </a:r>
          </a:p>
          <a:p>
            <a:pPr marL="514350" indent="-514350">
              <a:buAutoNum type="arabicPeriod"/>
              <a:defRPr/>
            </a:pPr>
            <a:r>
              <a:rPr lang="en-US" dirty="0"/>
              <a:t>We are using glass. We need to be careful to not break it. If glass is broken in a lab, it needs to go in a safety bin bag and has to be notified to a technician to avoid cuts! </a:t>
            </a:r>
          </a:p>
          <a:p>
            <a:pPr marL="514350" indent="-514350">
              <a:buAutoNum type="arabicPeriod"/>
              <a:defRPr/>
            </a:pPr>
            <a:r>
              <a:rPr lang="en-US" dirty="0"/>
              <a:t>We are using water. Be careful with sockets and appliances to avoid electrical shocks!</a:t>
            </a:r>
          </a:p>
        </p:txBody>
      </p:sp>
    </p:spTree>
    <p:extLst>
      <p:ext uri="{BB962C8B-B14F-4D97-AF65-F5344CB8AC3E}">
        <p14:creationId xmlns:p14="http://schemas.microsoft.com/office/powerpoint/2010/main" val="321948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8" name="Content Placeholder 2">
            <a:extLst>
              <a:ext uri="{FF2B5EF4-FFF2-40B4-BE49-F238E27FC236}">
                <a16:creationId xmlns:a16="http://schemas.microsoft.com/office/drawing/2014/main" id="{392F3D3A-040F-47BE-91B4-B12FE2FE2783}"/>
              </a:ext>
            </a:extLst>
          </p:cNvPr>
          <p:cNvSpPr txBox="1">
            <a:spLocks/>
          </p:cNvSpPr>
          <p:nvPr/>
        </p:nvSpPr>
        <p:spPr>
          <a:xfrm>
            <a:off x="990597" y="18166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Compare your results for different frequencies. The speed of sound on air is normally between 330 – 340 m/s.</a:t>
            </a:r>
          </a:p>
          <a:p>
            <a:pPr marL="0" indent="0">
              <a:buNone/>
              <a:defRPr/>
            </a:pPr>
            <a:endParaRPr lang="en-US" dirty="0"/>
          </a:p>
          <a:p>
            <a:pPr marL="0" indent="0">
              <a:buNone/>
              <a:defRPr/>
            </a:pPr>
            <a:r>
              <a:rPr lang="en-US" dirty="0"/>
              <a:t>Are your results accurate?</a:t>
            </a:r>
          </a:p>
          <a:p>
            <a:pPr marL="0" indent="0">
              <a:buNone/>
              <a:defRPr/>
            </a:pPr>
            <a:r>
              <a:rPr lang="en-US" dirty="0"/>
              <a:t>What may be the main sources of error?</a:t>
            </a:r>
          </a:p>
          <a:p>
            <a:pPr marL="0" indent="0">
              <a:buNone/>
              <a:defRPr/>
            </a:pPr>
            <a:r>
              <a:rPr lang="en-US" dirty="0"/>
              <a:t>How can we improve the accuracy?</a:t>
            </a:r>
          </a:p>
          <a:p>
            <a:pPr marL="0" indent="0">
              <a:buNone/>
              <a:defRPr/>
            </a:pPr>
            <a:endParaRPr lang="en-US" dirty="0"/>
          </a:p>
          <a:p>
            <a:pPr marL="0" indent="0">
              <a:buNone/>
              <a:defRPr/>
            </a:pPr>
            <a:r>
              <a:rPr lang="en-US" dirty="0"/>
              <a:t>This is the type of information that scientists needs to include in their reports!</a:t>
            </a:r>
          </a:p>
          <a:p>
            <a:pPr marL="0" indent="0">
              <a:buNone/>
              <a:defRPr/>
            </a:pPr>
            <a:endParaRPr lang="en-US" dirty="0"/>
          </a:p>
          <a:p>
            <a:pPr marL="0" indent="0">
              <a:buNone/>
              <a:defRPr/>
            </a:pPr>
            <a:endParaRPr lang="en-US" dirty="0"/>
          </a:p>
        </p:txBody>
      </p:sp>
    </p:spTree>
    <p:extLst>
      <p:ext uri="{BB962C8B-B14F-4D97-AF65-F5344CB8AC3E}">
        <p14:creationId xmlns:p14="http://schemas.microsoft.com/office/powerpoint/2010/main" val="193858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SOUND WAVES</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8" name="Content Placeholder 2">
            <a:extLst>
              <a:ext uri="{FF2B5EF4-FFF2-40B4-BE49-F238E27FC236}">
                <a16:creationId xmlns:a16="http://schemas.microsoft.com/office/drawing/2014/main" id="{392F3D3A-040F-47BE-91B4-B12FE2FE2783}"/>
              </a:ext>
            </a:extLst>
          </p:cNvPr>
          <p:cNvSpPr txBox="1">
            <a:spLocks/>
          </p:cNvSpPr>
          <p:nvPr/>
        </p:nvSpPr>
        <p:spPr>
          <a:xfrm>
            <a:off x="511216" y="1391177"/>
            <a:ext cx="10842586" cy="5308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a:p>
            <a:pPr marL="0" indent="0">
              <a:buNone/>
              <a:defRPr/>
            </a:pPr>
            <a:r>
              <a:rPr lang="en-US" dirty="0"/>
              <a:t>To finish the lesson, I would like you to take a look at this picture:</a:t>
            </a:r>
          </a:p>
          <a:p>
            <a:pPr marL="0" indent="0">
              <a:buNone/>
              <a:defRPr/>
            </a:pPr>
            <a:endParaRPr lang="en-US" dirty="0"/>
          </a:p>
          <a:p>
            <a:pPr marL="0" indent="0">
              <a:buNone/>
              <a:defRPr/>
            </a:pPr>
            <a:r>
              <a:rPr lang="en-US" dirty="0"/>
              <a:t>What we investigated today is basically </a:t>
            </a:r>
            <a:br>
              <a:rPr lang="en-US" dirty="0"/>
            </a:br>
            <a:r>
              <a:rPr lang="en-US" dirty="0"/>
              <a:t>what a sound engineer does, for instance in</a:t>
            </a:r>
            <a:br>
              <a:rPr lang="en-US" dirty="0"/>
            </a:br>
            <a:r>
              <a:rPr lang="en-US" dirty="0"/>
              <a:t>order to provide the best experience at a </a:t>
            </a:r>
            <a:br>
              <a:rPr lang="en-US" dirty="0"/>
            </a:br>
            <a:r>
              <a:rPr lang="en-US" dirty="0"/>
              <a:t>concert at the Albert Hall (with much better </a:t>
            </a:r>
            <a:br>
              <a:rPr lang="en-US" dirty="0"/>
            </a:br>
            <a:r>
              <a:rPr lang="en-US" dirty="0"/>
              <a:t>equipment, of course!). These “mushrooms”</a:t>
            </a:r>
            <a:br>
              <a:rPr lang="en-US" dirty="0"/>
            </a:br>
            <a:r>
              <a:rPr lang="en-US" dirty="0"/>
              <a:t>are placed where they are, at different </a:t>
            </a:r>
            <a:br>
              <a:rPr lang="en-US" dirty="0"/>
            </a:br>
            <a:r>
              <a:rPr lang="en-US" dirty="0"/>
              <a:t>heights, to ensure the best sound and </a:t>
            </a:r>
            <a:br>
              <a:rPr lang="en-US" dirty="0"/>
            </a:br>
            <a:r>
              <a:rPr lang="en-US" dirty="0"/>
              <a:t>volume at every single place of the </a:t>
            </a:r>
            <a:br>
              <a:rPr lang="en-US" dirty="0"/>
            </a:br>
            <a:r>
              <a:rPr lang="en-US" dirty="0"/>
              <a:t>auditorium!</a:t>
            </a:r>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p:txBody>
      </p:sp>
      <p:pic>
        <p:nvPicPr>
          <p:cNvPr id="3" name="Picture 2">
            <a:extLst>
              <a:ext uri="{FF2B5EF4-FFF2-40B4-BE49-F238E27FC236}">
                <a16:creationId xmlns:a16="http://schemas.microsoft.com/office/drawing/2014/main" id="{10D30755-9458-4E4F-B269-F540925CB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218" y="2582466"/>
            <a:ext cx="5034135" cy="3356091"/>
          </a:xfrm>
          <a:prstGeom prst="rect">
            <a:avLst/>
          </a:prstGeom>
        </p:spPr>
      </p:pic>
    </p:spTree>
    <p:extLst>
      <p:ext uri="{BB962C8B-B14F-4D97-AF65-F5344CB8AC3E}">
        <p14:creationId xmlns:p14="http://schemas.microsoft.com/office/powerpoint/2010/main" val="4116965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2204357" y="443593"/>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THANK YOU FOR COMING!</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8" name="Content Placeholder 2">
            <a:extLst>
              <a:ext uri="{FF2B5EF4-FFF2-40B4-BE49-F238E27FC236}">
                <a16:creationId xmlns:a16="http://schemas.microsoft.com/office/drawing/2014/main" id="{392F3D3A-040F-47BE-91B4-B12FE2FE2783}"/>
              </a:ext>
            </a:extLst>
          </p:cNvPr>
          <p:cNvSpPr txBox="1">
            <a:spLocks/>
          </p:cNvSpPr>
          <p:nvPr/>
        </p:nvSpPr>
        <p:spPr>
          <a:xfrm>
            <a:off x="430306" y="1816666"/>
            <a:ext cx="11573435" cy="475014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Physics is not only a very valued subject, both academically and professionally, it is a beautiful and elegant tool to discover and understand the wonders of the Universe!</a:t>
            </a:r>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lgn="ctr">
              <a:buNone/>
              <a:defRPr/>
            </a:pPr>
            <a:r>
              <a:rPr lang="en-US" sz="3200" b="1" dirty="0"/>
              <a:t>And do not forget to complete your summer work to get the best of Physics from the very first day when you come back in September!</a:t>
            </a:r>
          </a:p>
          <a:p>
            <a:pPr marL="0" indent="0">
              <a:buNone/>
              <a:defRPr/>
            </a:pPr>
            <a:endParaRPr lang="en-US" dirty="0"/>
          </a:p>
        </p:txBody>
      </p:sp>
      <p:pic>
        <p:nvPicPr>
          <p:cNvPr id="2" name="Picture 1">
            <a:extLst>
              <a:ext uri="{FF2B5EF4-FFF2-40B4-BE49-F238E27FC236}">
                <a16:creationId xmlns:a16="http://schemas.microsoft.com/office/drawing/2014/main" id="{D5C1F4DA-23B4-45BB-A184-7BA18BEFDCC9}"/>
              </a:ext>
            </a:extLst>
          </p:cNvPr>
          <p:cNvPicPr>
            <a:picLocks noChangeAspect="1"/>
          </p:cNvPicPr>
          <p:nvPr/>
        </p:nvPicPr>
        <p:blipFill>
          <a:blip r:embed="rId3"/>
          <a:stretch>
            <a:fillRect/>
          </a:stretch>
        </p:blipFill>
        <p:spPr>
          <a:xfrm>
            <a:off x="3462735" y="2578505"/>
            <a:ext cx="4907619" cy="2952718"/>
          </a:xfrm>
          <a:prstGeom prst="rect">
            <a:avLst/>
          </a:prstGeom>
        </p:spPr>
      </p:pic>
    </p:spTree>
    <p:extLst>
      <p:ext uri="{BB962C8B-B14F-4D97-AF65-F5344CB8AC3E}">
        <p14:creationId xmlns:p14="http://schemas.microsoft.com/office/powerpoint/2010/main" val="15556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1730188" y="443593"/>
            <a:ext cx="9556377"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b="1" dirty="0"/>
              <a:t>“AND NOW FOR SOMETHING COMPLETELY DIFFERENT”</a:t>
            </a:r>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3341915" y="914401"/>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sp>
        <p:nvSpPr>
          <p:cNvPr id="5" name="Content Placeholder 2">
            <a:extLst>
              <a:ext uri="{FF2B5EF4-FFF2-40B4-BE49-F238E27FC236}">
                <a16:creationId xmlns:a16="http://schemas.microsoft.com/office/drawing/2014/main" id="{63DE32AB-C518-458C-9E74-CFD5761DCE2F}"/>
              </a:ext>
            </a:extLst>
          </p:cNvPr>
          <p:cNvSpPr txBox="1">
            <a:spLocks/>
          </p:cNvSpPr>
          <p:nvPr/>
        </p:nvSpPr>
        <p:spPr>
          <a:xfrm>
            <a:off x="838198" y="1664266"/>
            <a:ext cx="10648952" cy="4279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7" name="Content Placeholder 2">
            <a:extLst>
              <a:ext uri="{FF2B5EF4-FFF2-40B4-BE49-F238E27FC236}">
                <a16:creationId xmlns:a16="http://schemas.microsoft.com/office/drawing/2014/main" id="{37251EBC-B8E8-43EA-8575-788735A29EDE}"/>
              </a:ext>
            </a:extLst>
          </p:cNvPr>
          <p:cNvSpPr txBox="1">
            <a:spLocks/>
          </p:cNvSpPr>
          <p:nvPr/>
        </p:nvSpPr>
        <p:spPr>
          <a:xfrm>
            <a:off x="838197" y="1664266"/>
            <a:ext cx="11013144" cy="475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8" name="Content Placeholder 2">
            <a:extLst>
              <a:ext uri="{FF2B5EF4-FFF2-40B4-BE49-F238E27FC236}">
                <a16:creationId xmlns:a16="http://schemas.microsoft.com/office/drawing/2014/main" id="{392F3D3A-040F-47BE-91B4-B12FE2FE2783}"/>
              </a:ext>
            </a:extLst>
          </p:cNvPr>
          <p:cNvSpPr txBox="1">
            <a:spLocks/>
          </p:cNvSpPr>
          <p:nvPr/>
        </p:nvSpPr>
        <p:spPr>
          <a:xfrm>
            <a:off x="439271" y="1586594"/>
            <a:ext cx="11564470" cy="4980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Take a look at these videos if you want to see something amazing!</a:t>
            </a:r>
            <a:br>
              <a:rPr lang="en-US" dirty="0"/>
            </a:br>
            <a:br>
              <a:rPr lang="en-US" dirty="0"/>
            </a:br>
            <a:r>
              <a:rPr lang="en-US" dirty="0"/>
              <a:t>What does the Solar System really look like?</a:t>
            </a:r>
            <a:br>
              <a:rPr lang="en-US" dirty="0"/>
            </a:br>
            <a:r>
              <a:rPr lang="en-GB" dirty="0">
                <a:hlinkClick r:id="rId3"/>
              </a:rPr>
              <a:t>What does the Solar System REALLY look like? 🪐 🤩 #shorts</a:t>
            </a:r>
            <a:br>
              <a:rPr lang="en-GB" dirty="0"/>
            </a:br>
            <a:endParaRPr lang="en-GB" dirty="0"/>
          </a:p>
          <a:p>
            <a:pPr marL="0" indent="0">
              <a:buNone/>
              <a:defRPr/>
            </a:pPr>
            <a:r>
              <a:rPr lang="en-GB" dirty="0"/>
              <a:t>The size of the Universe</a:t>
            </a:r>
          </a:p>
          <a:p>
            <a:pPr marL="0" indent="0">
              <a:buNone/>
              <a:defRPr/>
            </a:pPr>
            <a:r>
              <a:rPr lang="en-GB" dirty="0">
                <a:hlinkClick r:id="rId4"/>
              </a:rPr>
              <a:t>Universe Size Comparison | 3d Animation Comparison | Stars Real Scale Comparison</a:t>
            </a:r>
            <a:endParaRPr lang="en-GB" dirty="0"/>
          </a:p>
          <a:p>
            <a:pPr marL="0" indent="0">
              <a:buNone/>
              <a:defRPr/>
            </a:pPr>
            <a:endParaRPr lang="en-GB" dirty="0"/>
          </a:p>
          <a:p>
            <a:pPr marL="0" indent="0">
              <a:buNone/>
              <a:defRPr/>
            </a:pPr>
            <a:r>
              <a:rPr lang="en-US" dirty="0"/>
              <a:t>“…it is NOT rocket science”</a:t>
            </a:r>
            <a:br>
              <a:rPr lang="en-US" dirty="0"/>
            </a:br>
            <a:r>
              <a:rPr lang="en-GB" dirty="0">
                <a:hlinkClick r:id="rId5"/>
              </a:rPr>
              <a:t>Animation vs. Physics</a:t>
            </a:r>
            <a:endParaRPr lang="en-US" dirty="0"/>
          </a:p>
        </p:txBody>
      </p:sp>
    </p:spTree>
    <p:extLst>
      <p:ext uri="{BB962C8B-B14F-4D97-AF65-F5344CB8AC3E}">
        <p14:creationId xmlns:p14="http://schemas.microsoft.com/office/powerpoint/2010/main" val="290701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A4E26DAC-A0E6-43DB-8B01-16CF0B1702B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9512"/>
          <a:stretch>
            <a:fillRect/>
          </a:stretch>
        </p:blipFill>
        <p:spPr bwMode="auto">
          <a:xfrm>
            <a:off x="1265465" y="1914864"/>
            <a:ext cx="9062357" cy="342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70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D9FA-51E2-4344-9623-9509A4151E83}"/>
              </a:ext>
            </a:extLst>
          </p:cNvPr>
          <p:cNvSpPr>
            <a:spLocks noGrp="1"/>
          </p:cNvSpPr>
          <p:nvPr>
            <p:ph type="title"/>
          </p:nvPr>
        </p:nvSpPr>
        <p:spPr>
          <a:xfrm>
            <a:off x="723900" y="87539"/>
            <a:ext cx="10515600" cy="13255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en-US" altLang="en-US" sz="5400" b="1" dirty="0"/>
              <a:t>Helps with Other A-Levels</a:t>
            </a:r>
            <a:endParaRPr lang="en-GB" sz="5400" b="1" dirty="0"/>
          </a:p>
        </p:txBody>
      </p:sp>
      <p:sp>
        <p:nvSpPr>
          <p:cNvPr id="4" name="Content Placeholder 3">
            <a:extLst>
              <a:ext uri="{FF2B5EF4-FFF2-40B4-BE49-F238E27FC236}">
                <a16:creationId xmlns:a16="http://schemas.microsoft.com/office/drawing/2014/main" id="{2CF3BFCC-F0A2-4069-A866-AA8F0F38B04A}"/>
              </a:ext>
            </a:extLst>
          </p:cNvPr>
          <p:cNvSpPr>
            <a:spLocks noGrp="1"/>
          </p:cNvSpPr>
          <p:nvPr>
            <p:ph idx="1"/>
          </p:nvPr>
        </p:nvSpPr>
        <p:spPr/>
        <p:txBody>
          <a:bodyPr>
            <a:normAutofit/>
          </a:bodyPr>
          <a:lstStyle/>
          <a:p>
            <a:r>
              <a:rPr lang="en-US" altLang="en-US" sz="3200" dirty="0"/>
              <a:t>Physics A-Level can help support other subjects at A-Level especially…</a:t>
            </a:r>
          </a:p>
          <a:p>
            <a:endParaRPr lang="en-US" altLang="en-US" sz="3200" dirty="0"/>
          </a:p>
          <a:p>
            <a:r>
              <a:rPr lang="en-US" altLang="en-US" sz="3200" dirty="0" err="1"/>
              <a:t>Maths</a:t>
            </a:r>
            <a:endParaRPr lang="en-US" altLang="en-US" sz="3200" dirty="0"/>
          </a:p>
          <a:p>
            <a:r>
              <a:rPr lang="en-US" altLang="en-US" sz="3200" dirty="0"/>
              <a:t>Further </a:t>
            </a:r>
            <a:r>
              <a:rPr lang="en-US" altLang="en-US" sz="3200" dirty="0" err="1"/>
              <a:t>Maths</a:t>
            </a:r>
            <a:endParaRPr lang="en-US" altLang="en-US" sz="3200" dirty="0"/>
          </a:p>
          <a:p>
            <a:r>
              <a:rPr lang="en-US" altLang="en-US" sz="3200" dirty="0"/>
              <a:t>Chemistry</a:t>
            </a:r>
          </a:p>
          <a:p>
            <a:r>
              <a:rPr lang="en-US" altLang="en-US" sz="3200" dirty="0"/>
              <a:t>Biology</a:t>
            </a:r>
            <a:endParaRPr lang="en-GB" sz="3200" dirty="0"/>
          </a:p>
        </p:txBody>
      </p:sp>
      <p:pic>
        <p:nvPicPr>
          <p:cNvPr id="5" name="Picture 4">
            <a:extLst>
              <a:ext uri="{FF2B5EF4-FFF2-40B4-BE49-F238E27FC236}">
                <a16:creationId xmlns:a16="http://schemas.microsoft.com/office/drawing/2014/main" id="{7FEF7703-5BE0-4316-9302-4D319D668B12}"/>
              </a:ext>
            </a:extLst>
          </p:cNvPr>
          <p:cNvPicPr>
            <a:picLocks noChangeAspect="1"/>
          </p:cNvPicPr>
          <p:nvPr/>
        </p:nvPicPr>
        <p:blipFill>
          <a:blip r:embed="rId3"/>
          <a:stretch>
            <a:fillRect/>
          </a:stretch>
        </p:blipFill>
        <p:spPr>
          <a:xfrm>
            <a:off x="4536849" y="2910522"/>
            <a:ext cx="6275068" cy="3041241"/>
          </a:xfrm>
          <a:prstGeom prst="rect">
            <a:avLst/>
          </a:prstGeom>
        </p:spPr>
      </p:pic>
    </p:spTree>
    <p:extLst>
      <p:ext uri="{BB962C8B-B14F-4D97-AF65-F5344CB8AC3E}">
        <p14:creationId xmlns:p14="http://schemas.microsoft.com/office/powerpoint/2010/main" val="337492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069C507-881C-451A-8012-C1DD7C84A426}"/>
              </a:ext>
            </a:extLst>
          </p:cNvPr>
          <p:cNvSpPr txBox="1">
            <a:spLocks/>
          </p:cNvSpPr>
          <p:nvPr/>
        </p:nvSpPr>
        <p:spPr>
          <a:xfrm>
            <a:off x="2065565" y="216354"/>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400" b="1" dirty="0">
                <a:effectLst>
                  <a:outerShdw blurRad="38100" dist="38100" dir="2700000" algn="tl">
                    <a:srgbClr val="000000">
                      <a:alpha val="43137"/>
                    </a:srgbClr>
                  </a:outerShdw>
                </a:effectLst>
              </a:rPr>
              <a:t>Why Do Physics?</a:t>
            </a:r>
            <a:endParaRPr lang="en-GB" altLang="en-US" sz="5400" b="1" dirty="0">
              <a:effectLst>
                <a:outerShdw blurRad="38100" dist="38100" dir="2700000" algn="tl">
                  <a:srgbClr val="000000">
                    <a:alpha val="43137"/>
                  </a:srgbClr>
                </a:outerShdw>
              </a:effectLst>
            </a:endParaRPr>
          </a:p>
        </p:txBody>
      </p:sp>
      <p:sp>
        <p:nvSpPr>
          <p:cNvPr id="10" name="Content Placeholder 2">
            <a:extLst>
              <a:ext uri="{FF2B5EF4-FFF2-40B4-BE49-F238E27FC236}">
                <a16:creationId xmlns:a16="http://schemas.microsoft.com/office/drawing/2014/main" id="{2A2C29BF-94ED-4A74-AC04-EC77006B0BDD}"/>
              </a:ext>
            </a:extLst>
          </p:cNvPr>
          <p:cNvSpPr>
            <a:spLocks noGrp="1"/>
          </p:cNvSpPr>
          <p:nvPr>
            <p:ph idx="1"/>
          </p:nvPr>
        </p:nvSpPr>
        <p:spPr>
          <a:xfrm>
            <a:off x="2065565" y="1541916"/>
            <a:ext cx="8229600" cy="4525963"/>
          </a:xfrm>
        </p:spPr>
        <p:txBody>
          <a:bodyPr>
            <a:normAutofit fontScale="85000" lnSpcReduction="20000"/>
          </a:bodyPr>
          <a:lstStyle/>
          <a:p>
            <a:pPr>
              <a:defRPr/>
            </a:pPr>
            <a:r>
              <a:rPr lang="en-US" dirty="0"/>
              <a:t>Physics A-Level is a facilitating subject – the top universities now look at what you study as well as what grade you get when giving you an offer.  </a:t>
            </a:r>
          </a:p>
          <a:p>
            <a:pPr>
              <a:defRPr/>
            </a:pPr>
            <a:endParaRPr lang="en-US" dirty="0"/>
          </a:p>
          <a:p>
            <a:pPr>
              <a:defRPr/>
            </a:pPr>
            <a:r>
              <a:rPr lang="en-US" dirty="0"/>
              <a:t>If you don’t know what you want to do with your life yet, Physics A-Level will keep options open to you.</a:t>
            </a:r>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r>
              <a:rPr lang="en-US" dirty="0"/>
              <a:t>.</a:t>
            </a:r>
          </a:p>
          <a:p>
            <a:pPr>
              <a:defRPr/>
            </a:pPr>
            <a:endParaRPr lang="en-US" dirty="0"/>
          </a:p>
          <a:p>
            <a:pPr>
              <a:defRPr/>
            </a:pPr>
            <a:endParaRPr lang="en-GB" dirty="0"/>
          </a:p>
        </p:txBody>
      </p:sp>
      <p:pic>
        <p:nvPicPr>
          <p:cNvPr id="11" name="Picture 5">
            <a:extLst>
              <a:ext uri="{FF2B5EF4-FFF2-40B4-BE49-F238E27FC236}">
                <a16:creationId xmlns:a16="http://schemas.microsoft.com/office/drawing/2014/main" id="{211BFEA4-CC04-4930-8786-654B8C5D87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4567" y="4586216"/>
            <a:ext cx="3084145" cy="205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B3C03642-584F-4A5A-99F3-CBCA3EA0D8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4281" y="3685309"/>
            <a:ext cx="1497013"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92B65171-5D9C-4F0D-86DE-CB923599C6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1930" y="4586217"/>
            <a:ext cx="2703058" cy="201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A8B66598-0BE4-4649-96B1-A00B7F6D68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6765" y="3743551"/>
            <a:ext cx="141922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1A026637-C0E5-41ED-85D7-F9BEA2111D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07328" y="3429000"/>
            <a:ext cx="1662113"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35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0EB25AF-C32E-48E4-A4C0-1E1BA19661D2}"/>
              </a:ext>
            </a:extLst>
          </p:cNvPr>
          <p:cNvSpPr>
            <a:spLocks noGrp="1"/>
          </p:cNvSpPr>
          <p:nvPr>
            <p:ph type="title"/>
          </p:nvPr>
        </p:nvSpPr>
        <p:spPr>
          <a:xfrm>
            <a:off x="2122714" y="364446"/>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altLang="en-US" sz="5400" b="1" dirty="0"/>
              <a:t>What can I do with Physics?</a:t>
            </a:r>
            <a:endParaRPr lang="en-GB" altLang="en-US" sz="5400" b="1" dirty="0"/>
          </a:p>
        </p:txBody>
      </p:sp>
      <p:sp>
        <p:nvSpPr>
          <p:cNvPr id="19" name="Content Placeholder 2">
            <a:extLst>
              <a:ext uri="{FF2B5EF4-FFF2-40B4-BE49-F238E27FC236}">
                <a16:creationId xmlns:a16="http://schemas.microsoft.com/office/drawing/2014/main" id="{1EA32084-B6D5-4C1B-AC1A-AFA725673DEE}"/>
              </a:ext>
            </a:extLst>
          </p:cNvPr>
          <p:cNvSpPr>
            <a:spLocks noGrp="1"/>
          </p:cNvSpPr>
          <p:nvPr>
            <p:ph idx="1"/>
          </p:nvPr>
        </p:nvSpPr>
        <p:spPr>
          <a:xfrm>
            <a:off x="2057399" y="1412422"/>
            <a:ext cx="8229600" cy="4525963"/>
          </a:xfrm>
        </p:spPr>
        <p:txBody>
          <a:bodyPr>
            <a:normAutofit fontScale="85000" lnSpcReduction="20000"/>
          </a:bodyPr>
          <a:lstStyle/>
          <a:p>
            <a:pPr>
              <a:defRPr/>
            </a:pPr>
            <a:r>
              <a:rPr lang="en-US" dirty="0"/>
              <a:t>A background in Physics can help you get started in many careers…</a:t>
            </a:r>
          </a:p>
          <a:p>
            <a:pPr marL="0" indent="0">
              <a:buFontTx/>
              <a:buNone/>
              <a:defRPr/>
            </a:pPr>
            <a:endParaRPr lang="en-US" dirty="0"/>
          </a:p>
          <a:p>
            <a:pPr marL="0" indent="0">
              <a:buFontTx/>
              <a:buNone/>
              <a:defRPr/>
            </a:pPr>
            <a:r>
              <a:rPr lang="en-US" dirty="0"/>
              <a:t>Electrical Engineering		Green Energy</a:t>
            </a:r>
          </a:p>
          <a:p>
            <a:pPr marL="0" indent="0">
              <a:buFontTx/>
              <a:buNone/>
              <a:defRPr/>
            </a:pPr>
            <a:r>
              <a:rPr lang="en-US" dirty="0"/>
              <a:t>Space Scientist		Computer Games Design</a:t>
            </a:r>
          </a:p>
          <a:p>
            <a:pPr marL="0" indent="0">
              <a:buFontTx/>
              <a:buNone/>
              <a:defRPr/>
            </a:pPr>
            <a:r>
              <a:rPr lang="en-US" dirty="0"/>
              <a:t>Medicine			Visual Effects</a:t>
            </a:r>
            <a:endParaRPr lang="en-GB" dirty="0"/>
          </a:p>
          <a:p>
            <a:pPr marL="0" indent="0">
              <a:buFontTx/>
              <a:buNone/>
              <a:defRPr/>
            </a:pPr>
            <a:r>
              <a:rPr lang="en-US" dirty="0"/>
              <a:t>Radiographer			Architect</a:t>
            </a:r>
          </a:p>
          <a:p>
            <a:pPr marL="0" indent="0">
              <a:buFontTx/>
              <a:buNone/>
              <a:defRPr/>
            </a:pPr>
            <a:r>
              <a:rPr lang="en-US" dirty="0"/>
              <a:t>Accountancy			Aerospace Engineering</a:t>
            </a:r>
          </a:p>
          <a:p>
            <a:pPr marL="0" indent="0">
              <a:buFontTx/>
              <a:buNone/>
              <a:defRPr/>
            </a:pPr>
            <a:r>
              <a:rPr lang="en-US" dirty="0"/>
              <a:t>Production manager		Logistics manager</a:t>
            </a:r>
          </a:p>
          <a:p>
            <a:pPr marL="0" indent="0">
              <a:buFontTx/>
              <a:buNone/>
              <a:defRPr/>
            </a:pPr>
            <a:r>
              <a:rPr lang="en-US" dirty="0"/>
              <a:t>Sound engineer		Geologist</a:t>
            </a:r>
          </a:p>
          <a:p>
            <a:pPr marL="0" indent="0">
              <a:buFontTx/>
              <a:buNone/>
              <a:defRPr/>
            </a:pPr>
            <a:r>
              <a:rPr lang="en-US" dirty="0"/>
              <a:t>AI researcher			…</a:t>
            </a:r>
          </a:p>
          <a:p>
            <a:pPr marL="0" indent="0">
              <a:buFontTx/>
              <a:buNone/>
              <a:defRPr/>
            </a:pPr>
            <a:r>
              <a:rPr lang="en-US" dirty="0"/>
              <a:t>…or if you’re really desperate – Teaching!!!</a:t>
            </a:r>
          </a:p>
        </p:txBody>
      </p:sp>
    </p:spTree>
    <p:extLst>
      <p:ext uri="{BB962C8B-B14F-4D97-AF65-F5344CB8AC3E}">
        <p14:creationId xmlns:p14="http://schemas.microsoft.com/office/powerpoint/2010/main" val="88861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1EA32084-B6D5-4C1B-AC1A-AFA725673DEE}"/>
              </a:ext>
            </a:extLst>
          </p:cNvPr>
          <p:cNvSpPr>
            <a:spLocks noGrp="1"/>
          </p:cNvSpPr>
          <p:nvPr>
            <p:ph idx="1"/>
          </p:nvPr>
        </p:nvSpPr>
        <p:spPr>
          <a:xfrm>
            <a:off x="557893" y="1580582"/>
            <a:ext cx="4626428" cy="4262554"/>
          </a:xfrm>
        </p:spPr>
        <p:txBody>
          <a:bodyPr>
            <a:normAutofit/>
          </a:bodyPr>
          <a:lstStyle/>
          <a:p>
            <a:pPr>
              <a:defRPr/>
            </a:pPr>
            <a:r>
              <a:rPr lang="en-US" dirty="0"/>
              <a:t>The study of Physics should arise from a natural curiosity about how the mysteries of the Universe make sense. But we all like the money as well…</a:t>
            </a:r>
            <a:br>
              <a:rPr lang="en-US" dirty="0"/>
            </a:br>
            <a:br>
              <a:rPr lang="en-US" dirty="0"/>
            </a:br>
            <a:r>
              <a:rPr lang="en-US" dirty="0"/>
              <a:t>A Level Physics is needed for almost all top degrees by starting salaries!</a:t>
            </a:r>
          </a:p>
        </p:txBody>
      </p:sp>
      <p:sp>
        <p:nvSpPr>
          <p:cNvPr id="4" name="Title 1">
            <a:extLst>
              <a:ext uri="{FF2B5EF4-FFF2-40B4-BE49-F238E27FC236}">
                <a16:creationId xmlns:a16="http://schemas.microsoft.com/office/drawing/2014/main" id="{BCC7BCA2-3ADC-4EA9-9C27-267D6742ECCA}"/>
              </a:ext>
            </a:extLst>
          </p:cNvPr>
          <p:cNvSpPr txBox="1">
            <a:spLocks/>
          </p:cNvSpPr>
          <p:nvPr/>
        </p:nvSpPr>
        <p:spPr>
          <a:xfrm>
            <a:off x="3380015" y="402772"/>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5400" b="1" dirty="0"/>
              <a:t>What Will I Earn?</a:t>
            </a:r>
            <a:endParaRPr lang="en-GB" altLang="en-US" sz="5400" b="1" dirty="0"/>
          </a:p>
        </p:txBody>
      </p:sp>
      <p:pic>
        <p:nvPicPr>
          <p:cNvPr id="16" name="Picture 4">
            <a:extLst>
              <a:ext uri="{FF2B5EF4-FFF2-40B4-BE49-F238E27FC236}">
                <a16:creationId xmlns:a16="http://schemas.microsoft.com/office/drawing/2014/main" id="{398ED325-43AD-41C8-BEF0-6C4184E91328}"/>
              </a:ext>
            </a:extLst>
          </p:cNvPr>
          <p:cNvPicPr>
            <a:picLocks noChangeAspect="1"/>
          </p:cNvPicPr>
          <p:nvPr/>
        </p:nvPicPr>
        <p:blipFill>
          <a:blip r:embed="rId3">
            <a:extLst>
              <a:ext uri="{28A0092B-C50C-407E-A947-70E740481C1C}">
                <a14:useLocalDpi xmlns:a14="http://schemas.microsoft.com/office/drawing/2010/main" val="0"/>
              </a:ext>
            </a:extLst>
          </a:blip>
          <a:srcRect l="13387" t="22353" r="36214" b="14648"/>
          <a:stretch>
            <a:fillRect/>
          </a:stretch>
        </p:blipFill>
        <p:spPr bwMode="auto">
          <a:xfrm>
            <a:off x="5283907" y="1667667"/>
            <a:ext cx="6733921" cy="473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99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3380015" y="402772"/>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5400" b="1" dirty="0"/>
          </a:p>
        </p:txBody>
      </p:sp>
      <p:sp>
        <p:nvSpPr>
          <p:cNvPr id="5" name="Title 1">
            <a:extLst>
              <a:ext uri="{FF2B5EF4-FFF2-40B4-BE49-F238E27FC236}">
                <a16:creationId xmlns:a16="http://schemas.microsoft.com/office/drawing/2014/main" id="{32EE4D94-6F1E-4832-98EC-DD148D06603B}"/>
              </a:ext>
            </a:extLst>
          </p:cNvPr>
          <p:cNvSpPr>
            <a:spLocks noGrp="1"/>
          </p:cNvSpPr>
          <p:nvPr>
            <p:ph type="title"/>
          </p:nvPr>
        </p:nvSpPr>
        <p:spPr>
          <a:xfrm>
            <a:off x="2130879" y="299131"/>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altLang="en-US" sz="5400" b="1" dirty="0"/>
              <a:t>And Physics is Interesting Too!</a:t>
            </a:r>
            <a:endParaRPr lang="en-GB" altLang="en-US" sz="5400" b="1"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1483179" y="1347560"/>
                <a:ext cx="10574350" cy="539389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5800" dirty="0"/>
                  <a:t>Physics A-Level will teach you…</a:t>
                </a:r>
                <a:br>
                  <a:rPr lang="en-US" sz="5800" dirty="0"/>
                </a:br>
                <a:endParaRPr lang="en-US" sz="2900" dirty="0"/>
              </a:p>
              <a:p>
                <a:pPr>
                  <a:defRPr/>
                </a:pPr>
                <a:r>
                  <a:rPr lang="en-US" sz="5100" dirty="0"/>
                  <a:t>Why a plane stays up in the sky</a:t>
                </a:r>
              </a:p>
              <a:p>
                <a:pPr>
                  <a:defRPr/>
                </a:pPr>
                <a:r>
                  <a:rPr lang="en-US" sz="5100" dirty="0"/>
                  <a:t>How to make sure you have the right length of elastic before you attempt a bungee jump!</a:t>
                </a:r>
              </a:p>
              <a:p>
                <a:pPr>
                  <a:defRPr/>
                </a:pPr>
                <a:r>
                  <a:rPr lang="en-US" sz="5100" dirty="0"/>
                  <a:t>Why plucking a violin string makes a noise</a:t>
                </a:r>
              </a:p>
              <a:p>
                <a:pPr>
                  <a:defRPr/>
                </a:pPr>
                <a:r>
                  <a:rPr lang="en-US" sz="5100" dirty="0"/>
                  <a:t>What quantum physics is and what you might do with a quark</a:t>
                </a:r>
              </a:p>
              <a:p>
                <a:pPr>
                  <a:defRPr/>
                </a:pPr>
                <a:r>
                  <a:rPr lang="en-US" sz="5100" dirty="0"/>
                  <a:t>How by looking at a star you can work out its temperature</a:t>
                </a:r>
              </a:p>
              <a:p>
                <a:pPr>
                  <a:defRPr/>
                </a:pPr>
                <a:r>
                  <a:rPr lang="en-US" sz="5100" dirty="0"/>
                  <a:t>Why </a:t>
                </a:r>
                <a14:m>
                  <m:oMath xmlns:m="http://schemas.openxmlformats.org/officeDocument/2006/math">
                    <m:r>
                      <a:rPr lang="en-GB" sz="5100" b="0" i="1" smtClean="0">
                        <a:latin typeface="Cambria Math" panose="02040503050406030204" pitchFamily="18" charset="0"/>
                      </a:rPr>
                      <m:t>𝐸</m:t>
                    </m:r>
                    <m:r>
                      <a:rPr lang="en-GB" sz="5100" b="0" i="1" smtClean="0">
                        <a:latin typeface="Cambria Math" panose="02040503050406030204" pitchFamily="18" charset="0"/>
                      </a:rPr>
                      <m:t>=</m:t>
                    </m:r>
                    <m:r>
                      <a:rPr lang="en-GB" sz="5100" b="0" i="1" smtClean="0">
                        <a:latin typeface="Cambria Math" panose="02040503050406030204" pitchFamily="18" charset="0"/>
                      </a:rPr>
                      <m:t>𝑚</m:t>
                    </m:r>
                    <m:sSup>
                      <m:sSupPr>
                        <m:ctrlPr>
                          <a:rPr lang="en-GB" sz="5100" b="0" i="1" smtClean="0">
                            <a:latin typeface="Cambria Math" panose="02040503050406030204" pitchFamily="18" charset="0"/>
                          </a:rPr>
                        </m:ctrlPr>
                      </m:sSupPr>
                      <m:e>
                        <m:r>
                          <a:rPr lang="en-GB" sz="5100" b="0" i="1" smtClean="0">
                            <a:latin typeface="Cambria Math" panose="02040503050406030204" pitchFamily="18" charset="0"/>
                          </a:rPr>
                          <m:t>𝑐</m:t>
                        </m:r>
                      </m:e>
                      <m:sup>
                        <m:r>
                          <a:rPr lang="en-GB" sz="5100" b="0" i="1" smtClean="0">
                            <a:latin typeface="Cambria Math" panose="02040503050406030204" pitchFamily="18" charset="0"/>
                          </a:rPr>
                          <m:t>2</m:t>
                        </m:r>
                      </m:sup>
                    </m:sSup>
                  </m:oMath>
                </a14:m>
                <a:r>
                  <a:rPr lang="en-US" sz="5100" dirty="0"/>
                  <a:t> and how this equation started nuclear weapons and might also solve the world energy crisis</a:t>
                </a:r>
              </a:p>
              <a:p>
                <a:pPr>
                  <a:defRPr/>
                </a:pPr>
                <a:r>
                  <a:rPr lang="en-US" sz="5100" dirty="0"/>
                  <a:t>What happened at the start of the universe, and what will happen at the end…</a:t>
                </a:r>
              </a:p>
              <a:p>
                <a:pPr>
                  <a:defRPr/>
                </a:pPr>
                <a:endParaRPr lang="en-US" dirty="0"/>
              </a:p>
              <a:p>
                <a:pPr>
                  <a:defRPr/>
                </a:pPr>
                <a:endParaRPr lang="en-US" dirty="0"/>
              </a:p>
            </p:txBody>
          </p:sp>
        </mc:Choice>
        <mc:Fallback xmlns="">
          <p:sp>
            <p:nvSpPr>
              <p:cNvPr id="6" name="Content Placeholder 2">
                <a:extLst>
                  <a:ext uri="{FF2B5EF4-FFF2-40B4-BE49-F238E27FC236}">
                    <a16:creationId xmlns:a16="http://schemas.microsoft.com/office/drawing/2014/main" id="{F937E84A-424D-4520-A211-343436786998}"/>
                  </a:ext>
                </a:extLst>
              </p:cNvPr>
              <p:cNvSpPr txBox="1">
                <a:spLocks noRot="1" noChangeAspect="1" noMove="1" noResize="1" noEditPoints="1" noAdjustHandles="1" noChangeArrowheads="1" noChangeShapeType="1" noTextEdit="1"/>
              </p:cNvSpPr>
              <p:nvPr/>
            </p:nvSpPr>
            <p:spPr>
              <a:xfrm>
                <a:off x="1483179" y="1347560"/>
                <a:ext cx="10574350" cy="5393899"/>
              </a:xfrm>
              <a:prstGeom prst="rect">
                <a:avLst/>
              </a:prstGeom>
              <a:blipFill>
                <a:blip r:embed="rId3"/>
                <a:stretch>
                  <a:fillRect l="-1556" t="-4294" r="-346" b="-2599"/>
                </a:stretch>
              </a:blipFill>
            </p:spPr>
            <p:txBody>
              <a:bodyPr/>
              <a:lstStyle/>
              <a:p>
                <a:r>
                  <a:rPr lang="en-GB">
                    <a:noFill/>
                  </a:rPr>
                  <a:t> </a:t>
                </a:r>
              </a:p>
            </p:txBody>
          </p:sp>
        </mc:Fallback>
      </mc:AlternateContent>
    </p:spTree>
    <p:extLst>
      <p:ext uri="{BB962C8B-B14F-4D97-AF65-F5344CB8AC3E}">
        <p14:creationId xmlns:p14="http://schemas.microsoft.com/office/powerpoint/2010/main" val="28948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7BCA2-3ADC-4EA9-9C27-267D6742ECCA}"/>
              </a:ext>
            </a:extLst>
          </p:cNvPr>
          <p:cNvSpPr txBox="1">
            <a:spLocks/>
          </p:cNvSpPr>
          <p:nvPr/>
        </p:nvSpPr>
        <p:spPr>
          <a:xfrm>
            <a:off x="3380015" y="402772"/>
            <a:ext cx="822960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5400" b="1" dirty="0"/>
          </a:p>
        </p:txBody>
      </p:sp>
      <p:sp>
        <p:nvSpPr>
          <p:cNvPr id="6" name="Content Placeholder 2">
            <a:extLst>
              <a:ext uri="{FF2B5EF4-FFF2-40B4-BE49-F238E27FC236}">
                <a16:creationId xmlns:a16="http://schemas.microsoft.com/office/drawing/2014/main" id="{F937E84A-424D-4520-A211-343436786998}"/>
              </a:ext>
            </a:extLst>
          </p:cNvPr>
          <p:cNvSpPr txBox="1">
            <a:spLocks/>
          </p:cNvSpPr>
          <p:nvPr/>
        </p:nvSpPr>
        <p:spPr>
          <a:xfrm>
            <a:off x="2065564" y="1243919"/>
            <a:ext cx="8850085" cy="531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a:p>
            <a:pPr>
              <a:defRPr/>
            </a:pPr>
            <a:endParaRPr lang="en-US" dirty="0"/>
          </a:p>
        </p:txBody>
      </p:sp>
      <p:pic>
        <p:nvPicPr>
          <p:cNvPr id="7" name="Content Placeholder 1">
            <a:extLst>
              <a:ext uri="{FF2B5EF4-FFF2-40B4-BE49-F238E27FC236}">
                <a16:creationId xmlns:a16="http://schemas.microsoft.com/office/drawing/2014/main" id="{631843DE-E580-45E9-838B-3AF2BA3729E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b="10904"/>
          <a:stretch>
            <a:fillRect/>
          </a:stretch>
        </p:blipFill>
        <p:spPr>
          <a:xfrm>
            <a:off x="1913900" y="115393"/>
            <a:ext cx="9917340" cy="6627214"/>
          </a:xfrm>
        </p:spPr>
      </p:pic>
    </p:spTree>
    <p:extLst>
      <p:ext uri="{BB962C8B-B14F-4D97-AF65-F5344CB8AC3E}">
        <p14:creationId xmlns:p14="http://schemas.microsoft.com/office/powerpoint/2010/main" val="2215696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8" ma:contentTypeDescription="Create a new document." ma:contentTypeScope="" ma:versionID="76015047d295ab2ab6fb0bb38b92783d">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2232b0e2fdd0729c05db7f1825d902f3"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ff20ada-ea1e-4479-af96-12e7f68be8f6" xsi:nil="true"/>
    <lcf76f155ced4ddcb4097134ff3c332f xmlns="3ae4bebc-5183-402f-9a72-94513702be8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ADEC62-C654-446C-A873-708CCB70B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e4bebc-5183-402f-9a72-94513702be85"/>
    <ds:schemaRef ds:uri="0ff20ada-ea1e-4479-af96-12e7f68be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0F2264-B177-4F2B-AC85-3769B56AF7E6}">
  <ds:schemaRefs>
    <ds:schemaRef ds:uri="http://purl.org/dc/dcmitype/"/>
    <ds:schemaRef ds:uri="5160b128-4567-41eb-b2f1-76d033e82c56"/>
    <ds:schemaRef ds:uri="8dab51e4-4bea-47c2-816f-15eb1d3a7b95"/>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 ds:uri="0ff20ada-ea1e-4479-af96-12e7f68be8f6"/>
    <ds:schemaRef ds:uri="3ae4bebc-5183-402f-9a72-94513702be85"/>
  </ds:schemaRefs>
</ds:datastoreItem>
</file>

<file path=customXml/itemProps3.xml><?xml version="1.0" encoding="utf-8"?>
<ds:datastoreItem xmlns:ds="http://schemas.openxmlformats.org/officeDocument/2006/customXml" ds:itemID="{DA9D91EF-60A6-4F19-B9DC-4A54EDB430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661</TotalTime>
  <Words>1535</Words>
  <Application>Microsoft Office PowerPoint</Application>
  <PresentationFormat>Widescreen</PresentationFormat>
  <Paragraphs>152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WELCOME TO PHYSICS!!!</vt:lpstr>
      <vt:lpstr>PowerPoint Presentation</vt:lpstr>
      <vt:lpstr>Helps with Other A-Levels</vt:lpstr>
      <vt:lpstr>PowerPoint Presentation</vt:lpstr>
      <vt:lpstr>What can I do with Physics?</vt:lpstr>
      <vt:lpstr>PowerPoint Presentation</vt:lpstr>
      <vt:lpstr>And Physics is Interesting Too!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 Chaventre</dc:creator>
  <cp:lastModifiedBy>Mr M Rey Jimenez</cp:lastModifiedBy>
  <cp:revision>74</cp:revision>
  <dcterms:created xsi:type="dcterms:W3CDTF">2021-10-12T07:26:12Z</dcterms:created>
  <dcterms:modified xsi:type="dcterms:W3CDTF">2025-07-07T18:13:39Z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MediaServiceImageTags">
    <vt:lpwstr/>
  </property>
</Properties>
</file>