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7" r:id="rId4"/>
  </p:sldMasterIdLst>
  <p:sldIdLst>
    <p:sldId id="270" r:id="rId5"/>
    <p:sldId id="256" r:id="rId6"/>
    <p:sldId id="275" r:id="rId7"/>
    <p:sldId id="267" r:id="rId8"/>
    <p:sldId id="272" r:id="rId9"/>
    <p:sldId id="276" r:id="rId10"/>
    <p:sldId id="273" r:id="rId11"/>
    <p:sldId id="274" r:id="rId12"/>
    <p:sldId id="258" r:id="rId13"/>
    <p:sldId id="261" r:id="rId14"/>
    <p:sldId id="260" r:id="rId15"/>
    <p:sldId id="271" r:id="rId16"/>
    <p:sldId id="265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1E801-63AB-BD01-3860-1C54397FFBC9}" v="25" dt="2024-06-21T14:17:10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N Tidbury" userId="S::ntidbury@littleheath.org.uk::29abdcd0-6c9b-4a97-9872-a1981a9f5595" providerId="AD" clId="Web-{DB71E801-63AB-BD01-3860-1C54397FFBC9}"/>
    <pc:docChg chg="addSld delSld modSld">
      <pc:chgData name="Mrs N Tidbury" userId="S::ntidbury@littleheath.org.uk::29abdcd0-6c9b-4a97-9872-a1981a9f5595" providerId="AD" clId="Web-{DB71E801-63AB-BD01-3860-1C54397FFBC9}" dt="2024-06-21T14:17:10.171" v="32" actId="20577"/>
      <pc:docMkLst>
        <pc:docMk/>
      </pc:docMkLst>
      <pc:sldChg chg="modSp addAnim delAnim">
        <pc:chgData name="Mrs N Tidbury" userId="S::ntidbury@littleheath.org.uk::29abdcd0-6c9b-4a97-9872-a1981a9f5595" providerId="AD" clId="Web-{DB71E801-63AB-BD01-3860-1C54397FFBC9}" dt="2024-06-21T14:16:57.733" v="23" actId="14100"/>
        <pc:sldMkLst>
          <pc:docMk/>
          <pc:sldMk cId="894552688" sldId="272"/>
        </pc:sldMkLst>
        <pc:spChg chg="mod">
          <ac:chgData name="Mrs N Tidbury" userId="S::ntidbury@littleheath.org.uk::29abdcd0-6c9b-4a97-9872-a1981a9f5595" providerId="AD" clId="Web-{DB71E801-63AB-BD01-3860-1C54397FFBC9}" dt="2024-06-21T14:16:57.733" v="23" actId="14100"/>
          <ac:spMkLst>
            <pc:docMk/>
            <pc:sldMk cId="894552688" sldId="272"/>
            <ac:spMk id="3" creationId="{B782AB67-B358-484F-BFCB-88D5EE714743}"/>
          </ac:spMkLst>
        </pc:spChg>
      </pc:sldChg>
      <pc:sldChg chg="modSp add replId">
        <pc:chgData name="Mrs N Tidbury" userId="S::ntidbury@littleheath.org.uk::29abdcd0-6c9b-4a97-9872-a1981a9f5595" providerId="AD" clId="Web-{DB71E801-63AB-BD01-3860-1C54397FFBC9}" dt="2024-06-21T14:17:10.171" v="32" actId="20577"/>
        <pc:sldMkLst>
          <pc:docMk/>
          <pc:sldMk cId="1559942163" sldId="276"/>
        </pc:sldMkLst>
        <pc:spChg chg="mod">
          <ac:chgData name="Mrs N Tidbury" userId="S::ntidbury@littleheath.org.uk::29abdcd0-6c9b-4a97-9872-a1981a9f5595" providerId="AD" clId="Web-{DB71E801-63AB-BD01-3860-1C54397FFBC9}" dt="2024-06-21T14:17:10.171" v="32" actId="20577"/>
          <ac:spMkLst>
            <pc:docMk/>
            <pc:sldMk cId="1559942163" sldId="276"/>
            <ac:spMk id="3" creationId="{B782AB67-B358-484F-BFCB-88D5EE714743}"/>
          </ac:spMkLst>
        </pc:spChg>
      </pc:sldChg>
      <pc:sldChg chg="addSp delSp modSp new del">
        <pc:chgData name="Mrs N Tidbury" userId="S::ntidbury@littleheath.org.uk::29abdcd0-6c9b-4a97-9872-a1981a9f5595" providerId="AD" clId="Web-{DB71E801-63AB-BD01-3860-1C54397FFBC9}" dt="2024-06-21T14:16:11.341" v="7"/>
        <pc:sldMkLst>
          <pc:docMk/>
          <pc:sldMk cId="2773236818" sldId="276"/>
        </pc:sldMkLst>
        <pc:spChg chg="add del">
          <ac:chgData name="Mrs N Tidbury" userId="S::ntidbury@littleheath.org.uk::29abdcd0-6c9b-4a97-9872-a1981a9f5595" providerId="AD" clId="Web-{DB71E801-63AB-BD01-3860-1C54397FFBC9}" dt="2024-06-21T14:16:10.591" v="6"/>
          <ac:spMkLst>
            <pc:docMk/>
            <pc:sldMk cId="2773236818" sldId="276"/>
            <ac:spMk id="3" creationId="{ECB08C2C-C11B-9282-9BCF-32B4835314B4}"/>
          </ac:spMkLst>
        </pc:spChg>
        <pc:picChg chg="add del mod ord">
          <ac:chgData name="Mrs N Tidbury" userId="S::ntidbury@littleheath.org.uk::29abdcd0-6c9b-4a97-9872-a1981a9f5595" providerId="AD" clId="Web-{DB71E801-63AB-BD01-3860-1C54397FFBC9}" dt="2024-06-21T14:16:02.231" v="4"/>
          <ac:picMkLst>
            <pc:docMk/>
            <pc:sldMk cId="2773236818" sldId="276"/>
            <ac:picMk id="4" creationId="{10AA4196-DE0A-CC24-5211-BDC5715F1D09}"/>
          </ac:picMkLst>
        </pc:picChg>
        <pc:picChg chg="add del mod ord">
          <ac:chgData name="Mrs N Tidbury" userId="S::ntidbury@littleheath.org.uk::29abdcd0-6c9b-4a97-9872-a1981a9f5595" providerId="AD" clId="Web-{DB71E801-63AB-BD01-3860-1C54397FFBC9}" dt="2024-06-21T14:16:10.591" v="6"/>
          <ac:picMkLst>
            <pc:docMk/>
            <pc:sldMk cId="2773236818" sldId="276"/>
            <ac:picMk id="5" creationId="{F48A4A72-4117-A23C-EF19-124D758F9F34}"/>
          </ac:picMkLst>
        </pc:picChg>
      </pc:sldChg>
      <pc:sldChg chg="addSp delSp modSp new del">
        <pc:chgData name="Mrs N Tidbury" userId="S::ntidbury@littleheath.org.uk::29abdcd0-6c9b-4a97-9872-a1981a9f5595" providerId="AD" clId="Web-{DB71E801-63AB-BD01-3860-1C54397FFBC9}" dt="2024-06-21T14:16:35.342" v="17"/>
        <pc:sldMkLst>
          <pc:docMk/>
          <pc:sldMk cId="3691584600" sldId="276"/>
        </pc:sldMkLst>
        <pc:spChg chg="add del">
          <ac:chgData name="Mrs N Tidbury" userId="S::ntidbury@littleheath.org.uk::29abdcd0-6c9b-4a97-9872-a1981a9f5595" providerId="AD" clId="Web-{DB71E801-63AB-BD01-3860-1C54397FFBC9}" dt="2024-06-21T14:16:34.310" v="16"/>
          <ac:spMkLst>
            <pc:docMk/>
            <pc:sldMk cId="3691584600" sldId="276"/>
            <ac:spMk id="3" creationId="{F271FCC5-F8D3-2813-5BB2-304620B0E6B4}"/>
          </ac:spMkLst>
        </pc:spChg>
        <pc:spChg chg="add del mod">
          <ac:chgData name="Mrs N Tidbury" userId="S::ntidbury@littleheath.org.uk::29abdcd0-6c9b-4a97-9872-a1981a9f5595" providerId="AD" clId="Web-{DB71E801-63AB-BD01-3860-1C54397FFBC9}" dt="2024-06-21T14:16:33.560" v="15"/>
          <ac:spMkLst>
            <pc:docMk/>
            <pc:sldMk cId="3691584600" sldId="276"/>
            <ac:spMk id="6" creationId="{4D9D1DA1-56CC-C306-7FDC-88B2D2764456}"/>
          </ac:spMkLst>
        </pc:spChg>
        <pc:picChg chg="add del mod ord">
          <ac:chgData name="Mrs N Tidbury" userId="S::ntidbury@littleheath.org.uk::29abdcd0-6c9b-4a97-9872-a1981a9f5595" providerId="AD" clId="Web-{DB71E801-63AB-BD01-3860-1C54397FFBC9}" dt="2024-06-21T14:16:34.310" v="16"/>
          <ac:picMkLst>
            <pc:docMk/>
            <pc:sldMk cId="3691584600" sldId="276"/>
            <ac:picMk id="4" creationId="{57EB2C7A-7CEE-8432-7E6F-DB432EC255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1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7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5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4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1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7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95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1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1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56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170" y="4254488"/>
            <a:ext cx="281082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9853" cy="29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73"/>
            <a:ext cx="3978910" cy="27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121920" y="2936240"/>
            <a:ext cx="359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70C0"/>
                </a:solidFill>
              </a:rPr>
              <a:t>Thank you for being ready to learn!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4485811" y="2203859"/>
            <a:ext cx="3836338" cy="4480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Aims: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GB" sz="1600" dirty="0"/>
              <a:t>o understand the basic demands of the course so that we are ready to learn come September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GB" sz="1600" dirty="0"/>
              <a:t>o experience the ‘Devising’ unit of the course by responding to a stimulus and its themes, creating a piece of theatre inspired by the stimulus.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GB" sz="1600" dirty="0"/>
              <a:t>o explore how interpretation and presentation of Drama can impact audience experience.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0849A-58A8-4EBA-9FD3-8C38F19A6997}"/>
              </a:ext>
            </a:extLst>
          </p:cNvPr>
          <p:cNvSpPr txBox="1"/>
          <p:nvPr/>
        </p:nvSpPr>
        <p:spPr>
          <a:xfrm>
            <a:off x="3978910" y="175640"/>
            <a:ext cx="7967013" cy="17109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DNA</a:t>
            </a:r>
          </a:p>
          <a:p>
            <a:pPr algn="ctr">
              <a:lnSpc>
                <a:spcPct val="150000"/>
              </a:lnSpc>
            </a:pPr>
            <a:r>
              <a:rPr lang="en-US" sz="1600" dirty="0"/>
              <a:t>Pick one object from the pile in the middle of the room. It has now become something else – and you need to explain in 30 seconds to the group what it does and how it works, as though you are selling it as a sales pitch. </a:t>
            </a:r>
            <a:endParaRPr lang="en-US" sz="2400" b="1" dirty="0">
              <a:ea typeface="Calibri"/>
              <a:cs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639" y="2473023"/>
            <a:ext cx="1837887" cy="19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OCR A Level Drama!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chosen to complete the A Level Course</a:t>
            </a:r>
          </a:p>
          <a:p>
            <a:r>
              <a:rPr lang="en-GB" dirty="0"/>
              <a:t>This will take place over 2 years</a:t>
            </a:r>
          </a:p>
          <a:p>
            <a:r>
              <a:rPr lang="en-GB" dirty="0"/>
              <a:t>You will complete 1 formal assessment next year </a:t>
            </a:r>
          </a:p>
          <a:p>
            <a:r>
              <a:rPr lang="en-GB" dirty="0"/>
              <a:t>We will prep for the final examinations in year 12 and complete the rest of the assessment in year 13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38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Component 1: Practitioners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2271576"/>
            <a:ext cx="11595100" cy="4853940"/>
          </a:xfrm>
        </p:spPr>
        <p:txBody>
          <a:bodyPr>
            <a:normAutofit/>
          </a:bodyPr>
          <a:lstStyle/>
          <a:p>
            <a:r>
              <a:rPr lang="en-GB" dirty="0"/>
              <a:t>Worth 40% of your whole A Level and is worth </a:t>
            </a:r>
            <a:r>
              <a:rPr lang="en-GB" b="1" u="sng" dirty="0"/>
              <a:t>120 marks</a:t>
            </a:r>
          </a:p>
          <a:p>
            <a:r>
              <a:rPr lang="en-GB" dirty="0"/>
              <a:t>Internally assessed by the department, filmed and moderated by OCR</a:t>
            </a:r>
          </a:p>
          <a:p>
            <a:r>
              <a:rPr lang="en-GB" dirty="0"/>
              <a:t>We study a range of practitioners from the 20</a:t>
            </a:r>
            <a:r>
              <a:rPr lang="en-GB" baseline="30000" dirty="0"/>
              <a:t>th</a:t>
            </a:r>
            <a:r>
              <a:rPr lang="en-GB" dirty="0"/>
              <a:t> century right up to modern day. </a:t>
            </a:r>
          </a:p>
        </p:txBody>
      </p:sp>
    </p:spTree>
    <p:extLst>
      <p:ext uri="{BB962C8B-B14F-4D97-AF65-F5344CB8AC3E}">
        <p14:creationId xmlns:p14="http://schemas.microsoft.com/office/powerpoint/2010/main" val="404628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Component 1: Practitioners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2271576"/>
            <a:ext cx="11595100" cy="4853940"/>
          </a:xfrm>
        </p:spPr>
        <p:txBody>
          <a:bodyPr>
            <a:normAutofit/>
          </a:bodyPr>
          <a:lstStyle/>
          <a:p>
            <a:r>
              <a:rPr lang="en-GB" sz="1800" dirty="0"/>
              <a:t>We will look at an </a:t>
            </a:r>
            <a:r>
              <a:rPr lang="en-GB" sz="1800" b="1" dirty="0"/>
              <a:t>extract from a text </a:t>
            </a:r>
            <a:r>
              <a:rPr lang="en-GB" sz="1800" dirty="0"/>
              <a:t>and explore practically looking at </a:t>
            </a:r>
            <a:r>
              <a:rPr lang="en-GB" sz="1800" b="1" dirty="0"/>
              <a:t>two practitioners</a:t>
            </a:r>
            <a:r>
              <a:rPr lang="en-GB" sz="1800" dirty="0"/>
              <a:t> in particular. From this work you will create a </a:t>
            </a:r>
            <a:r>
              <a:rPr lang="en-GB" sz="1800" b="1" dirty="0"/>
              <a:t>research report </a:t>
            </a:r>
            <a:r>
              <a:rPr lang="en-GB" sz="1800" dirty="0"/>
              <a:t>that will show your understanding of the practitioners we have studied in class. This is worth </a:t>
            </a:r>
            <a:r>
              <a:rPr lang="en-GB" sz="1800" b="1" u="sng" dirty="0"/>
              <a:t>30 marks</a:t>
            </a:r>
            <a:endParaRPr lang="en-GB" sz="1800" dirty="0"/>
          </a:p>
          <a:p>
            <a:r>
              <a:rPr lang="en-GB" sz="1800" dirty="0"/>
              <a:t>You will then </a:t>
            </a:r>
            <a:r>
              <a:rPr lang="en-GB" sz="1800" b="1" dirty="0"/>
              <a:t>create a devised performance </a:t>
            </a:r>
            <a:r>
              <a:rPr lang="en-GB" sz="1800" dirty="0"/>
              <a:t>influenced by your exploration of your two chosen practitioners. This is </a:t>
            </a:r>
            <a:r>
              <a:rPr lang="en-GB" sz="1800" b="1" dirty="0"/>
              <a:t>performed before Christmas </a:t>
            </a:r>
            <a:r>
              <a:rPr lang="en-GB" sz="1800" dirty="0"/>
              <a:t>and is an official mark for your A Level. Alongside this you will put a short document together that explains your </a:t>
            </a:r>
            <a:r>
              <a:rPr lang="en-GB" sz="1800" b="1" dirty="0"/>
              <a:t>artistic intentions</a:t>
            </a:r>
            <a:r>
              <a:rPr lang="en-GB" sz="1800" dirty="0"/>
              <a:t>.  This is worth</a:t>
            </a:r>
            <a:r>
              <a:rPr lang="en-GB" sz="1800" b="1" u="sng" dirty="0"/>
              <a:t> 40 marks</a:t>
            </a:r>
          </a:p>
          <a:p>
            <a:r>
              <a:rPr lang="en-GB" sz="1800" dirty="0"/>
              <a:t>You will also produce a </a:t>
            </a:r>
            <a:r>
              <a:rPr lang="en-GB" sz="1800" b="1" dirty="0"/>
              <a:t>portfolio</a:t>
            </a:r>
            <a:r>
              <a:rPr lang="en-GB" sz="1800" dirty="0"/>
              <a:t>  that evidences your practical process and how you developed your ideas in class. This portfolio will also evaluate the work of others.  This is worth </a:t>
            </a:r>
            <a:r>
              <a:rPr lang="en-GB" sz="1800" b="1" u="sng" dirty="0"/>
              <a:t>50 marks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5451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980688"/>
            <a:ext cx="9603275" cy="1049235"/>
          </a:xfrm>
        </p:spPr>
        <p:txBody>
          <a:bodyPr/>
          <a:lstStyle/>
          <a:p>
            <a:r>
              <a:rPr lang="en-GB" dirty="0"/>
              <a:t>The department’s top tips!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088858"/>
            <a:ext cx="11912600" cy="4304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i="1" dirty="0"/>
              <a:t>This is a really challenging but exciting course that will show you how theatre makers today approach staging theatre as well as looking at theatre of the past. Here are just a few top tips to help you along…</a:t>
            </a:r>
          </a:p>
          <a:p>
            <a:r>
              <a:rPr lang="en-GB" sz="1600" dirty="0"/>
              <a:t>Stay on top of deadlines! If you miss a key deadline there are sanctions – please keep open communication with us if you are struggling. </a:t>
            </a:r>
          </a:p>
          <a:p>
            <a:r>
              <a:rPr lang="en-GB" sz="1600" dirty="0"/>
              <a:t>Throw yourself into every lesson – sometimes things might seem a bit scary, but that’s good!</a:t>
            </a:r>
          </a:p>
          <a:p>
            <a:r>
              <a:rPr lang="en-GB" sz="1600" dirty="0"/>
              <a:t>Talk to your teachers if you are struggling or unhappy.</a:t>
            </a:r>
          </a:p>
          <a:p>
            <a:r>
              <a:rPr lang="en-GB" sz="1600" dirty="0"/>
              <a:t>Use and check Satchel One and emails regularly!</a:t>
            </a:r>
          </a:p>
          <a:p>
            <a:r>
              <a:rPr lang="en-GB" sz="1600" dirty="0"/>
              <a:t>Support each other – you’re all here for many reasons, but a love of drama is something you all have in common. </a:t>
            </a:r>
          </a:p>
          <a:p>
            <a:r>
              <a:rPr lang="en-GB" sz="1600" dirty="0"/>
              <a:t>See as much theatre as you can! We will run trips but there is loads of local stuff on too. We will keep you updated if anything exciting is on.</a:t>
            </a:r>
          </a:p>
          <a:p>
            <a:r>
              <a:rPr lang="en-GB" sz="1600" dirty="0"/>
              <a:t>Read plays… There is so much amazing stuff out there; get reading and expand your knowledge!</a:t>
            </a:r>
          </a:p>
        </p:txBody>
      </p:sp>
    </p:spTree>
    <p:extLst>
      <p:ext uri="{BB962C8B-B14F-4D97-AF65-F5344CB8AC3E}">
        <p14:creationId xmlns:p14="http://schemas.microsoft.com/office/powerpoint/2010/main" val="416101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GB" b="1" dirty="0"/>
              <a:t>Practitioner research file </a:t>
            </a:r>
            <a:r>
              <a:rPr lang="en-GB" dirty="0"/>
              <a:t>– Brecht/Stanislavski/Artaud/Berkoff</a:t>
            </a:r>
          </a:p>
          <a:p>
            <a:pPr marL="578358" lvl="0" indent="-514350">
              <a:buFont typeface="+mj-lt"/>
              <a:buAutoNum type="arabicPeriod"/>
            </a:pPr>
            <a:r>
              <a:rPr lang="en-GB" b="1" dirty="0"/>
              <a:t>Modern Practitioner research file </a:t>
            </a:r>
            <a:r>
              <a:rPr lang="en-GB" dirty="0"/>
              <a:t>- DV8/Katie Mitchell/Paper Birds/Punch Drunk/Splendid/Kneehigh/Gecko /Pina </a:t>
            </a:r>
            <a:r>
              <a:rPr lang="en-GB" dirty="0" err="1"/>
              <a:t>Baush</a:t>
            </a:r>
            <a:endParaRPr lang="en-GB" dirty="0"/>
          </a:p>
          <a:p>
            <a:pPr marL="578358" indent="-514350">
              <a:buFont typeface="+mj-lt"/>
              <a:buAutoNum type="arabicPeriod"/>
            </a:pPr>
            <a:r>
              <a:rPr lang="en-GB" b="1" dirty="0"/>
              <a:t>Watch a documentary – </a:t>
            </a:r>
            <a:r>
              <a:rPr lang="en-GB" dirty="0"/>
              <a:t>Be prepared to discuss in first lesson. This can be anything of your choosing! Some recommendations are </a:t>
            </a:r>
            <a:r>
              <a:rPr lang="en-GB" i="1" dirty="0"/>
              <a:t>Black Fish; Making a Murderer; The Last Dance; Lewis Capaldi: How I’m Feeling Now. </a:t>
            </a:r>
            <a:endParaRPr lang="en-GB" dirty="0"/>
          </a:p>
          <a:p>
            <a:pPr marL="578358" indent="-514350">
              <a:buFont typeface="+mj-lt"/>
              <a:buAutoNum type="arabicPeriod"/>
            </a:pPr>
            <a:r>
              <a:rPr lang="en-GB" b="1" dirty="0"/>
              <a:t>Watch 4 videos on National Theatre YouTube – </a:t>
            </a:r>
            <a:r>
              <a:rPr lang="en-GB" dirty="0"/>
              <a:t>again you will need to be prepared to discuss this in your first lesson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9391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Introduction to </a:t>
            </a:r>
            <a:br>
              <a:rPr lang="en-GB" dirty="0"/>
            </a:br>
            <a:r>
              <a:rPr lang="en-GB" dirty="0"/>
              <a:t>A Level Drama &amp; Theatre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OCR Specification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6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8BC3-197A-436D-B7CB-C8AB4114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68A4-C7EA-43B5-B018-4F4F6E996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B7299-D0DB-4E14-9239-0BE1CFAFFC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6" y="0"/>
            <a:ext cx="3725333" cy="2523067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F32296-081D-4F5F-8D0F-6FE11F2BE2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38" y="-113241"/>
            <a:ext cx="3095538" cy="2523067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B34B2-928B-4F3E-BCFE-EC40116074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20" y="-113241"/>
            <a:ext cx="2712467" cy="2636308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4939B-A218-4A81-B259-F48A7A5B48B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00" y="2494493"/>
            <a:ext cx="3411566" cy="263630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B8BF2D-D396-4E53-B799-9165FB01591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41" y="4540855"/>
            <a:ext cx="3919974" cy="231714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40840B-7DEF-4B27-8602-8B5D890296C1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3"/>
          <a:stretch/>
        </p:blipFill>
        <p:spPr bwMode="auto">
          <a:xfrm>
            <a:off x="9932432" y="2435498"/>
            <a:ext cx="2259568" cy="1929155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37C2F8-FC06-4E6D-AC34-ED16947BB540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3"/>
          <a:stretch/>
        </p:blipFill>
        <p:spPr bwMode="auto">
          <a:xfrm>
            <a:off x="6668016" y="4791731"/>
            <a:ext cx="3333750" cy="2066269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B89C21-53BF-4BD4-9753-8576C1CB1C7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44" y="4079954"/>
            <a:ext cx="2365856" cy="2740884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0A47A7-DF0D-4CA9-B99A-6C958507C044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8"/>
          <a:stretch/>
        </p:blipFill>
        <p:spPr bwMode="auto">
          <a:xfrm>
            <a:off x="34821" y="-113241"/>
            <a:ext cx="3095537" cy="323939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5602AB-E324-4B9E-AFCF-88670CC33A40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" y="2329560"/>
            <a:ext cx="3877733" cy="2542688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22A10-2F3F-45D9-9260-077F05C1727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73" y="2286639"/>
            <a:ext cx="2967394" cy="3179706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44D3C8-534F-48E8-8668-B7AF9C2DF260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27" y="4856186"/>
            <a:ext cx="2995840" cy="2001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5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5234447" cy="4037749"/>
          </a:xfrm>
        </p:spPr>
        <p:txBody>
          <a:bodyPr/>
          <a:lstStyle/>
          <a:p>
            <a:r>
              <a:rPr lang="en-US" dirty="0"/>
              <a:t>Look at the different stimulus photos – choose the one that excites or interests you the most. </a:t>
            </a:r>
          </a:p>
          <a:p>
            <a:r>
              <a:rPr lang="en-US" dirty="0"/>
              <a:t>Working in groups of five, share your image. </a:t>
            </a:r>
          </a:p>
          <a:p>
            <a:r>
              <a:rPr lang="en-US" dirty="0"/>
              <a:t>Put them in an order of events, coming up with a link or narrative between each of them – it can be as straightforward and as simple as you like or equally as weird and wonderful. 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DB8CC1-0B0A-403B-81B9-7D57D14B7CE3}"/>
              </a:ext>
            </a:extLst>
          </p:cNvPr>
          <p:cNvSpPr txBox="1">
            <a:spLocks/>
          </p:cNvSpPr>
          <p:nvPr/>
        </p:nvSpPr>
        <p:spPr>
          <a:xfrm>
            <a:off x="8026427" y="2184910"/>
            <a:ext cx="3028427" cy="2630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Key Vocabulary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Theme = an idea that is repeated/recurring throughout</a:t>
            </a:r>
          </a:p>
          <a:p>
            <a:pPr marL="0" indent="0" algn="ctr">
              <a:buNone/>
            </a:pPr>
            <a:r>
              <a:rPr lang="en-US" dirty="0"/>
              <a:t>Stimulus = a starting point; something that causes or drives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9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3819-4EAA-4446-8440-9680DA52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89" y="503035"/>
            <a:ext cx="9603275" cy="1049235"/>
          </a:xfrm>
        </p:spPr>
        <p:txBody>
          <a:bodyPr/>
          <a:lstStyle/>
          <a:p>
            <a:r>
              <a:rPr lang="en-US" dirty="0"/>
              <a:t>Bringing it to life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AB67-B358-484F-BFCB-88D5EE71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85" y="1300900"/>
            <a:ext cx="11560029" cy="45294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Complete the following tasks: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en-US" dirty="0"/>
              <a:t>Create five tableaux (still images) of what is happening in each of the photos/your story. Use everyone in the group! 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en-US" dirty="0"/>
              <a:t>Now add in a maximum of five movements and five lines of dialogue per tableaux. Consider how you move from image to image. 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en-US" dirty="0"/>
              <a:t>Listen to the first piece of music I play – discuss with your group the tone of this and the emotions it provokes. Perform your images in a style that matches the tone of the music. 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en-US" dirty="0"/>
              <a:t>Listen to the second piece of music – do the same thing! How do the two performances differ?</a:t>
            </a:r>
            <a:endParaRPr lang="en-GB" dirty="0"/>
          </a:p>
          <a:p>
            <a:pPr marL="457200" indent="-457200">
              <a:lnSpc>
                <a:spcPct val="170000"/>
              </a:lnSpc>
              <a:buAutoNum type="arabicPeriod"/>
            </a:pPr>
            <a:endParaRPr lang="en-US" dirty="0"/>
          </a:p>
          <a:p>
            <a:pPr>
              <a:lnSpc>
                <a:spcPct val="170000"/>
              </a:lnSpc>
            </a:pPr>
            <a:endParaRPr lang="en-GB" dirty="0"/>
          </a:p>
          <a:p>
            <a:pPr marL="457200" indent="-457200">
              <a:lnSpc>
                <a:spcPct val="170000"/>
              </a:lnSpc>
              <a:buAutoNum type="arabicPeriod"/>
            </a:pPr>
            <a:endParaRPr lang="en-GB" dirty="0"/>
          </a:p>
          <a:p>
            <a:pPr marL="457200" indent="-457200">
              <a:lnSpc>
                <a:spcPct val="170000"/>
              </a:lnSpc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3819-4EAA-4446-8440-9680DA52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89" y="503035"/>
            <a:ext cx="9603275" cy="1049235"/>
          </a:xfrm>
        </p:spPr>
        <p:txBody>
          <a:bodyPr/>
          <a:lstStyle/>
          <a:p>
            <a:r>
              <a:rPr lang="en-US" dirty="0"/>
              <a:t>Bringing it to life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AB67-B358-484F-BFCB-88D5EE71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85" y="1451294"/>
            <a:ext cx="11560029" cy="437905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endParaRPr lang="en-US" dirty="0"/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en-US" dirty="0"/>
              <a:t>You will now perform your string of tableaux in the following styles/with the following constraints: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As a piece of Victorian Melodrama – completely over the top and exaggerated</a:t>
            </a:r>
          </a:p>
          <a:p>
            <a:pPr>
              <a:lnSpc>
                <a:spcPct val="170000"/>
              </a:lnSpc>
            </a:pPr>
            <a:r>
              <a:rPr lang="en-US" dirty="0"/>
              <a:t>In a tiny box created by the sticks – you cannot step outside of this box!</a:t>
            </a:r>
          </a:p>
          <a:p>
            <a:pPr>
              <a:lnSpc>
                <a:spcPct val="170000"/>
              </a:lnSpc>
            </a:pPr>
            <a:r>
              <a:rPr lang="en-US" dirty="0"/>
              <a:t>In the biggest amount of space possible where every time you move or speak you have to “fill” the stage</a:t>
            </a:r>
          </a:p>
          <a:p>
            <a:pPr>
              <a:lnSpc>
                <a:spcPct val="170000"/>
              </a:lnSpc>
            </a:pPr>
            <a:r>
              <a:rPr lang="en-US" dirty="0"/>
              <a:t>Mute – you must communicate everything you would with speech…. Without speech!</a:t>
            </a:r>
          </a:p>
          <a:p>
            <a:pPr>
              <a:lnSpc>
                <a:spcPct val="170000"/>
              </a:lnSpc>
            </a:pPr>
            <a:r>
              <a:rPr lang="en-US" dirty="0"/>
              <a:t>In the style of a gangster or action movie</a:t>
            </a:r>
          </a:p>
          <a:p>
            <a:pPr>
              <a:lnSpc>
                <a:spcPct val="170000"/>
              </a:lnSpc>
            </a:pPr>
            <a:endParaRPr lang="en-US" dirty="0"/>
          </a:p>
          <a:p>
            <a:pPr>
              <a:lnSpc>
                <a:spcPct val="170000"/>
              </a:lnSpc>
            </a:pPr>
            <a:endParaRPr lang="en-GB" dirty="0"/>
          </a:p>
          <a:p>
            <a:pPr marL="457200" indent="-457200">
              <a:lnSpc>
                <a:spcPct val="170000"/>
              </a:lnSpc>
              <a:buAutoNum type="arabicPeriod"/>
            </a:pPr>
            <a:endParaRPr lang="en-GB" dirty="0"/>
          </a:p>
          <a:p>
            <a:pPr marL="457200" indent="-457200">
              <a:lnSpc>
                <a:spcPct val="170000"/>
              </a:lnSpc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7D58-483E-4C11-8693-2145B012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an interpretation or style affect the overall audience experience or message?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C623B-D5C2-479F-AE5B-32A03AF9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216" y="2165350"/>
            <a:ext cx="4845050" cy="36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0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5313-84CA-49B5-8A29-2F2CFED9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information for next year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AA90E-56D3-41C3-A401-5F594C92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216" y="2118172"/>
            <a:ext cx="47434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3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Comfy clothes you can move in (please be aware this won’t fit with the dress code so you may need to get changed)</a:t>
            </a:r>
          </a:p>
          <a:p>
            <a:r>
              <a:rPr lang="en-GB" dirty="0"/>
              <a:t>Pen, highlighter  and pencil for every lesson</a:t>
            </a:r>
          </a:p>
          <a:p>
            <a:r>
              <a:rPr lang="en-GB" dirty="0"/>
              <a:t>A4 work pad</a:t>
            </a:r>
          </a:p>
          <a:p>
            <a:r>
              <a:rPr lang="en-GB" dirty="0"/>
              <a:t>Folder – dividers, tabs – you will study 4 different plays </a:t>
            </a:r>
          </a:p>
          <a:p>
            <a:r>
              <a:rPr lang="en-GB" dirty="0"/>
              <a:t>Antigone (Jean Anouilh); Love of the Nightingale (Timberlake Wertenbaker); Frankenstein (Nick Dear)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17977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5" ma:contentTypeDescription="Create a new document." ma:contentTypeScope="" ma:versionID="68db968f3c201d6bda36f7e0937378bf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a4c179d4ccee0a51f8c94465ac42ae55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3383CB-9EC6-4573-ADAB-29591469CD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8C3226-ADB0-4876-AC1C-27ED45D56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9359C-72E5-4821-AE42-6C79410B7B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4bebc-5183-402f-9a72-94513702be85"/>
    <ds:schemaRef ds:uri="0ff20ada-ea1e-4479-af96-12e7f68be8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1049</TotalTime>
  <Words>1045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Gallery</vt:lpstr>
      <vt:lpstr>PowerPoint Presentation</vt:lpstr>
      <vt:lpstr>Introduction to  A Level Drama &amp; Theatre Studies</vt:lpstr>
      <vt:lpstr>PowerPoint Presentation</vt:lpstr>
      <vt:lpstr>Today</vt:lpstr>
      <vt:lpstr>Bringing it to life </vt:lpstr>
      <vt:lpstr>Bringing it to life </vt:lpstr>
      <vt:lpstr>How does an interpretation or style affect the overall audience experience or message?</vt:lpstr>
      <vt:lpstr>Key information for next year </vt:lpstr>
      <vt:lpstr>Equipment</vt:lpstr>
      <vt:lpstr>OCR A Level Drama!</vt:lpstr>
      <vt:lpstr>Component 1: Practitioners in Practice</vt:lpstr>
      <vt:lpstr>Component 1: Practitioners in Practice</vt:lpstr>
      <vt:lpstr>The department’s top tips!</vt:lpstr>
      <vt:lpstr>Transition work</vt:lpstr>
    </vt:vector>
  </TitlesOfParts>
  <Company>Little Heath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 Level Drama &amp; Theatre Studies</dc:title>
  <dc:creator>Ms K Ellicott</dc:creator>
  <cp:lastModifiedBy>Mrs N Tidbury</cp:lastModifiedBy>
  <cp:revision>53</cp:revision>
  <dcterms:created xsi:type="dcterms:W3CDTF">2016-08-15T10:14:05Z</dcterms:created>
  <dcterms:modified xsi:type="dcterms:W3CDTF">2024-06-21T14:17:16Z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