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7" r:id="rId2"/>
    <p:sldId id="267" r:id="rId3"/>
    <p:sldId id="278" r:id="rId4"/>
    <p:sldId id="269" r:id="rId5"/>
    <p:sldId id="307" r:id="rId6"/>
    <p:sldId id="286" r:id="rId7"/>
    <p:sldId id="308" r:id="rId8"/>
    <p:sldId id="309" r:id="rId9"/>
    <p:sldId id="310" r:id="rId10"/>
    <p:sldId id="304" r:id="rId11"/>
    <p:sldId id="303" r:id="rId12"/>
    <p:sldId id="305" r:id="rId13"/>
    <p:sldId id="311" r:id="rId14"/>
    <p:sldId id="322" r:id="rId15"/>
    <p:sldId id="312" r:id="rId16"/>
    <p:sldId id="313" r:id="rId17"/>
    <p:sldId id="314" r:id="rId18"/>
    <p:sldId id="315" r:id="rId19"/>
    <p:sldId id="316" r:id="rId20"/>
    <p:sldId id="317" r:id="rId21"/>
    <p:sldId id="318" r:id="rId22"/>
    <p:sldId id="320" r:id="rId23"/>
    <p:sldId id="321" r:id="rId24"/>
    <p:sldId id="319" r:id="rId25"/>
    <p:sldId id="272" r:id="rId26"/>
    <p:sldId id="275" r:id="rId27"/>
    <p:sldId id="289" r:id="rId28"/>
    <p:sldId id="290" r:id="rId29"/>
    <p:sldId id="291" r:id="rId30"/>
    <p:sldId id="292" r:id="rId31"/>
    <p:sldId id="293" r:id="rId32"/>
    <p:sldId id="294" r:id="rId33"/>
    <p:sldId id="295" r:id="rId34"/>
    <p:sldId id="296" r:id="rId35"/>
    <p:sldId id="298" r:id="rId36"/>
    <p:sldId id="299" r:id="rId37"/>
    <p:sldId id="300" r:id="rId38"/>
    <p:sldId id="301" r:id="rId39"/>
    <p:sldId id="302"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E1BC103-8E9F-4736-A038-9D1FD0D08CCB}" type="datetimeFigureOut">
              <a:rPr lang="en-GB" smtClean="0"/>
              <a:t>26/06/2024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12A02C6D-926F-4EDA-A99C-8D5C65FE932C}" type="slidenum">
              <a:rPr lang="en-GB" smtClean="0"/>
              <a:t>‹#›</a:t>
            </a:fld>
            <a:endParaRPr lang="en-GB"/>
          </a:p>
        </p:txBody>
      </p:sp>
    </p:spTree>
    <p:extLst>
      <p:ext uri="{BB962C8B-B14F-4D97-AF65-F5344CB8AC3E}">
        <p14:creationId xmlns:p14="http://schemas.microsoft.com/office/powerpoint/2010/main" val="232716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71886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678663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49795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717D40-9255-4F23-B764-A85B35277655}"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96728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717D40-9255-4F23-B764-A85B35277655}" type="datetimeFigureOut">
              <a:rPr lang="en-GB" smtClean="0"/>
              <a:t>26/06/2024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45835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717D40-9255-4F23-B764-A85B35277655}"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47918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717D40-9255-4F23-B764-A85B35277655}" type="datetimeFigureOut">
              <a:rPr lang="en-GB" smtClean="0"/>
              <a:t>26/06/2024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936149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717D40-9255-4F23-B764-A85B35277655}" type="datetimeFigureOut">
              <a:rPr lang="en-GB" smtClean="0"/>
              <a:t>26/06/2024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4226179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717D40-9255-4F23-B764-A85B35277655}" type="datetimeFigureOut">
              <a:rPr lang="en-GB" smtClean="0"/>
              <a:t>26/06/2024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167355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17D40-9255-4F23-B764-A85B35277655}"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3830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717D40-9255-4F23-B764-A85B35277655}" type="datetimeFigureOut">
              <a:rPr lang="en-GB" smtClean="0"/>
              <a:t>26/06/2024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B060AB-70F9-4F87-AF49-1C4EB2D1C31C}" type="slidenum">
              <a:rPr lang="en-GB" smtClean="0"/>
              <a:t>‹#›</a:t>
            </a:fld>
            <a:endParaRPr lang="en-GB"/>
          </a:p>
        </p:txBody>
      </p:sp>
    </p:spTree>
    <p:extLst>
      <p:ext uri="{BB962C8B-B14F-4D97-AF65-F5344CB8AC3E}">
        <p14:creationId xmlns:p14="http://schemas.microsoft.com/office/powerpoint/2010/main" val="316183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17D40-9255-4F23-B764-A85B35277655}" type="datetimeFigureOut">
              <a:rPr lang="en-GB" smtClean="0"/>
              <a:t>26/06/2024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B060AB-70F9-4F87-AF49-1C4EB2D1C31C}" type="slidenum">
              <a:rPr lang="en-GB" smtClean="0"/>
              <a:t>‹#›</a:t>
            </a:fld>
            <a:endParaRPr lang="en-GB"/>
          </a:p>
        </p:txBody>
      </p:sp>
    </p:spTree>
    <p:extLst>
      <p:ext uri="{BB962C8B-B14F-4D97-AF65-F5344CB8AC3E}">
        <p14:creationId xmlns:p14="http://schemas.microsoft.com/office/powerpoint/2010/main" val="1385292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XJA3EhyVPc0"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hyperlink" Target="https://www.politicalcompass.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2.png"/><Relationship Id="rId4" Type="http://schemas.openxmlformats.org/officeDocument/2006/relationships/hyperlink" Target="https://www.tasnimnews.com/en/news/2020/08/30/2338144/uk-finance-minister-considering-tax-hikes-to-plug-covid-19-hole-reports" TargetMode="Externa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48" y="4209098"/>
            <a:ext cx="281082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21377" cy="281082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6773"/>
            <a:ext cx="3978910" cy="27336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121920" y="2936240"/>
            <a:ext cx="3599457" cy="954107"/>
          </a:xfrm>
          <a:prstGeom prst="rect">
            <a:avLst/>
          </a:prstGeom>
          <a:noFill/>
        </p:spPr>
        <p:txBody>
          <a:bodyPr wrap="square" rtlCol="0">
            <a:spAutoFit/>
          </a:bodyPr>
          <a:lstStyle/>
          <a:p>
            <a:pPr algn="ctr"/>
            <a:r>
              <a:rPr lang="en-GB" sz="2800" b="1" i="1" dirty="0">
                <a:solidFill>
                  <a:srgbClr val="0070C0"/>
                </a:solidFill>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3670922" y="103472"/>
            <a:ext cx="4971174" cy="1815882"/>
          </a:xfrm>
          <a:prstGeom prst="rect">
            <a:avLst/>
          </a:prstGeom>
          <a:noFill/>
        </p:spPr>
        <p:txBody>
          <a:bodyPr wrap="square" lIns="91440" tIns="45720" rIns="91440" bIns="45720" rtlCol="0" anchor="t">
            <a:spAutoFit/>
          </a:bodyPr>
          <a:lstStyle/>
          <a:p>
            <a:r>
              <a:rPr lang="en-GB" sz="2800" b="1" u="sng" dirty="0"/>
              <a:t>What do the political parties believe in 2024?</a:t>
            </a:r>
          </a:p>
          <a:p>
            <a:r>
              <a:rPr lang="en-GB" sz="2800" b="1" u="sng" dirty="0"/>
              <a:t>How does this influence their poll rating?</a:t>
            </a: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7234869" y="4451870"/>
            <a:ext cx="2026577" cy="2108247"/>
          </a:xfrm>
          <a:prstGeom prst="rect">
            <a:avLst/>
          </a:prstGeom>
        </p:spPr>
      </p:pic>
      <p:sp>
        <p:nvSpPr>
          <p:cNvPr id="6" name="TextBox 5">
            <a:extLst>
              <a:ext uri="{FF2B5EF4-FFF2-40B4-BE49-F238E27FC236}">
                <a16:creationId xmlns:a16="http://schemas.microsoft.com/office/drawing/2014/main" id="{6B680610-4F80-46A2-AB4C-8A9B847B68AC}"/>
              </a:ext>
            </a:extLst>
          </p:cNvPr>
          <p:cNvSpPr txBox="1"/>
          <p:nvPr/>
        </p:nvSpPr>
        <p:spPr>
          <a:xfrm>
            <a:off x="8345010" y="304750"/>
            <a:ext cx="3648636" cy="2246769"/>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en-GB" sz="2000" dirty="0"/>
              <a:t>Aims:</a:t>
            </a:r>
          </a:p>
          <a:p>
            <a:pPr marL="342900" indent="-342900">
              <a:buAutoNum type="arabicPeriod"/>
            </a:pPr>
            <a:r>
              <a:rPr lang="en-GB" sz="2000" dirty="0"/>
              <a:t>To examine left and right wing political views</a:t>
            </a:r>
          </a:p>
          <a:p>
            <a:pPr marL="342900" indent="-342900">
              <a:buAutoNum type="arabicPeriod"/>
            </a:pPr>
            <a:r>
              <a:rPr lang="en-GB" sz="2000" dirty="0">
                <a:ea typeface="Calibri"/>
                <a:cs typeface="Calibri"/>
              </a:rPr>
              <a:t>To evaluate where the political parties are in 2024</a:t>
            </a:r>
          </a:p>
          <a:p>
            <a:pPr marL="342900" indent="-342900">
              <a:buAutoNum type="arabicPeriod"/>
            </a:pPr>
            <a:r>
              <a:rPr lang="en-GB" sz="2000" dirty="0">
                <a:ea typeface="Calibri"/>
                <a:cs typeface="Calibri"/>
              </a:rPr>
              <a:t>To analyse why the parties are popular </a:t>
            </a:r>
            <a:r>
              <a:rPr lang="en-GB" sz="2000">
                <a:ea typeface="Calibri"/>
                <a:cs typeface="Calibri"/>
              </a:rPr>
              <a:t>or unpopular</a:t>
            </a:r>
            <a:endParaRPr lang="en-GB" sz="2000" dirty="0">
              <a:ea typeface="Calibri"/>
              <a:cs typeface="Calibri"/>
            </a:endParaRPr>
          </a:p>
        </p:txBody>
      </p:sp>
      <p:sp>
        <p:nvSpPr>
          <p:cNvPr id="2" name="TextBox 1">
            <a:extLst>
              <a:ext uri="{FF2B5EF4-FFF2-40B4-BE49-F238E27FC236}">
                <a16:creationId xmlns:a16="http://schemas.microsoft.com/office/drawing/2014/main" id="{DD40849A-58A8-4EBA-9FD3-8C38F19A6997}"/>
              </a:ext>
            </a:extLst>
          </p:cNvPr>
          <p:cNvSpPr txBox="1"/>
          <p:nvPr/>
        </p:nvSpPr>
        <p:spPr>
          <a:xfrm>
            <a:off x="4049254" y="2712182"/>
            <a:ext cx="5973635" cy="353943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dirty="0"/>
              <a:t>DNA:</a:t>
            </a:r>
          </a:p>
          <a:p>
            <a:r>
              <a:rPr lang="en-GB" sz="2800" dirty="0"/>
              <a:t>Have a go at the questions on your sheet:</a:t>
            </a:r>
          </a:p>
          <a:p>
            <a:pPr marL="342900" indent="-342900">
              <a:buAutoNum type="arabicPeriod"/>
            </a:pPr>
            <a:r>
              <a:rPr lang="en-GB" sz="2800" dirty="0"/>
              <a:t>What is a general election?</a:t>
            </a:r>
          </a:p>
          <a:p>
            <a:pPr marL="342900" indent="-342900">
              <a:buAutoNum type="arabicPeriod"/>
            </a:pPr>
            <a:r>
              <a:rPr lang="en-GB" sz="2800" dirty="0"/>
              <a:t>What does Left Wing and Right Wing mean?</a:t>
            </a:r>
          </a:p>
          <a:p>
            <a:r>
              <a:rPr lang="en-GB" sz="2800" b="1" dirty="0">
                <a:ea typeface="Calibri"/>
                <a:cs typeface="Calibri"/>
              </a:rPr>
              <a:t>Go further – which political parties are left wing and right wing?</a:t>
            </a:r>
            <a:endParaRPr lang="en-US" sz="2800" b="1" dirty="0">
              <a:ea typeface="Calibri"/>
              <a:cs typeface="Calibri"/>
            </a:endParaRPr>
          </a:p>
        </p:txBody>
      </p:sp>
    </p:spTree>
    <p:extLst>
      <p:ext uri="{BB962C8B-B14F-4D97-AF65-F5344CB8AC3E}">
        <p14:creationId xmlns:p14="http://schemas.microsoft.com/office/powerpoint/2010/main" val="37475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0C42D1-4FDA-4A6F-8E41-B33EAAC1FAB1}"/>
              </a:ext>
            </a:extLst>
          </p:cNvPr>
          <p:cNvSpPr/>
          <p:nvPr/>
        </p:nvSpPr>
        <p:spPr>
          <a:xfrm>
            <a:off x="887353" y="288070"/>
            <a:ext cx="10662495" cy="369332"/>
          </a:xfrm>
          <a:prstGeom prst="rect">
            <a:avLst/>
          </a:prstGeom>
        </p:spPr>
        <p:txBody>
          <a:bodyPr wrap="square">
            <a:spAutoFit/>
          </a:bodyPr>
          <a:lstStyle/>
          <a:p>
            <a:r>
              <a:rPr lang="en-GB" dirty="0">
                <a:hlinkClick r:id="rId2"/>
              </a:rPr>
              <a:t>https://www.youtube.com/watch?v=XJA3EhyVPc0</a:t>
            </a:r>
            <a:r>
              <a:rPr lang="en-GB" dirty="0"/>
              <a:t> Can you add anything to your notes from this video? </a:t>
            </a:r>
          </a:p>
        </p:txBody>
      </p:sp>
      <p:pic>
        <p:nvPicPr>
          <p:cNvPr id="3" name="Picture 2">
            <a:extLst>
              <a:ext uri="{FF2B5EF4-FFF2-40B4-BE49-F238E27FC236}">
                <a16:creationId xmlns:a16="http://schemas.microsoft.com/office/drawing/2014/main" id="{2E0BCBEF-123F-48A5-AF49-1372320B59E9}"/>
              </a:ext>
            </a:extLst>
          </p:cNvPr>
          <p:cNvPicPr>
            <a:picLocks noChangeAspect="1"/>
          </p:cNvPicPr>
          <p:nvPr/>
        </p:nvPicPr>
        <p:blipFill>
          <a:blip r:embed="rId3"/>
          <a:stretch>
            <a:fillRect/>
          </a:stretch>
        </p:blipFill>
        <p:spPr>
          <a:xfrm>
            <a:off x="2058482" y="1070045"/>
            <a:ext cx="8075035" cy="5122130"/>
          </a:xfrm>
          <a:prstGeom prst="rect">
            <a:avLst/>
          </a:prstGeom>
        </p:spPr>
      </p:pic>
    </p:spTree>
    <p:extLst>
      <p:ext uri="{BB962C8B-B14F-4D97-AF65-F5344CB8AC3E}">
        <p14:creationId xmlns:p14="http://schemas.microsoft.com/office/powerpoint/2010/main" val="363450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58FBF-8106-4C44-ABAC-0009A46716C4}"/>
              </a:ext>
            </a:extLst>
          </p:cNvPr>
          <p:cNvPicPr>
            <a:picLocks noChangeAspect="1"/>
          </p:cNvPicPr>
          <p:nvPr/>
        </p:nvPicPr>
        <p:blipFill>
          <a:blip r:embed="rId2"/>
          <a:stretch>
            <a:fillRect/>
          </a:stretch>
        </p:blipFill>
        <p:spPr>
          <a:xfrm>
            <a:off x="177381" y="2174221"/>
            <a:ext cx="5100050" cy="3857348"/>
          </a:xfrm>
          <a:prstGeom prst="rect">
            <a:avLst/>
          </a:prstGeom>
        </p:spPr>
      </p:pic>
      <p:pic>
        <p:nvPicPr>
          <p:cNvPr id="2" name="Picture 1">
            <a:extLst>
              <a:ext uri="{FF2B5EF4-FFF2-40B4-BE49-F238E27FC236}">
                <a16:creationId xmlns:a16="http://schemas.microsoft.com/office/drawing/2014/main" id="{17F54607-7840-442C-B505-8929483B3913}"/>
              </a:ext>
            </a:extLst>
          </p:cNvPr>
          <p:cNvPicPr>
            <a:picLocks noChangeAspect="1"/>
          </p:cNvPicPr>
          <p:nvPr/>
        </p:nvPicPr>
        <p:blipFill>
          <a:blip r:embed="rId3"/>
          <a:stretch>
            <a:fillRect/>
          </a:stretch>
        </p:blipFill>
        <p:spPr>
          <a:xfrm>
            <a:off x="4506068" y="1723787"/>
            <a:ext cx="7310110" cy="4758217"/>
          </a:xfrm>
          <a:prstGeom prst="rect">
            <a:avLst/>
          </a:prstGeom>
        </p:spPr>
      </p:pic>
      <p:sp>
        <p:nvSpPr>
          <p:cNvPr id="4" name="TextBox 3">
            <a:extLst>
              <a:ext uri="{FF2B5EF4-FFF2-40B4-BE49-F238E27FC236}">
                <a16:creationId xmlns:a16="http://schemas.microsoft.com/office/drawing/2014/main" id="{FA42BD11-DD70-4B91-81CE-56D6BCDCC7E1}"/>
              </a:ext>
            </a:extLst>
          </p:cNvPr>
          <p:cNvSpPr txBox="1"/>
          <p:nvPr/>
        </p:nvSpPr>
        <p:spPr>
          <a:xfrm>
            <a:off x="1100831" y="62144"/>
            <a:ext cx="10102788" cy="1384995"/>
          </a:xfrm>
          <a:prstGeom prst="rect">
            <a:avLst/>
          </a:prstGeom>
          <a:noFill/>
        </p:spPr>
        <p:txBody>
          <a:bodyPr wrap="square" rtlCol="0">
            <a:spAutoFit/>
          </a:bodyPr>
          <a:lstStyle/>
          <a:p>
            <a:r>
              <a:rPr lang="en-GB" sz="2800" b="1" u="sng" dirty="0"/>
              <a:t>What does Left wing and Right wing mean?</a:t>
            </a:r>
          </a:p>
          <a:p>
            <a:r>
              <a:rPr lang="en-GB" sz="2800" i="1" dirty="0"/>
              <a:t>Task: Read through the descriptions of these terms and write a minimum of 2 bullet points per side to explain what they believe in</a:t>
            </a:r>
          </a:p>
        </p:txBody>
      </p:sp>
    </p:spTree>
    <p:extLst>
      <p:ext uri="{BB962C8B-B14F-4D97-AF65-F5344CB8AC3E}">
        <p14:creationId xmlns:p14="http://schemas.microsoft.com/office/powerpoint/2010/main" val="2698980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2B9F71-AF06-458E-988D-8A047994E619}"/>
              </a:ext>
            </a:extLst>
          </p:cNvPr>
          <p:cNvPicPr>
            <a:picLocks noChangeAspect="1"/>
          </p:cNvPicPr>
          <p:nvPr/>
        </p:nvPicPr>
        <p:blipFill>
          <a:blip r:embed="rId2"/>
          <a:stretch>
            <a:fillRect/>
          </a:stretch>
        </p:blipFill>
        <p:spPr>
          <a:xfrm>
            <a:off x="2595516" y="224993"/>
            <a:ext cx="6690526" cy="3496339"/>
          </a:xfrm>
          <a:prstGeom prst="rect">
            <a:avLst/>
          </a:prstGeom>
        </p:spPr>
      </p:pic>
      <p:sp>
        <p:nvSpPr>
          <p:cNvPr id="5" name="TextBox 4">
            <a:extLst>
              <a:ext uri="{FF2B5EF4-FFF2-40B4-BE49-F238E27FC236}">
                <a16:creationId xmlns:a16="http://schemas.microsoft.com/office/drawing/2014/main" id="{2E2B6438-0063-4C1D-AADA-CE124DE7047C}"/>
              </a:ext>
            </a:extLst>
          </p:cNvPr>
          <p:cNvSpPr txBox="1"/>
          <p:nvPr/>
        </p:nvSpPr>
        <p:spPr>
          <a:xfrm>
            <a:off x="236738" y="3749457"/>
            <a:ext cx="11718524" cy="3108543"/>
          </a:xfrm>
          <a:prstGeom prst="rect">
            <a:avLst/>
          </a:prstGeom>
          <a:noFill/>
        </p:spPr>
        <p:txBody>
          <a:bodyPr wrap="square" rtlCol="0">
            <a:spAutoFit/>
          </a:bodyPr>
          <a:lstStyle/>
          <a:p>
            <a:r>
              <a:rPr lang="en-GB" sz="2800" dirty="0"/>
              <a:t>All the party’s have released manifestos before the election. These are important because they:</a:t>
            </a:r>
          </a:p>
          <a:p>
            <a:pPr marL="514350" indent="-514350">
              <a:buFont typeface="+mj-lt"/>
              <a:buAutoNum type="arabicPeriod"/>
            </a:pPr>
            <a:r>
              <a:rPr lang="en-GB" sz="2800" dirty="0"/>
              <a:t>Set out the main policies if elected</a:t>
            </a:r>
          </a:p>
          <a:p>
            <a:pPr marL="514350" indent="-514350">
              <a:buFont typeface="+mj-lt"/>
              <a:buAutoNum type="arabicPeriod"/>
            </a:pPr>
            <a:r>
              <a:rPr lang="en-GB" sz="2800" dirty="0"/>
              <a:t>They offer a ‘vision’ of what they would do in Government</a:t>
            </a:r>
          </a:p>
          <a:p>
            <a:pPr marL="514350" indent="-514350">
              <a:buFont typeface="+mj-lt"/>
              <a:buAutoNum type="arabicPeriod"/>
            </a:pPr>
            <a:r>
              <a:rPr lang="en-GB" sz="2800" dirty="0"/>
              <a:t>The House of Lords cannot block policies which are in a manifesto (because the party would be in Government which means they have been elected based on those policies)</a:t>
            </a:r>
          </a:p>
        </p:txBody>
      </p:sp>
    </p:spTree>
    <p:extLst>
      <p:ext uri="{BB962C8B-B14F-4D97-AF65-F5344CB8AC3E}">
        <p14:creationId xmlns:p14="http://schemas.microsoft.com/office/powerpoint/2010/main" val="67123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0C55D-4B78-4D1D-B7F1-089F7300E07B}"/>
              </a:ext>
            </a:extLst>
          </p:cNvPr>
          <p:cNvPicPr>
            <a:picLocks noChangeAspect="1"/>
          </p:cNvPicPr>
          <p:nvPr/>
        </p:nvPicPr>
        <p:blipFill>
          <a:blip r:embed="rId2"/>
          <a:stretch>
            <a:fillRect/>
          </a:stretch>
        </p:blipFill>
        <p:spPr>
          <a:xfrm>
            <a:off x="2144364" y="71021"/>
            <a:ext cx="7903271" cy="6858000"/>
          </a:xfrm>
          <a:prstGeom prst="rect">
            <a:avLst/>
          </a:prstGeom>
        </p:spPr>
      </p:pic>
      <p:cxnSp>
        <p:nvCxnSpPr>
          <p:cNvPr id="5" name="Straight Arrow Connector 4">
            <a:extLst>
              <a:ext uri="{FF2B5EF4-FFF2-40B4-BE49-F238E27FC236}">
                <a16:creationId xmlns:a16="http://schemas.microsoft.com/office/drawing/2014/main" id="{32B24E22-B530-4761-B3A4-769D45DC79D6}"/>
              </a:ext>
            </a:extLst>
          </p:cNvPr>
          <p:cNvCxnSpPr/>
          <p:nvPr/>
        </p:nvCxnSpPr>
        <p:spPr>
          <a:xfrm>
            <a:off x="1997476" y="2263806"/>
            <a:ext cx="2192784" cy="116519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76A203B-F287-42C4-943E-F7BF16047750}"/>
              </a:ext>
            </a:extLst>
          </p:cNvPr>
          <p:cNvSpPr txBox="1"/>
          <p:nvPr/>
        </p:nvSpPr>
        <p:spPr>
          <a:xfrm>
            <a:off x="204186" y="499199"/>
            <a:ext cx="1940178" cy="6001643"/>
          </a:xfrm>
          <a:prstGeom prst="rect">
            <a:avLst/>
          </a:prstGeom>
          <a:noFill/>
        </p:spPr>
        <p:txBody>
          <a:bodyPr wrap="square" rtlCol="0">
            <a:spAutoFit/>
          </a:bodyPr>
          <a:lstStyle/>
          <a:p>
            <a:r>
              <a:rPr lang="en-GB" sz="2400" dirty="0"/>
              <a:t>The horizontal line refers to economics</a:t>
            </a:r>
          </a:p>
          <a:p>
            <a:endParaRPr lang="en-GB" sz="2400" dirty="0"/>
          </a:p>
          <a:p>
            <a:r>
              <a:rPr lang="en-GB" sz="2400" dirty="0"/>
              <a:t>Left = higher taxes, more state spending, more regulation</a:t>
            </a:r>
          </a:p>
          <a:p>
            <a:endParaRPr lang="en-GB" sz="2400" dirty="0"/>
          </a:p>
          <a:p>
            <a:r>
              <a:rPr lang="en-GB" sz="2400" dirty="0"/>
              <a:t>Right = lower taxes, lower spending, less regulation</a:t>
            </a:r>
          </a:p>
        </p:txBody>
      </p:sp>
      <p:cxnSp>
        <p:nvCxnSpPr>
          <p:cNvPr id="7" name="Straight Arrow Connector 6">
            <a:extLst>
              <a:ext uri="{FF2B5EF4-FFF2-40B4-BE49-F238E27FC236}">
                <a16:creationId xmlns:a16="http://schemas.microsoft.com/office/drawing/2014/main" id="{D2BEDDAD-5477-4AAF-A0E3-2065E77AA17B}"/>
              </a:ext>
            </a:extLst>
          </p:cNvPr>
          <p:cNvCxnSpPr>
            <a:cxnSpLocks/>
          </p:cNvCxnSpPr>
          <p:nvPr/>
        </p:nvCxnSpPr>
        <p:spPr>
          <a:xfrm flipH="1">
            <a:off x="6095999" y="1580225"/>
            <a:ext cx="3625050" cy="53118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53D197B-8F1A-4D56-B16D-A1BD30432170}"/>
              </a:ext>
            </a:extLst>
          </p:cNvPr>
          <p:cNvSpPr txBox="1"/>
          <p:nvPr/>
        </p:nvSpPr>
        <p:spPr>
          <a:xfrm>
            <a:off x="9917836" y="458956"/>
            <a:ext cx="1940178" cy="5940088"/>
          </a:xfrm>
          <a:prstGeom prst="rect">
            <a:avLst/>
          </a:prstGeom>
          <a:noFill/>
        </p:spPr>
        <p:txBody>
          <a:bodyPr wrap="square" rtlCol="0">
            <a:spAutoFit/>
          </a:bodyPr>
          <a:lstStyle/>
          <a:p>
            <a:r>
              <a:rPr lang="en-GB" sz="2000" dirty="0"/>
              <a:t>The vertical line refers to social issues</a:t>
            </a:r>
          </a:p>
          <a:p>
            <a:endParaRPr lang="en-GB" sz="2000" dirty="0"/>
          </a:p>
          <a:p>
            <a:r>
              <a:rPr lang="en-GB" sz="2000" dirty="0"/>
              <a:t>Traditional = more right wing socially (more focused on tradition and strong law and order) </a:t>
            </a:r>
          </a:p>
          <a:p>
            <a:endParaRPr lang="en-GB" sz="2000" dirty="0"/>
          </a:p>
          <a:p>
            <a:r>
              <a:rPr lang="en-GB" sz="2000" dirty="0"/>
              <a:t>Progressive = more left wing socially (more focused on making reforms and being progressive)</a:t>
            </a:r>
          </a:p>
        </p:txBody>
      </p:sp>
      <p:sp>
        <p:nvSpPr>
          <p:cNvPr id="3" name="TextBox 2">
            <a:extLst>
              <a:ext uri="{FF2B5EF4-FFF2-40B4-BE49-F238E27FC236}">
                <a16:creationId xmlns:a16="http://schemas.microsoft.com/office/drawing/2014/main" id="{E7802B32-5875-433E-8607-DCD6A465D872}"/>
              </a:ext>
            </a:extLst>
          </p:cNvPr>
          <p:cNvSpPr txBox="1"/>
          <p:nvPr/>
        </p:nvSpPr>
        <p:spPr>
          <a:xfrm>
            <a:off x="4749553" y="0"/>
            <a:ext cx="250350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Traditional</a:t>
            </a:r>
          </a:p>
        </p:txBody>
      </p:sp>
      <p:sp>
        <p:nvSpPr>
          <p:cNvPr id="8" name="TextBox 7">
            <a:extLst>
              <a:ext uri="{FF2B5EF4-FFF2-40B4-BE49-F238E27FC236}">
                <a16:creationId xmlns:a16="http://schemas.microsoft.com/office/drawing/2014/main" id="{90D59CC3-8147-4A5B-AFA7-09EB76F58F12}"/>
              </a:ext>
            </a:extLst>
          </p:cNvPr>
          <p:cNvSpPr txBox="1"/>
          <p:nvPr/>
        </p:nvSpPr>
        <p:spPr>
          <a:xfrm>
            <a:off x="4779348" y="6502348"/>
            <a:ext cx="2503503"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dirty="0"/>
              <a:t>Progressive</a:t>
            </a:r>
          </a:p>
        </p:txBody>
      </p:sp>
    </p:spTree>
    <p:extLst>
      <p:ext uri="{BB962C8B-B14F-4D97-AF65-F5344CB8AC3E}">
        <p14:creationId xmlns:p14="http://schemas.microsoft.com/office/powerpoint/2010/main" val="42613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7D3B588-C459-481C-B2D0-A8FAE4454139}"/>
              </a:ext>
            </a:extLst>
          </p:cNvPr>
          <p:cNvPicPr>
            <a:picLocks noChangeAspect="1"/>
          </p:cNvPicPr>
          <p:nvPr/>
        </p:nvPicPr>
        <p:blipFill>
          <a:blip r:embed="rId2"/>
          <a:stretch>
            <a:fillRect/>
          </a:stretch>
        </p:blipFill>
        <p:spPr>
          <a:xfrm>
            <a:off x="2159776" y="0"/>
            <a:ext cx="7872448" cy="6858000"/>
          </a:xfrm>
          <a:prstGeom prst="rect">
            <a:avLst/>
          </a:prstGeom>
        </p:spPr>
      </p:pic>
      <p:cxnSp>
        <p:nvCxnSpPr>
          <p:cNvPr id="5" name="Straight Arrow Connector 4">
            <a:extLst>
              <a:ext uri="{FF2B5EF4-FFF2-40B4-BE49-F238E27FC236}">
                <a16:creationId xmlns:a16="http://schemas.microsoft.com/office/drawing/2014/main" id="{32B24E22-B530-4761-B3A4-769D45DC79D6}"/>
              </a:ext>
            </a:extLst>
          </p:cNvPr>
          <p:cNvCxnSpPr>
            <a:cxnSpLocks/>
          </p:cNvCxnSpPr>
          <p:nvPr/>
        </p:nvCxnSpPr>
        <p:spPr>
          <a:xfrm>
            <a:off x="1836734" y="1175777"/>
            <a:ext cx="5593876" cy="211783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476A203B-F287-42C4-943E-F7BF16047750}"/>
              </a:ext>
            </a:extLst>
          </p:cNvPr>
          <p:cNvSpPr txBox="1"/>
          <p:nvPr/>
        </p:nvSpPr>
        <p:spPr>
          <a:xfrm>
            <a:off x="204186" y="499199"/>
            <a:ext cx="1940178" cy="830997"/>
          </a:xfrm>
          <a:prstGeom prst="rect">
            <a:avLst/>
          </a:prstGeom>
          <a:noFill/>
        </p:spPr>
        <p:txBody>
          <a:bodyPr wrap="square" rtlCol="0">
            <a:spAutoFit/>
          </a:bodyPr>
          <a:lstStyle/>
          <a:p>
            <a:r>
              <a:rPr lang="en-GB" sz="2400" dirty="0"/>
              <a:t>Plan to lower taxes</a:t>
            </a:r>
          </a:p>
        </p:txBody>
      </p:sp>
      <p:cxnSp>
        <p:nvCxnSpPr>
          <p:cNvPr id="7" name="Straight Arrow Connector 6">
            <a:extLst>
              <a:ext uri="{FF2B5EF4-FFF2-40B4-BE49-F238E27FC236}">
                <a16:creationId xmlns:a16="http://schemas.microsoft.com/office/drawing/2014/main" id="{D2BEDDAD-5477-4AAF-A0E3-2065E77AA17B}"/>
              </a:ext>
            </a:extLst>
          </p:cNvPr>
          <p:cNvCxnSpPr>
            <a:cxnSpLocks/>
          </p:cNvCxnSpPr>
          <p:nvPr/>
        </p:nvCxnSpPr>
        <p:spPr>
          <a:xfrm>
            <a:off x="1083076" y="2234697"/>
            <a:ext cx="3550596" cy="105891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353D197B-8F1A-4D56-B16D-A1BD30432170}"/>
              </a:ext>
            </a:extLst>
          </p:cNvPr>
          <p:cNvSpPr txBox="1"/>
          <p:nvPr/>
        </p:nvSpPr>
        <p:spPr>
          <a:xfrm>
            <a:off x="265858" y="1639538"/>
            <a:ext cx="1940178" cy="461665"/>
          </a:xfrm>
          <a:prstGeom prst="rect">
            <a:avLst/>
          </a:prstGeom>
          <a:noFill/>
        </p:spPr>
        <p:txBody>
          <a:bodyPr wrap="square" rtlCol="0">
            <a:spAutoFit/>
          </a:bodyPr>
          <a:lstStyle/>
          <a:p>
            <a:r>
              <a:rPr lang="en-GB" sz="2400" dirty="0"/>
              <a:t>Raising taxes</a:t>
            </a:r>
          </a:p>
        </p:txBody>
      </p:sp>
      <p:sp>
        <p:nvSpPr>
          <p:cNvPr id="11" name="TextBox 10">
            <a:extLst>
              <a:ext uri="{FF2B5EF4-FFF2-40B4-BE49-F238E27FC236}">
                <a16:creationId xmlns:a16="http://schemas.microsoft.com/office/drawing/2014/main" id="{33E4DBD9-D494-4320-9415-A30E2FDD5FCC}"/>
              </a:ext>
            </a:extLst>
          </p:cNvPr>
          <p:cNvSpPr txBox="1"/>
          <p:nvPr/>
        </p:nvSpPr>
        <p:spPr>
          <a:xfrm>
            <a:off x="400503" y="5485049"/>
            <a:ext cx="1940178" cy="1200329"/>
          </a:xfrm>
          <a:prstGeom prst="rect">
            <a:avLst/>
          </a:prstGeom>
          <a:noFill/>
        </p:spPr>
        <p:txBody>
          <a:bodyPr wrap="square" rtlCol="0">
            <a:spAutoFit/>
          </a:bodyPr>
          <a:lstStyle/>
          <a:p>
            <a:r>
              <a:rPr lang="en-GB" sz="2400" dirty="0"/>
              <a:t>Changing how the country works</a:t>
            </a:r>
          </a:p>
        </p:txBody>
      </p:sp>
      <p:cxnSp>
        <p:nvCxnSpPr>
          <p:cNvPr id="12" name="Straight Arrow Connector 11">
            <a:extLst>
              <a:ext uri="{FF2B5EF4-FFF2-40B4-BE49-F238E27FC236}">
                <a16:creationId xmlns:a16="http://schemas.microsoft.com/office/drawing/2014/main" id="{6E3F1F8F-A948-4872-861C-5FC9FEA26806}"/>
              </a:ext>
            </a:extLst>
          </p:cNvPr>
          <p:cNvCxnSpPr>
            <a:cxnSpLocks/>
          </p:cNvCxnSpPr>
          <p:nvPr/>
        </p:nvCxnSpPr>
        <p:spPr>
          <a:xfrm flipV="1">
            <a:off x="1235947" y="4962617"/>
            <a:ext cx="4419129" cy="36398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13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ABEC-4DE1-4812-94B3-8DB77FF2AE37}"/>
              </a:ext>
            </a:extLst>
          </p:cNvPr>
          <p:cNvSpPr>
            <a:spLocks noGrp="1"/>
          </p:cNvSpPr>
          <p:nvPr>
            <p:ph type="title"/>
          </p:nvPr>
        </p:nvSpPr>
        <p:spPr/>
        <p:txBody>
          <a:bodyPr/>
          <a:lstStyle/>
          <a:p>
            <a:r>
              <a:rPr lang="en-GB" dirty="0"/>
              <a:t>Political party Manifestos</a:t>
            </a:r>
          </a:p>
        </p:txBody>
      </p:sp>
      <p:sp>
        <p:nvSpPr>
          <p:cNvPr id="3" name="Content Placeholder 2">
            <a:extLst>
              <a:ext uri="{FF2B5EF4-FFF2-40B4-BE49-F238E27FC236}">
                <a16:creationId xmlns:a16="http://schemas.microsoft.com/office/drawing/2014/main" id="{33D64A67-9E2D-409B-B36E-88F11BC5F3F6}"/>
              </a:ext>
            </a:extLst>
          </p:cNvPr>
          <p:cNvSpPr>
            <a:spLocks noGrp="1"/>
          </p:cNvSpPr>
          <p:nvPr>
            <p:ph idx="1"/>
          </p:nvPr>
        </p:nvSpPr>
        <p:spPr/>
        <p:txBody>
          <a:bodyPr>
            <a:normAutofit/>
          </a:bodyPr>
          <a:lstStyle/>
          <a:p>
            <a:r>
              <a:rPr lang="en-GB" sz="3600" dirty="0"/>
              <a:t>You will be given a political party manifesto with the political party name removed. </a:t>
            </a:r>
          </a:p>
          <a:p>
            <a:r>
              <a:rPr lang="en-GB" sz="3600" dirty="0"/>
              <a:t>Tasks:</a:t>
            </a:r>
          </a:p>
          <a:p>
            <a:pPr marL="514350" indent="-514350">
              <a:buFont typeface="+mj-lt"/>
              <a:buAutoNum type="arabicPeriod"/>
            </a:pPr>
            <a:r>
              <a:rPr lang="en-GB" sz="3600" dirty="0"/>
              <a:t>Read through the main policies</a:t>
            </a:r>
          </a:p>
          <a:p>
            <a:pPr marL="514350" indent="-514350">
              <a:buFont typeface="+mj-lt"/>
              <a:buAutoNum type="arabicPeriod"/>
            </a:pPr>
            <a:r>
              <a:rPr lang="en-GB" sz="3600" dirty="0"/>
              <a:t>Try to plot it on the spectrum</a:t>
            </a:r>
          </a:p>
          <a:p>
            <a:pPr marL="514350" indent="-514350">
              <a:buFont typeface="+mj-lt"/>
              <a:buAutoNum type="arabicPeriod"/>
            </a:pPr>
            <a:r>
              <a:rPr lang="en-GB" sz="3600" dirty="0"/>
              <a:t>Can you work out which political party is which?</a:t>
            </a:r>
          </a:p>
        </p:txBody>
      </p:sp>
      <p:pic>
        <p:nvPicPr>
          <p:cNvPr id="4" name="Picture 3">
            <a:extLst>
              <a:ext uri="{FF2B5EF4-FFF2-40B4-BE49-F238E27FC236}">
                <a16:creationId xmlns:a16="http://schemas.microsoft.com/office/drawing/2014/main" id="{A9938816-3223-45D2-8E1E-2E85D58983F1}"/>
              </a:ext>
            </a:extLst>
          </p:cNvPr>
          <p:cNvPicPr>
            <a:picLocks noChangeAspect="1"/>
          </p:cNvPicPr>
          <p:nvPr/>
        </p:nvPicPr>
        <p:blipFill>
          <a:blip r:embed="rId2"/>
          <a:stretch>
            <a:fillRect/>
          </a:stretch>
        </p:blipFill>
        <p:spPr>
          <a:xfrm>
            <a:off x="334947" y="5497258"/>
            <a:ext cx="1992879" cy="1116012"/>
          </a:xfrm>
          <a:prstGeom prst="rect">
            <a:avLst/>
          </a:prstGeom>
        </p:spPr>
      </p:pic>
      <p:pic>
        <p:nvPicPr>
          <p:cNvPr id="5" name="Picture 4">
            <a:extLst>
              <a:ext uri="{FF2B5EF4-FFF2-40B4-BE49-F238E27FC236}">
                <a16:creationId xmlns:a16="http://schemas.microsoft.com/office/drawing/2014/main" id="{BB0295C2-8D9D-4C91-A7FC-1E0F98F3A718}"/>
              </a:ext>
            </a:extLst>
          </p:cNvPr>
          <p:cNvPicPr>
            <a:picLocks noChangeAspect="1"/>
          </p:cNvPicPr>
          <p:nvPr/>
        </p:nvPicPr>
        <p:blipFill>
          <a:blip r:embed="rId3"/>
          <a:stretch>
            <a:fillRect/>
          </a:stretch>
        </p:blipFill>
        <p:spPr>
          <a:xfrm>
            <a:off x="2712636" y="5863977"/>
            <a:ext cx="3041712" cy="447923"/>
          </a:xfrm>
          <a:prstGeom prst="rect">
            <a:avLst/>
          </a:prstGeom>
        </p:spPr>
      </p:pic>
      <p:pic>
        <p:nvPicPr>
          <p:cNvPr id="6" name="Picture 5">
            <a:extLst>
              <a:ext uri="{FF2B5EF4-FFF2-40B4-BE49-F238E27FC236}">
                <a16:creationId xmlns:a16="http://schemas.microsoft.com/office/drawing/2014/main" id="{750951D2-80D9-49DB-A7A2-F23D477546D9}"/>
              </a:ext>
            </a:extLst>
          </p:cNvPr>
          <p:cNvPicPr>
            <a:picLocks noChangeAspect="1"/>
          </p:cNvPicPr>
          <p:nvPr/>
        </p:nvPicPr>
        <p:blipFill>
          <a:blip r:embed="rId4"/>
          <a:stretch>
            <a:fillRect/>
          </a:stretch>
        </p:blipFill>
        <p:spPr>
          <a:xfrm>
            <a:off x="6007408" y="5590728"/>
            <a:ext cx="948459" cy="1008679"/>
          </a:xfrm>
          <a:prstGeom prst="rect">
            <a:avLst/>
          </a:prstGeom>
        </p:spPr>
      </p:pic>
      <p:pic>
        <p:nvPicPr>
          <p:cNvPr id="7" name="Picture 6">
            <a:extLst>
              <a:ext uri="{FF2B5EF4-FFF2-40B4-BE49-F238E27FC236}">
                <a16:creationId xmlns:a16="http://schemas.microsoft.com/office/drawing/2014/main" id="{062635EF-BEE2-4FA7-B6EB-627E00BFA0AC}"/>
              </a:ext>
            </a:extLst>
          </p:cNvPr>
          <p:cNvPicPr>
            <a:picLocks noChangeAspect="1"/>
          </p:cNvPicPr>
          <p:nvPr/>
        </p:nvPicPr>
        <p:blipFill>
          <a:blip r:embed="rId5"/>
          <a:stretch>
            <a:fillRect/>
          </a:stretch>
        </p:blipFill>
        <p:spPr>
          <a:xfrm>
            <a:off x="7249144" y="5397500"/>
            <a:ext cx="2400300" cy="1095375"/>
          </a:xfrm>
          <a:prstGeom prst="rect">
            <a:avLst/>
          </a:prstGeom>
        </p:spPr>
      </p:pic>
      <p:pic>
        <p:nvPicPr>
          <p:cNvPr id="8" name="Picture 7">
            <a:extLst>
              <a:ext uri="{FF2B5EF4-FFF2-40B4-BE49-F238E27FC236}">
                <a16:creationId xmlns:a16="http://schemas.microsoft.com/office/drawing/2014/main" id="{78ECC60B-B9EA-4F7D-A4E8-6594C6A7372E}"/>
              </a:ext>
            </a:extLst>
          </p:cNvPr>
          <p:cNvPicPr>
            <a:picLocks noChangeAspect="1"/>
          </p:cNvPicPr>
          <p:nvPr/>
        </p:nvPicPr>
        <p:blipFill>
          <a:blip r:embed="rId6"/>
          <a:stretch>
            <a:fillRect/>
          </a:stretch>
        </p:blipFill>
        <p:spPr>
          <a:xfrm>
            <a:off x="9945459" y="5334617"/>
            <a:ext cx="1264790" cy="1264790"/>
          </a:xfrm>
          <a:prstGeom prst="rect">
            <a:avLst/>
          </a:prstGeom>
        </p:spPr>
      </p:pic>
    </p:spTree>
    <p:extLst>
      <p:ext uri="{BB962C8B-B14F-4D97-AF65-F5344CB8AC3E}">
        <p14:creationId xmlns:p14="http://schemas.microsoft.com/office/powerpoint/2010/main" val="286500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A15A14-74CC-422B-A56D-4AD2A7ECF626}"/>
              </a:ext>
            </a:extLst>
          </p:cNvPr>
          <p:cNvSpPr/>
          <p:nvPr/>
        </p:nvSpPr>
        <p:spPr>
          <a:xfrm>
            <a:off x="210105" y="578411"/>
            <a:ext cx="11896078" cy="5750998"/>
          </a:xfrm>
          <a:prstGeom prst="rect">
            <a:avLst/>
          </a:prstGeom>
        </p:spPr>
        <p:txBody>
          <a:bodyPr wrap="square">
            <a:spAutoFit/>
          </a:bodyPr>
          <a:lstStyle/>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Welfare &amp; the economy</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Pledge for a further 2% NI cut BY 2027</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Introduce tougher sanctions rules so people who refuse to take up suitable jobs after 12 months on benefits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Launching a new Help to Buy scheme, which would give first-time buyers an equity loan of up to 20%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Deliver 1.6 million well-designed homes in the right places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NHS &amp; Education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Increase NHS spending above inflation every year</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Recruit 92,000 new nurses and 28,000 new doctors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Creating mandatory National Service for all school leavers at 18</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Fund 100,000 high quality apprenticeships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introduce clear age-limits on what children can be taught and guarantee the contested concept of gender identity is not taught to children.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Environment</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Deliver net zero by 2050</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Police &amp; Migration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Back the police, by giving officers new powers and tools to catch criminals, including technology like facial recognition</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Have a legal cap on migration to guarantee that numbers fall every year</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Stop the boats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Defence &amp; Foreign Policy</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Boost defence spending to 2.5%</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Maintain the Trade and Corporation Agreement with the EU, but do nothing to infringe UK sovereignty </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Rights</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We will maintain the ban on prisoners voting from jail.</a:t>
            </a:r>
          </a:p>
          <a:p>
            <a:pPr>
              <a:spcAft>
                <a:spcPts val="800"/>
              </a:spcAft>
            </a:pPr>
            <a:r>
              <a:rPr lang="en-GB" sz="900" b="1" dirty="0">
                <a:latin typeface="Calibri" panose="020F0502020204030204" pitchFamily="34" charset="0"/>
                <a:ea typeface="Calibri" panose="020F0502020204030204" pitchFamily="34" charset="0"/>
                <a:cs typeface="Times New Roman" panose="02020603050405020304" pitchFamily="18" charset="0"/>
              </a:rPr>
              <a:t>•	Legislate so that an individual can only have one sex in the eyes of the law in the United Kingdom</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2" name="Picture 1">
            <a:extLst>
              <a:ext uri="{FF2B5EF4-FFF2-40B4-BE49-F238E27FC236}">
                <a16:creationId xmlns:a16="http://schemas.microsoft.com/office/drawing/2014/main" id="{7A43B1E8-43E6-410B-B4E6-B9467E30B6B2}"/>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pic>
        <p:nvPicPr>
          <p:cNvPr id="8" name="Picture 7">
            <a:extLst>
              <a:ext uri="{FF2B5EF4-FFF2-40B4-BE49-F238E27FC236}">
                <a16:creationId xmlns:a16="http://schemas.microsoft.com/office/drawing/2014/main" id="{D11E8087-53BC-46D6-972C-082287CFC7F0}"/>
              </a:ext>
            </a:extLst>
          </p:cNvPr>
          <p:cNvPicPr>
            <a:picLocks noChangeAspect="1"/>
          </p:cNvPicPr>
          <p:nvPr/>
        </p:nvPicPr>
        <p:blipFill>
          <a:blip r:embed="rId3"/>
          <a:stretch>
            <a:fillRect/>
          </a:stretch>
        </p:blipFill>
        <p:spPr>
          <a:xfrm>
            <a:off x="7717141" y="301841"/>
            <a:ext cx="4389042" cy="646331"/>
          </a:xfrm>
          <a:prstGeom prst="rect">
            <a:avLst/>
          </a:prstGeom>
        </p:spPr>
      </p:pic>
    </p:spTree>
    <p:extLst>
      <p:ext uri="{BB962C8B-B14F-4D97-AF65-F5344CB8AC3E}">
        <p14:creationId xmlns:p14="http://schemas.microsoft.com/office/powerpoint/2010/main" val="403255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5016758"/>
          </a:xfrm>
          <a:prstGeom prst="rect">
            <a:avLst/>
          </a:prstGeom>
          <a:noFill/>
        </p:spPr>
        <p:txBody>
          <a:bodyPr wrap="square" rtlCol="0">
            <a:spAutoFit/>
          </a:bodyPr>
          <a:lstStyle/>
          <a:p>
            <a:r>
              <a:rPr lang="en-GB" sz="1000" dirty="0"/>
              <a:t>Welfare &amp; the economy</a:t>
            </a:r>
          </a:p>
          <a:p>
            <a:r>
              <a:rPr lang="en-GB" sz="1000" dirty="0"/>
              <a:t>•	No increase to National Insurance, Income Tax or VAT</a:t>
            </a:r>
          </a:p>
          <a:p>
            <a:r>
              <a:rPr lang="en-GB" sz="1000" dirty="0"/>
              <a:t>•	Change the law to stop tax avoidance</a:t>
            </a:r>
          </a:p>
          <a:p>
            <a:r>
              <a:rPr lang="en-GB" sz="1000" dirty="0"/>
              <a:t>•	Retain the triple lock for the state pension</a:t>
            </a:r>
          </a:p>
          <a:p>
            <a:r>
              <a:rPr lang="en-GB" sz="1000" dirty="0"/>
              <a:t>•	Creation of 1.5 million new homes &amp; Abolish no fault evictions</a:t>
            </a:r>
          </a:p>
          <a:p>
            <a:endParaRPr lang="en-GB" sz="1000" dirty="0"/>
          </a:p>
          <a:p>
            <a:r>
              <a:rPr lang="en-GB" sz="1000" dirty="0"/>
              <a:t>NHS &amp; Education</a:t>
            </a:r>
          </a:p>
          <a:p>
            <a:r>
              <a:rPr lang="en-GB" sz="1000" dirty="0"/>
              <a:t>•	Provide 700,000 more urgent dental appointments and recruit new dentists to areas that need them most</a:t>
            </a:r>
          </a:p>
          <a:p>
            <a:r>
              <a:rPr lang="en-GB" sz="1000" dirty="0"/>
              <a:t>•	Cut NHS waiting times with 40,000 more appointments each week</a:t>
            </a:r>
          </a:p>
          <a:p>
            <a:r>
              <a:rPr lang="en-GB" sz="1000" dirty="0"/>
              <a:t>•	Recruit an additional 8,500 new staff in children and adults mental health services</a:t>
            </a:r>
          </a:p>
          <a:p>
            <a:r>
              <a:rPr lang="en-GB" sz="1000" dirty="0"/>
              <a:t>•	End VAT exclusions for Private Schools</a:t>
            </a:r>
          </a:p>
          <a:p>
            <a:r>
              <a:rPr lang="en-GB" sz="1000" dirty="0"/>
              <a:t>•	Recruit 6,500 new teachers in key subjects</a:t>
            </a:r>
          </a:p>
          <a:p>
            <a:endParaRPr lang="en-GB" sz="1000" dirty="0"/>
          </a:p>
          <a:p>
            <a:r>
              <a:rPr lang="en-GB" sz="1000" dirty="0"/>
              <a:t>Environment</a:t>
            </a:r>
          </a:p>
          <a:p>
            <a:r>
              <a:rPr lang="en-GB" sz="1000" dirty="0"/>
              <a:t>•	Set up Great British Energy, a publicly-owned clean power company, to cut bills for good and boost energy security, paid for by a windfall tax on oil and gas giants</a:t>
            </a:r>
          </a:p>
          <a:p>
            <a:r>
              <a:rPr lang="en-GB" sz="1000" dirty="0"/>
              <a:t>•	Clean power by 2030</a:t>
            </a:r>
          </a:p>
          <a:p>
            <a:endParaRPr lang="en-GB" sz="1000" dirty="0"/>
          </a:p>
          <a:p>
            <a:endParaRPr lang="en-GB" sz="1000" dirty="0"/>
          </a:p>
          <a:p>
            <a:r>
              <a:rPr lang="en-GB" sz="1000" dirty="0"/>
              <a:t>Police &amp; Migration</a:t>
            </a:r>
          </a:p>
          <a:p>
            <a:r>
              <a:rPr lang="en-GB" sz="1000" dirty="0"/>
              <a:t>•	More neighbourhood police by ending wasteful contracts through the Neighbourhood Policing Guarantee</a:t>
            </a:r>
          </a:p>
          <a:p>
            <a:r>
              <a:rPr lang="en-GB" sz="1000" dirty="0"/>
              <a:t>•	Launch a new Border Security Command with hundreds of new specialist investigators and use counter-terror powers to smash criminal boat gangs.</a:t>
            </a:r>
          </a:p>
          <a:p>
            <a:endParaRPr lang="en-GB" sz="1000" dirty="0"/>
          </a:p>
          <a:p>
            <a:r>
              <a:rPr lang="en-GB" sz="1000" dirty="0"/>
              <a:t>Defence &amp; Foreign Policy</a:t>
            </a:r>
          </a:p>
          <a:p>
            <a:r>
              <a:rPr lang="en-GB" sz="1000" dirty="0"/>
              <a:t>•	Commitment to NATO</a:t>
            </a:r>
          </a:p>
          <a:p>
            <a:r>
              <a:rPr lang="en-GB" sz="1000" dirty="0"/>
              <a:t>•	Britain will stay outside of the EU</a:t>
            </a:r>
          </a:p>
          <a:p>
            <a:endParaRPr lang="en-GB" sz="1000" dirty="0"/>
          </a:p>
          <a:p>
            <a:r>
              <a:rPr lang="en-GB" sz="1000" dirty="0"/>
              <a:t>Rights</a:t>
            </a:r>
          </a:p>
          <a:p>
            <a:r>
              <a:rPr lang="en-GB" sz="1000" dirty="0"/>
              <a:t>•	Give 16 and 17 year olds the right to vote </a:t>
            </a:r>
          </a:p>
          <a:p>
            <a:r>
              <a:rPr lang="en-GB" sz="1000" dirty="0"/>
              <a:t>•	Legislation to remove the right of hereditary peers to sit and vote in the House of Lords</a:t>
            </a:r>
          </a:p>
          <a:p>
            <a:r>
              <a:rPr lang="en-GB" sz="1000" dirty="0"/>
              <a:t>•	Replace the House of Lords with an alternative second chamber </a:t>
            </a:r>
          </a:p>
          <a:p>
            <a:r>
              <a:rPr lang="en-GB" sz="1000" dirty="0"/>
              <a:t>•	Protect the Equality Acts single-sex exceptions</a:t>
            </a:r>
          </a:p>
          <a:p>
            <a:endParaRPr lang="en-GB" sz="1000" dirty="0"/>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687FFFA3-CEC1-4C28-91F8-1E1104DACA12}"/>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pic>
        <p:nvPicPr>
          <p:cNvPr id="10" name="Picture 9">
            <a:extLst>
              <a:ext uri="{FF2B5EF4-FFF2-40B4-BE49-F238E27FC236}">
                <a16:creationId xmlns:a16="http://schemas.microsoft.com/office/drawing/2014/main" id="{5FDC42FF-948F-48E1-ADC9-811CF7F9E23E}"/>
              </a:ext>
            </a:extLst>
          </p:cNvPr>
          <p:cNvPicPr>
            <a:picLocks noChangeAspect="1"/>
          </p:cNvPicPr>
          <p:nvPr/>
        </p:nvPicPr>
        <p:blipFill>
          <a:blip r:embed="rId3"/>
          <a:stretch>
            <a:fillRect/>
          </a:stretch>
        </p:blipFill>
        <p:spPr>
          <a:xfrm>
            <a:off x="8476852" y="71020"/>
            <a:ext cx="3188406" cy="1785507"/>
          </a:xfrm>
          <a:prstGeom prst="rect">
            <a:avLst/>
          </a:prstGeom>
        </p:spPr>
      </p:pic>
    </p:spTree>
    <p:extLst>
      <p:ext uri="{BB962C8B-B14F-4D97-AF65-F5344CB8AC3E}">
        <p14:creationId xmlns:p14="http://schemas.microsoft.com/office/powerpoint/2010/main" val="119222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555641"/>
          </a:xfrm>
          <a:prstGeom prst="rect">
            <a:avLst/>
          </a:prstGeom>
          <a:noFill/>
        </p:spPr>
        <p:txBody>
          <a:bodyPr wrap="square" rtlCol="0">
            <a:spAutoFit/>
          </a:bodyPr>
          <a:lstStyle/>
          <a:p>
            <a:r>
              <a:rPr lang="en-GB" sz="1200" dirty="0"/>
              <a:t>Welfare &amp; the economy</a:t>
            </a:r>
          </a:p>
          <a:p>
            <a:r>
              <a:rPr lang="en-GB" sz="1200" dirty="0"/>
              <a:t>•	Tackle personal tax avoidance to raise funds and ‘close loops’</a:t>
            </a:r>
          </a:p>
          <a:p>
            <a:r>
              <a:rPr lang="en-GB" sz="1200" dirty="0"/>
              <a:t>•	Review to create a genuine living wage across all sectors</a:t>
            </a:r>
          </a:p>
          <a:p>
            <a:r>
              <a:rPr lang="en-GB" sz="1200" dirty="0"/>
              <a:t>•	Increasing building of new homes to 380,000 a year across the UK, including 150,000 social homes a year, through new garden cities and community-led development of cities and towns</a:t>
            </a:r>
          </a:p>
          <a:p>
            <a:r>
              <a:rPr lang="en-GB" sz="1200" dirty="0"/>
              <a:t>•	Banning no-fault evictions</a:t>
            </a:r>
          </a:p>
          <a:p>
            <a:r>
              <a:rPr lang="en-GB" sz="1200" dirty="0"/>
              <a:t>•	Support pensioners by protecting the triple lock</a:t>
            </a:r>
          </a:p>
          <a:p>
            <a:endParaRPr lang="en-GB" sz="1200" dirty="0"/>
          </a:p>
          <a:p>
            <a:r>
              <a:rPr lang="en-GB" sz="1200" dirty="0"/>
              <a:t>NHS &amp; Education</a:t>
            </a:r>
          </a:p>
          <a:p>
            <a:r>
              <a:rPr lang="en-GB" sz="1200" dirty="0"/>
              <a:t>•	£8.4 billion package to reform the HNS</a:t>
            </a:r>
          </a:p>
          <a:p>
            <a:r>
              <a:rPr lang="en-GB" sz="1200" dirty="0"/>
              <a:t>•	Give everyone the right to see a GP within seven days, or within 24 hours if they urgently need to, with 8,000 more GPs to deliver on it</a:t>
            </a:r>
          </a:p>
          <a:p>
            <a:r>
              <a:rPr lang="en-GB" sz="1200" dirty="0"/>
              <a:t>•	Extend free school meals to all children in poverty</a:t>
            </a:r>
          </a:p>
          <a:p>
            <a:r>
              <a:rPr lang="en-GB" sz="1200" dirty="0"/>
              <a:t>•	Put a dedicated, qualified mental health professional in every primary and secondary school</a:t>
            </a:r>
          </a:p>
          <a:p>
            <a:r>
              <a:rPr lang="en-GB" sz="1200" dirty="0"/>
              <a:t>•	Increase school and college funding per pupil above the rate of inflation every year</a:t>
            </a:r>
          </a:p>
          <a:p>
            <a:endParaRPr lang="en-GB" sz="1200" dirty="0"/>
          </a:p>
          <a:p>
            <a:r>
              <a:rPr lang="en-GB" sz="1200" dirty="0"/>
              <a:t>Environment</a:t>
            </a:r>
          </a:p>
          <a:p>
            <a:r>
              <a:rPr lang="en-GB" sz="1200" dirty="0"/>
              <a:t>•	Meet the UK’s commitment under the Paris Agreement to reduce emissions by at least 68% from 1990 levels by 2030</a:t>
            </a:r>
          </a:p>
          <a:p>
            <a:r>
              <a:rPr lang="en-GB" sz="1200" dirty="0"/>
              <a:t>•	Introduce a ban on new coal mines.</a:t>
            </a:r>
          </a:p>
          <a:p>
            <a:endParaRPr lang="en-GB" sz="1200" dirty="0"/>
          </a:p>
          <a:p>
            <a:endParaRPr lang="en-GB" sz="1200" dirty="0"/>
          </a:p>
          <a:p>
            <a:r>
              <a:rPr lang="en-GB" sz="1200" dirty="0"/>
              <a:t>Police &amp; Migration</a:t>
            </a:r>
          </a:p>
          <a:p>
            <a:r>
              <a:rPr lang="en-GB" sz="1200" dirty="0"/>
              <a:t>•	Restore proper community policing</a:t>
            </a:r>
          </a:p>
          <a:p>
            <a:r>
              <a:rPr lang="en-GB" sz="1200" dirty="0"/>
              <a:t>•	End prison overcrowding. 	</a:t>
            </a:r>
          </a:p>
          <a:p>
            <a:r>
              <a:rPr lang="en-GB" sz="1200" dirty="0"/>
              <a:t>•	Fix the Work Visa System to help address the labour shortages</a:t>
            </a:r>
          </a:p>
          <a:p>
            <a:endParaRPr lang="en-GB" sz="1200" dirty="0"/>
          </a:p>
          <a:p>
            <a:endParaRPr lang="en-GB" sz="1200" dirty="0"/>
          </a:p>
          <a:p>
            <a:r>
              <a:rPr lang="en-GB" sz="1200" dirty="0"/>
              <a:t>Defence &amp; Foreign Policy</a:t>
            </a:r>
          </a:p>
          <a:p>
            <a:r>
              <a:rPr lang="en-GB" sz="1200" dirty="0"/>
              <a:t>•	</a:t>
            </a:r>
            <a:r>
              <a:rPr lang="en-GB" sz="1200" dirty="0" err="1"/>
              <a:t>Rejoin</a:t>
            </a:r>
            <a:r>
              <a:rPr lang="en-GB" sz="1200" dirty="0"/>
              <a:t> the Single Market</a:t>
            </a:r>
          </a:p>
          <a:p>
            <a:r>
              <a:rPr lang="en-GB" sz="1200" dirty="0"/>
              <a:t>•	Longer term, </a:t>
            </a:r>
            <a:r>
              <a:rPr lang="en-GB" sz="1200" dirty="0" err="1"/>
              <a:t>Rejoin</a:t>
            </a:r>
            <a:r>
              <a:rPr lang="en-GB" sz="1200" dirty="0"/>
              <a:t> the EU</a:t>
            </a:r>
          </a:p>
          <a:p>
            <a:r>
              <a:rPr lang="en-GB" sz="1200" dirty="0"/>
              <a:t>•	Spend at least 2.5% of GDP on defence</a:t>
            </a:r>
          </a:p>
          <a:p>
            <a:endParaRPr lang="en-GB" sz="1200" dirty="0"/>
          </a:p>
          <a:p>
            <a:r>
              <a:rPr lang="en-GB" sz="1200" dirty="0"/>
              <a:t>Rights</a:t>
            </a:r>
          </a:p>
          <a:p>
            <a:r>
              <a:rPr lang="en-GB" sz="1200" dirty="0"/>
              <a:t>•	Giving 16- and 17-year-olds the right to vote</a:t>
            </a:r>
          </a:p>
          <a:p>
            <a:r>
              <a:rPr lang="en-GB" sz="1200" dirty="0"/>
              <a:t>•	Reform the House of Lords</a:t>
            </a:r>
          </a:p>
          <a:p>
            <a:r>
              <a:rPr lang="en-GB" sz="1200" dirty="0"/>
              <a:t>•	Reform the gender recognition process to remove the requirement for medical reports, recognise non-binary identities in law, and remove the spousal veto</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1EB2EB8F-D1D8-4DD8-974B-47EA639C8808}"/>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pic>
        <p:nvPicPr>
          <p:cNvPr id="11" name="Picture 10">
            <a:extLst>
              <a:ext uri="{FF2B5EF4-FFF2-40B4-BE49-F238E27FC236}">
                <a16:creationId xmlns:a16="http://schemas.microsoft.com/office/drawing/2014/main" id="{54F3337C-7EBF-4FD4-856A-C3DFAC2D4129}"/>
              </a:ext>
            </a:extLst>
          </p:cNvPr>
          <p:cNvPicPr>
            <a:picLocks noChangeAspect="1"/>
          </p:cNvPicPr>
          <p:nvPr/>
        </p:nvPicPr>
        <p:blipFill>
          <a:blip r:embed="rId3"/>
          <a:stretch>
            <a:fillRect/>
          </a:stretch>
        </p:blipFill>
        <p:spPr>
          <a:xfrm>
            <a:off x="8593583" y="186431"/>
            <a:ext cx="3080551" cy="1405807"/>
          </a:xfrm>
          <a:prstGeom prst="rect">
            <a:avLst/>
          </a:prstGeom>
        </p:spPr>
      </p:pic>
    </p:spTree>
    <p:extLst>
      <p:ext uri="{BB962C8B-B14F-4D97-AF65-F5344CB8AC3E}">
        <p14:creationId xmlns:p14="http://schemas.microsoft.com/office/powerpoint/2010/main" val="113550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ircle(in)">
                                      <p:cBhvr>
                                        <p:cTn id="6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186309"/>
          </a:xfrm>
          <a:prstGeom prst="rect">
            <a:avLst/>
          </a:prstGeom>
          <a:noFill/>
        </p:spPr>
        <p:txBody>
          <a:bodyPr wrap="square" rtlCol="0">
            <a:spAutoFit/>
          </a:bodyPr>
          <a:lstStyle/>
          <a:p>
            <a:r>
              <a:rPr lang="en-GB" sz="1200" dirty="0"/>
              <a:t>Party 4 - ‘Our contract with you’</a:t>
            </a:r>
          </a:p>
          <a:p>
            <a:r>
              <a:rPr lang="en-GB" sz="1200" dirty="0"/>
              <a:t>Welfare &amp; the economy</a:t>
            </a:r>
          </a:p>
          <a:p>
            <a:r>
              <a:rPr lang="en-GB" sz="1200" dirty="0"/>
              <a:t>•	Raise Inheritance Tax to only those with above £2million </a:t>
            </a:r>
          </a:p>
          <a:p>
            <a:r>
              <a:rPr lang="en-GB" sz="1200" dirty="0"/>
              <a:t>•	Reform the UK Tax System</a:t>
            </a:r>
          </a:p>
          <a:p>
            <a:r>
              <a:rPr lang="en-GB" sz="1200" dirty="0"/>
              <a:t>•	Enforce a 2-strike rule for job offers for those on benefits, where if they refuse two job offers they lose their benefits</a:t>
            </a:r>
          </a:p>
          <a:p>
            <a:r>
              <a:rPr lang="en-GB" sz="1200" dirty="0"/>
              <a:t>•	Allow married couples with children to have a transferable marriage tax allowance</a:t>
            </a:r>
          </a:p>
          <a:p>
            <a:endParaRPr lang="en-GB" sz="1200" dirty="0"/>
          </a:p>
          <a:p>
            <a:r>
              <a:rPr lang="en-GB" sz="1200" dirty="0"/>
              <a:t>NHS &amp; Education</a:t>
            </a:r>
          </a:p>
          <a:p>
            <a:r>
              <a:rPr lang="en-GB" sz="1200" dirty="0"/>
              <a:t>•	All NHS and Social Care front line staff to pay no income tax for 3 years to improve retention</a:t>
            </a:r>
          </a:p>
          <a:p>
            <a:r>
              <a:rPr lang="en-GB" sz="1200" dirty="0"/>
              <a:t>•	Ban transgender ideology in Primary and Secondary schools, classing teaching of gender identity etc as a ‘safeguarding’ issue</a:t>
            </a:r>
          </a:p>
          <a:p>
            <a:r>
              <a:rPr lang="en-GB" sz="1200" dirty="0"/>
              <a:t>•	Require Single Sex toilet facilities based on biological sex</a:t>
            </a:r>
          </a:p>
          <a:p>
            <a:r>
              <a:rPr lang="en-GB" sz="1200" dirty="0"/>
              <a:t>•	Ban the teaching of Critical Race Theory</a:t>
            </a:r>
          </a:p>
          <a:p>
            <a:endParaRPr lang="en-GB" sz="1200" dirty="0"/>
          </a:p>
          <a:p>
            <a:r>
              <a:rPr lang="en-GB" sz="1200" dirty="0"/>
              <a:t>Environment</a:t>
            </a:r>
          </a:p>
          <a:p>
            <a:r>
              <a:rPr lang="en-GB" sz="1200" dirty="0"/>
              <a:t>•	Scrap Net Zero</a:t>
            </a:r>
          </a:p>
          <a:p>
            <a:r>
              <a:rPr lang="en-GB" sz="1200" dirty="0"/>
              <a:t>•	Scrap Renewable Energy subsidies </a:t>
            </a:r>
          </a:p>
          <a:p>
            <a:r>
              <a:rPr lang="en-GB" sz="1200" dirty="0"/>
              <a:t>•	Focus on cheap, secure energy sources</a:t>
            </a:r>
          </a:p>
          <a:p>
            <a:endParaRPr lang="en-GB" sz="1200" dirty="0"/>
          </a:p>
          <a:p>
            <a:r>
              <a:rPr lang="en-GB" sz="1200" dirty="0"/>
              <a:t>Police &amp; Migration</a:t>
            </a:r>
          </a:p>
          <a:p>
            <a:r>
              <a:rPr lang="en-GB" sz="1200" dirty="0"/>
              <a:t>•	Increase recruitment to go from 235 police officers per 100,000 people to 300 police officers per 100,000 people – equal to 40,000 more police officers over 5 years</a:t>
            </a:r>
          </a:p>
          <a:p>
            <a:r>
              <a:rPr lang="en-GB" sz="1200" dirty="0"/>
              <a:t>•	Scrap all Diversity, Equality and Inclusion Roles</a:t>
            </a:r>
          </a:p>
          <a:p>
            <a:r>
              <a:rPr lang="en-GB" sz="1200" dirty="0"/>
              <a:t>•	Freeze all non-essential immigration</a:t>
            </a:r>
          </a:p>
          <a:p>
            <a:r>
              <a:rPr lang="en-GB" sz="1200" dirty="0"/>
              <a:t>•	Create a 6 point plan to stop the boats</a:t>
            </a:r>
          </a:p>
          <a:p>
            <a:endParaRPr lang="en-GB" sz="1200" dirty="0"/>
          </a:p>
          <a:p>
            <a:r>
              <a:rPr lang="en-GB" sz="1200" dirty="0"/>
              <a:t>Defence &amp; Foreign Policy</a:t>
            </a:r>
          </a:p>
          <a:p>
            <a:r>
              <a:rPr lang="en-GB" sz="1200" dirty="0"/>
              <a:t>•	Leave the European Convention on Human Rights (ECHR)</a:t>
            </a:r>
          </a:p>
          <a:p>
            <a:r>
              <a:rPr lang="en-GB" sz="1200" dirty="0"/>
              <a:t>•	Cut foreign aid by 50%</a:t>
            </a:r>
          </a:p>
          <a:p>
            <a:r>
              <a:rPr lang="en-GB" sz="1200" dirty="0"/>
              <a:t>•	Increase defence spending to 2.5% and then 3% of GDP within 6 years</a:t>
            </a:r>
          </a:p>
          <a:p>
            <a:endParaRPr lang="en-GB" sz="1200" dirty="0"/>
          </a:p>
          <a:p>
            <a:r>
              <a:rPr lang="en-GB" sz="1200" dirty="0"/>
              <a:t>Rights</a:t>
            </a:r>
          </a:p>
          <a:p>
            <a:r>
              <a:rPr lang="en-GB" sz="1200" dirty="0"/>
              <a:t>•	Return to single sex spaces and facilities</a:t>
            </a:r>
          </a:p>
          <a:p>
            <a:r>
              <a:rPr lang="en-GB" sz="1200" dirty="0"/>
              <a:t>•	Replace the Equality Act and scrap all Diversity, Equality and Inclusion rules</a:t>
            </a:r>
          </a:p>
        </p:txBody>
      </p:sp>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pic>
        <p:nvPicPr>
          <p:cNvPr id="3" name="Picture 2">
            <a:extLst>
              <a:ext uri="{FF2B5EF4-FFF2-40B4-BE49-F238E27FC236}">
                <a16:creationId xmlns:a16="http://schemas.microsoft.com/office/drawing/2014/main" id="{DD2DA629-8DB9-4792-A40D-29E5721C738E}"/>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sp>
        <p:nvSpPr>
          <p:cNvPr id="10" name="Rectangle 9">
            <a:extLst>
              <a:ext uri="{FF2B5EF4-FFF2-40B4-BE49-F238E27FC236}">
                <a16:creationId xmlns:a16="http://schemas.microsoft.com/office/drawing/2014/main" id="{AF57E086-FFB1-41F8-BF28-A3838E46DA31}"/>
              </a:ext>
            </a:extLst>
          </p:cNvPr>
          <p:cNvSpPr/>
          <p:nvPr/>
        </p:nvSpPr>
        <p:spPr>
          <a:xfrm>
            <a:off x="7665867" y="1332651"/>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4</a:t>
            </a:r>
          </a:p>
        </p:txBody>
      </p:sp>
      <p:pic>
        <p:nvPicPr>
          <p:cNvPr id="12" name="Picture 11">
            <a:extLst>
              <a:ext uri="{FF2B5EF4-FFF2-40B4-BE49-F238E27FC236}">
                <a16:creationId xmlns:a16="http://schemas.microsoft.com/office/drawing/2014/main" id="{89D39F5A-87B0-48F8-B22F-2318081089A7}"/>
              </a:ext>
            </a:extLst>
          </p:cNvPr>
          <p:cNvPicPr>
            <a:picLocks noChangeAspect="1"/>
          </p:cNvPicPr>
          <p:nvPr/>
        </p:nvPicPr>
        <p:blipFill>
          <a:blip r:embed="rId3"/>
          <a:stretch>
            <a:fillRect/>
          </a:stretch>
        </p:blipFill>
        <p:spPr>
          <a:xfrm>
            <a:off x="9590351" y="67860"/>
            <a:ext cx="1844087" cy="1844087"/>
          </a:xfrm>
          <a:prstGeom prst="rect">
            <a:avLst/>
          </a:prstGeom>
        </p:spPr>
      </p:pic>
    </p:spTree>
    <p:extLst>
      <p:ext uri="{BB962C8B-B14F-4D97-AF65-F5344CB8AC3E}">
        <p14:creationId xmlns:p14="http://schemas.microsoft.com/office/powerpoint/2010/main" val="332103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circle(in)">
                                      <p:cBhvr>
                                        <p:cTn id="8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542 Waving Goodbye Illustrations &amp;amp; Clip Art - iStock">
            <a:extLst>
              <a:ext uri="{FF2B5EF4-FFF2-40B4-BE49-F238E27FC236}">
                <a16:creationId xmlns:a16="http://schemas.microsoft.com/office/drawing/2014/main" id="{DF18AAC7-9DDF-4EF1-A3A2-9ADE46DA14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9183" y="141325"/>
            <a:ext cx="1746945" cy="14358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 politics a science? – INSIDE WESTMINSTER">
            <a:extLst>
              <a:ext uri="{FF2B5EF4-FFF2-40B4-BE49-F238E27FC236}">
                <a16:creationId xmlns:a16="http://schemas.microsoft.com/office/drawing/2014/main" id="{39E74B00-D632-4D5B-BE2A-357054593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58" y="264823"/>
            <a:ext cx="2388634" cy="967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3C2CBF-59BD-45A1-9AB7-20BF09C26B22}"/>
              </a:ext>
            </a:extLst>
          </p:cNvPr>
          <p:cNvSpPr txBox="1"/>
          <p:nvPr/>
        </p:nvSpPr>
        <p:spPr>
          <a:xfrm>
            <a:off x="4018327" y="176169"/>
            <a:ext cx="7348756" cy="954107"/>
          </a:xfrm>
          <a:prstGeom prst="rect">
            <a:avLst/>
          </a:prstGeom>
          <a:noFill/>
        </p:spPr>
        <p:txBody>
          <a:bodyPr wrap="square" rtlCol="0">
            <a:spAutoFit/>
          </a:bodyPr>
          <a:lstStyle/>
          <a:p>
            <a:r>
              <a:rPr lang="en-GB" sz="2800" dirty="0"/>
              <a:t>Welcome to the Politics Transition lesson!</a:t>
            </a:r>
          </a:p>
          <a:p>
            <a:r>
              <a:rPr lang="en-GB" sz="2800" dirty="0"/>
              <a:t>Have a go at these questions:</a:t>
            </a:r>
          </a:p>
        </p:txBody>
      </p:sp>
      <p:sp>
        <p:nvSpPr>
          <p:cNvPr id="5" name="TextBox 4">
            <a:extLst>
              <a:ext uri="{FF2B5EF4-FFF2-40B4-BE49-F238E27FC236}">
                <a16:creationId xmlns:a16="http://schemas.microsoft.com/office/drawing/2014/main" id="{D30D1979-E297-4D40-B2AB-96BD76F58CE8}"/>
              </a:ext>
            </a:extLst>
          </p:cNvPr>
          <p:cNvSpPr txBox="1"/>
          <p:nvPr/>
        </p:nvSpPr>
        <p:spPr>
          <a:xfrm>
            <a:off x="607349" y="1110956"/>
            <a:ext cx="9789953" cy="5053691"/>
          </a:xfrm>
          <a:prstGeom prst="rect">
            <a:avLst/>
          </a:prstGeom>
          <a:noFill/>
        </p:spPr>
        <p:txBody>
          <a:bodyPr wrap="square" rtlCol="0">
            <a:spAutoFit/>
          </a:bodyPr>
          <a:lstStyle/>
          <a:p>
            <a:pPr marL="342900" indent="-342900">
              <a:lnSpc>
                <a:spcPct val="200000"/>
              </a:lnSpc>
              <a:buAutoNum type="arabicPeriod"/>
            </a:pPr>
            <a:r>
              <a:rPr lang="en-GB" sz="2400" dirty="0"/>
              <a:t>What is a general election?</a:t>
            </a:r>
          </a:p>
          <a:p>
            <a:pPr marL="342900" indent="-342900">
              <a:lnSpc>
                <a:spcPct val="200000"/>
              </a:lnSpc>
              <a:buAutoNum type="arabicPeriod"/>
            </a:pPr>
            <a:endParaRPr lang="en-GB" sz="2400" dirty="0"/>
          </a:p>
          <a:p>
            <a:pPr marL="342900" indent="-342900">
              <a:lnSpc>
                <a:spcPct val="200000"/>
              </a:lnSpc>
              <a:buAutoNum type="arabicPeriod"/>
            </a:pPr>
            <a:r>
              <a:rPr lang="en-GB" sz="2400" dirty="0"/>
              <a:t>What does left wing and right wing mean?</a:t>
            </a:r>
          </a:p>
          <a:p>
            <a:pPr marL="342900" indent="-342900">
              <a:lnSpc>
                <a:spcPct val="200000"/>
              </a:lnSpc>
              <a:buAutoNum type="arabicPeriod"/>
            </a:pPr>
            <a:endParaRPr lang="en-GB" sz="2400" dirty="0"/>
          </a:p>
          <a:p>
            <a:pPr>
              <a:lnSpc>
                <a:spcPct val="200000"/>
              </a:lnSpc>
            </a:pPr>
            <a:endParaRPr lang="en-GB" sz="2400" dirty="0"/>
          </a:p>
          <a:p>
            <a:pPr>
              <a:lnSpc>
                <a:spcPct val="200000"/>
              </a:lnSpc>
            </a:pPr>
            <a:r>
              <a:rPr lang="en-GB" sz="2400" dirty="0"/>
              <a:t>Go further – which parties are left wing or right wing?</a:t>
            </a:r>
          </a:p>
          <a:p>
            <a:pPr>
              <a:lnSpc>
                <a:spcPct val="200000"/>
              </a:lnSpc>
            </a:pPr>
            <a:endParaRPr lang="en-GB" sz="2000" dirty="0"/>
          </a:p>
        </p:txBody>
      </p:sp>
      <p:sp>
        <p:nvSpPr>
          <p:cNvPr id="3" name="TextBox 2">
            <a:extLst>
              <a:ext uri="{FF2B5EF4-FFF2-40B4-BE49-F238E27FC236}">
                <a16:creationId xmlns:a16="http://schemas.microsoft.com/office/drawing/2014/main" id="{3FFD39E7-7B84-4C0F-B043-3038416174DB}"/>
              </a:ext>
            </a:extLst>
          </p:cNvPr>
          <p:cNvSpPr txBox="1"/>
          <p:nvPr/>
        </p:nvSpPr>
        <p:spPr>
          <a:xfrm>
            <a:off x="932155" y="1828800"/>
            <a:ext cx="9789953" cy="954107"/>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An election that happens every 4 to 5 years where every MP in the United Kingdom is elected</a:t>
            </a:r>
          </a:p>
        </p:txBody>
      </p:sp>
      <p:sp>
        <p:nvSpPr>
          <p:cNvPr id="14" name="TextBox 13">
            <a:extLst>
              <a:ext uri="{FF2B5EF4-FFF2-40B4-BE49-F238E27FC236}">
                <a16:creationId xmlns:a16="http://schemas.microsoft.com/office/drawing/2014/main" id="{C1F5904A-19DC-477A-9573-605637A75659}"/>
              </a:ext>
            </a:extLst>
          </p:cNvPr>
          <p:cNvSpPr txBox="1"/>
          <p:nvPr/>
        </p:nvSpPr>
        <p:spPr>
          <a:xfrm>
            <a:off x="932154" y="3443554"/>
            <a:ext cx="9789953" cy="954107"/>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Left wing – wants higher taxes and more public spending</a:t>
            </a:r>
          </a:p>
          <a:p>
            <a:r>
              <a:rPr lang="en-GB" sz="2800" i="1" dirty="0"/>
              <a:t>Right wing – wants lower taxes and less public spending</a:t>
            </a:r>
          </a:p>
        </p:txBody>
      </p:sp>
      <p:sp>
        <p:nvSpPr>
          <p:cNvPr id="15" name="TextBox 14">
            <a:extLst>
              <a:ext uri="{FF2B5EF4-FFF2-40B4-BE49-F238E27FC236}">
                <a16:creationId xmlns:a16="http://schemas.microsoft.com/office/drawing/2014/main" id="{BFC13242-32DA-4C5B-A957-7B14387C9984}"/>
              </a:ext>
            </a:extLst>
          </p:cNvPr>
          <p:cNvSpPr txBox="1"/>
          <p:nvPr/>
        </p:nvSpPr>
        <p:spPr>
          <a:xfrm>
            <a:off x="769751" y="5639070"/>
            <a:ext cx="9789953" cy="95410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i="1" dirty="0"/>
              <a:t>Left wing – Labour, Greens, Liberal Democrats</a:t>
            </a:r>
          </a:p>
          <a:p>
            <a:r>
              <a:rPr lang="en-GB" sz="2800" i="1" dirty="0"/>
              <a:t>Right wing – Conservatives and Reform UK</a:t>
            </a:r>
          </a:p>
        </p:txBody>
      </p:sp>
    </p:spTree>
    <p:extLst>
      <p:ext uri="{BB962C8B-B14F-4D97-AF65-F5344CB8AC3E}">
        <p14:creationId xmlns:p14="http://schemas.microsoft.com/office/powerpoint/2010/main" val="141368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42E526-53BB-4558-865B-60A7E0ED7149}"/>
              </a:ext>
            </a:extLst>
          </p:cNvPr>
          <p:cNvSpPr txBox="1"/>
          <p:nvPr/>
        </p:nvSpPr>
        <p:spPr>
          <a:xfrm>
            <a:off x="1722268" y="186431"/>
            <a:ext cx="9774315" cy="646331"/>
          </a:xfrm>
          <a:prstGeom prst="rect">
            <a:avLst/>
          </a:prstGeom>
          <a:noFill/>
        </p:spPr>
        <p:txBody>
          <a:bodyPr wrap="square" rtlCol="0">
            <a:spAutoFit/>
          </a:bodyPr>
          <a:lstStyle/>
          <a:p>
            <a:r>
              <a:rPr lang="en-GB" dirty="0"/>
              <a:t>Where was it on the political spectrum?</a:t>
            </a:r>
          </a:p>
          <a:p>
            <a:r>
              <a:rPr lang="en-GB" dirty="0"/>
              <a:t>Which political party did you think it was?</a:t>
            </a:r>
          </a:p>
        </p:txBody>
      </p:sp>
      <p:sp>
        <p:nvSpPr>
          <p:cNvPr id="2" name="TextBox 1">
            <a:extLst>
              <a:ext uri="{FF2B5EF4-FFF2-40B4-BE49-F238E27FC236}">
                <a16:creationId xmlns:a16="http://schemas.microsoft.com/office/drawing/2014/main" id="{B53C54C3-2FB4-440B-A341-E5964A857365}"/>
              </a:ext>
            </a:extLst>
          </p:cNvPr>
          <p:cNvSpPr txBox="1"/>
          <p:nvPr/>
        </p:nvSpPr>
        <p:spPr>
          <a:xfrm>
            <a:off x="213065" y="465713"/>
            <a:ext cx="11283518" cy="6186309"/>
          </a:xfrm>
          <a:prstGeom prst="rect">
            <a:avLst/>
          </a:prstGeom>
          <a:noFill/>
        </p:spPr>
        <p:txBody>
          <a:bodyPr wrap="square" rtlCol="0">
            <a:spAutoFit/>
          </a:bodyPr>
          <a:lstStyle/>
          <a:p>
            <a:r>
              <a:rPr lang="en-GB" sz="1200" dirty="0"/>
              <a:t>Party 5 - ‘Real hope, real change!’</a:t>
            </a:r>
          </a:p>
          <a:p>
            <a:r>
              <a:rPr lang="en-GB" sz="1200" dirty="0"/>
              <a:t>Welfare &amp; the economy</a:t>
            </a:r>
          </a:p>
          <a:p>
            <a:r>
              <a:rPr lang="en-GB" sz="1200" dirty="0"/>
              <a:t>•	Introduce a minimum wage of £15 an hour for all, no matter your age</a:t>
            </a:r>
          </a:p>
          <a:p>
            <a:r>
              <a:rPr lang="en-GB" sz="1200" dirty="0"/>
              <a:t>•	Introduce a wealth tax. </a:t>
            </a:r>
          </a:p>
          <a:p>
            <a:r>
              <a:rPr lang="en-GB" sz="1200" dirty="0"/>
              <a:t>•	£29bn over the next five years to insulate homes to EPC B standard or above</a:t>
            </a:r>
          </a:p>
          <a:p>
            <a:r>
              <a:rPr lang="en-GB" sz="1200" dirty="0"/>
              <a:t>•	Provide 150,000 new social homes a year and end the so-called ‘right to buy’, so that these homes can belong to communities for ever</a:t>
            </a:r>
          </a:p>
          <a:p>
            <a:endParaRPr lang="en-GB" sz="1200" dirty="0"/>
          </a:p>
          <a:p>
            <a:r>
              <a:rPr lang="en-GB" sz="1200" dirty="0"/>
              <a:t>NHS &amp; Education</a:t>
            </a:r>
          </a:p>
          <a:p>
            <a:r>
              <a:rPr lang="en-GB" sz="1200" dirty="0"/>
              <a:t>•	We would guarantee rapid access to a GP and same day access in case of urgent need. </a:t>
            </a:r>
          </a:p>
          <a:p>
            <a:r>
              <a:rPr lang="en-GB" sz="1200" dirty="0"/>
              <a:t>•	Guaranteed access to an NHS dentist for everybody with £3 billion investment by 2030</a:t>
            </a:r>
          </a:p>
          <a:p>
            <a:r>
              <a:rPr lang="en-GB" sz="1200" dirty="0"/>
              <a:t>•	Reduces the stress in our education system by ending high-stakes, formal testing at primary and secondary schools and by abolishing OFSTED.</a:t>
            </a:r>
          </a:p>
          <a:p>
            <a:r>
              <a:rPr lang="en-GB" sz="1200" dirty="0"/>
              <a:t>•	End of all university tuition fees.</a:t>
            </a:r>
          </a:p>
          <a:p>
            <a:r>
              <a:rPr lang="en-GB" sz="1200" dirty="0"/>
              <a:t>•	£8bn investment in schools that would include £2bn for a pay uplift for teachers.</a:t>
            </a:r>
          </a:p>
          <a:p>
            <a:endParaRPr lang="en-GB" sz="1200" dirty="0"/>
          </a:p>
          <a:p>
            <a:r>
              <a:rPr lang="en-GB" sz="1200" dirty="0"/>
              <a:t>Environment</a:t>
            </a:r>
          </a:p>
          <a:p>
            <a:r>
              <a:rPr lang="en-GB" sz="1200" dirty="0"/>
              <a:t>•	Invest £40bn per year over the course of the next parliament, including £7bn annually on climate adaptation</a:t>
            </a:r>
          </a:p>
          <a:p>
            <a:r>
              <a:rPr lang="en-GB" sz="1200" dirty="0"/>
              <a:t>•	Use wind to provide around 70% of the UK’s electricity by 2030</a:t>
            </a:r>
          </a:p>
          <a:p>
            <a:r>
              <a:rPr lang="en-GB" sz="1200" dirty="0"/>
              <a:t>•	Transition to a zero-carbon society as soon as possible, and more than a decade ahead of 2050.</a:t>
            </a:r>
          </a:p>
          <a:p>
            <a:endParaRPr lang="en-GB" sz="1200" dirty="0"/>
          </a:p>
          <a:p>
            <a:r>
              <a:rPr lang="en-GB" sz="1200" dirty="0"/>
              <a:t>Police &amp; Migration</a:t>
            </a:r>
          </a:p>
          <a:p>
            <a:r>
              <a:rPr lang="en-GB" sz="1200" dirty="0"/>
              <a:t>•	End violence against women and girls. </a:t>
            </a:r>
          </a:p>
          <a:p>
            <a:r>
              <a:rPr lang="en-GB" sz="1200" dirty="0"/>
              <a:t>•	An end to the routine use of stop and search</a:t>
            </a:r>
          </a:p>
          <a:p>
            <a:r>
              <a:rPr lang="en-GB" sz="1200" dirty="0"/>
              <a:t>•	Work with other countries to establish safe routes by which those fleeing persecution, war, or climate disaster may arrive in the country of their choice to make their case without having to risk their lives.</a:t>
            </a:r>
          </a:p>
          <a:p>
            <a:endParaRPr lang="en-GB" sz="1200" dirty="0"/>
          </a:p>
          <a:p>
            <a:r>
              <a:rPr lang="en-GB" sz="1200" dirty="0"/>
              <a:t>Defence &amp; Foreign Policy</a:t>
            </a:r>
          </a:p>
          <a:p>
            <a:r>
              <a:rPr lang="en-GB" sz="1200" dirty="0"/>
              <a:t>•	</a:t>
            </a:r>
            <a:r>
              <a:rPr lang="en-GB" sz="1200" dirty="0" err="1"/>
              <a:t>Rejoin</a:t>
            </a:r>
            <a:r>
              <a:rPr lang="en-GB" sz="1200" dirty="0"/>
              <a:t> and play its full part in the family of nations that is the European Union, as soon as possible</a:t>
            </a:r>
          </a:p>
          <a:p>
            <a:r>
              <a:rPr lang="en-GB" sz="1200" dirty="0"/>
              <a:t>•	Recognition of the state of Palestine and an urgent international effort to end the illegal occupation of Palestinian land.</a:t>
            </a:r>
          </a:p>
          <a:p>
            <a:r>
              <a:rPr lang="en-GB" sz="1200" dirty="0"/>
              <a:t>•	An end to all UK arms exports to and military cooperation with Israel, which make the British government complicit in these war crimes.</a:t>
            </a:r>
          </a:p>
          <a:p>
            <a:endParaRPr lang="en-GB" sz="1200" dirty="0"/>
          </a:p>
          <a:p>
            <a:r>
              <a:rPr lang="en-GB" sz="1200" dirty="0"/>
              <a:t>Rights</a:t>
            </a:r>
          </a:p>
          <a:p>
            <a:r>
              <a:rPr lang="en-GB" sz="1200" dirty="0"/>
              <a:t>•	Support self-ID, so that trans and non-binary people could be legally recognised in their chosen gender through self-declaration</a:t>
            </a:r>
          </a:p>
          <a:p>
            <a:r>
              <a:rPr lang="en-GB" sz="1200" dirty="0"/>
              <a:t>•	Votes for 16-year-olds and residence-based voting rights.</a:t>
            </a:r>
          </a:p>
        </p:txBody>
      </p:sp>
      <p:pic>
        <p:nvPicPr>
          <p:cNvPr id="3" name="Picture 2">
            <a:extLst>
              <a:ext uri="{FF2B5EF4-FFF2-40B4-BE49-F238E27FC236}">
                <a16:creationId xmlns:a16="http://schemas.microsoft.com/office/drawing/2014/main" id="{8A8DBCFE-774E-4047-AC11-8627FFF056BD}"/>
              </a:ext>
            </a:extLst>
          </p:cNvPr>
          <p:cNvPicPr>
            <a:picLocks noChangeAspect="1"/>
          </p:cNvPicPr>
          <p:nvPr/>
        </p:nvPicPr>
        <p:blipFill>
          <a:blip r:embed="rId2"/>
          <a:stretch>
            <a:fillRect/>
          </a:stretch>
        </p:blipFill>
        <p:spPr>
          <a:xfrm>
            <a:off x="2159776" y="0"/>
            <a:ext cx="7872448" cy="6858000"/>
          </a:xfrm>
          <a:prstGeom prst="rect">
            <a:avLst/>
          </a:prstGeom>
        </p:spPr>
      </p:pic>
      <p:sp>
        <p:nvSpPr>
          <p:cNvPr id="7" name="Rectangle 6">
            <a:extLst>
              <a:ext uri="{FF2B5EF4-FFF2-40B4-BE49-F238E27FC236}">
                <a16:creationId xmlns:a16="http://schemas.microsoft.com/office/drawing/2014/main" id="{346CE89D-ECE8-4B82-AA61-98D071FD3705}"/>
              </a:ext>
            </a:extLst>
          </p:cNvPr>
          <p:cNvSpPr/>
          <p:nvPr/>
        </p:nvSpPr>
        <p:spPr>
          <a:xfrm>
            <a:off x="7066624" y="24928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1</a:t>
            </a:r>
          </a:p>
        </p:txBody>
      </p:sp>
      <p:sp>
        <p:nvSpPr>
          <p:cNvPr id="9" name="Rectangle 8">
            <a:extLst>
              <a:ext uri="{FF2B5EF4-FFF2-40B4-BE49-F238E27FC236}">
                <a16:creationId xmlns:a16="http://schemas.microsoft.com/office/drawing/2014/main" id="{B7111D45-AF00-4CD8-BEFA-C38830433B24}"/>
              </a:ext>
            </a:extLst>
          </p:cNvPr>
          <p:cNvSpPr/>
          <p:nvPr/>
        </p:nvSpPr>
        <p:spPr>
          <a:xfrm>
            <a:off x="4897512" y="3870404"/>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2</a:t>
            </a:r>
          </a:p>
        </p:txBody>
      </p:sp>
      <p:sp>
        <p:nvSpPr>
          <p:cNvPr id="8" name="Rectangle 7">
            <a:extLst>
              <a:ext uri="{FF2B5EF4-FFF2-40B4-BE49-F238E27FC236}">
                <a16:creationId xmlns:a16="http://schemas.microsoft.com/office/drawing/2014/main" id="{277B0E70-4CC0-4648-B94D-96E35AEA9018}"/>
              </a:ext>
            </a:extLst>
          </p:cNvPr>
          <p:cNvSpPr/>
          <p:nvPr/>
        </p:nvSpPr>
        <p:spPr>
          <a:xfrm>
            <a:off x="4897511" y="4149686"/>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3</a:t>
            </a:r>
          </a:p>
        </p:txBody>
      </p:sp>
      <p:sp>
        <p:nvSpPr>
          <p:cNvPr id="10" name="Rectangle 9">
            <a:extLst>
              <a:ext uri="{FF2B5EF4-FFF2-40B4-BE49-F238E27FC236}">
                <a16:creationId xmlns:a16="http://schemas.microsoft.com/office/drawing/2014/main" id="{AF57E086-FFB1-41F8-BF28-A3838E46DA31}"/>
              </a:ext>
            </a:extLst>
          </p:cNvPr>
          <p:cNvSpPr/>
          <p:nvPr/>
        </p:nvSpPr>
        <p:spPr>
          <a:xfrm>
            <a:off x="7665867" y="1332651"/>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4</a:t>
            </a:r>
          </a:p>
        </p:txBody>
      </p:sp>
      <p:sp>
        <p:nvSpPr>
          <p:cNvPr id="11" name="Rectangle 10">
            <a:extLst>
              <a:ext uri="{FF2B5EF4-FFF2-40B4-BE49-F238E27FC236}">
                <a16:creationId xmlns:a16="http://schemas.microsoft.com/office/drawing/2014/main" id="{E4325B95-A031-4EC4-AC0D-219694E2BA5D}"/>
              </a:ext>
            </a:extLst>
          </p:cNvPr>
          <p:cNvSpPr/>
          <p:nvPr/>
        </p:nvSpPr>
        <p:spPr>
          <a:xfrm>
            <a:off x="3332618" y="4475122"/>
            <a:ext cx="1198487" cy="5166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Party 5</a:t>
            </a:r>
          </a:p>
        </p:txBody>
      </p:sp>
      <p:pic>
        <p:nvPicPr>
          <p:cNvPr id="13" name="Picture 12">
            <a:extLst>
              <a:ext uri="{FF2B5EF4-FFF2-40B4-BE49-F238E27FC236}">
                <a16:creationId xmlns:a16="http://schemas.microsoft.com/office/drawing/2014/main" id="{9AE27229-89BE-43CC-84BC-99FFB360087F}"/>
              </a:ext>
            </a:extLst>
          </p:cNvPr>
          <p:cNvPicPr>
            <a:picLocks noChangeAspect="1"/>
          </p:cNvPicPr>
          <p:nvPr/>
        </p:nvPicPr>
        <p:blipFill>
          <a:blip r:embed="rId3"/>
          <a:stretch>
            <a:fillRect/>
          </a:stretch>
        </p:blipFill>
        <p:spPr>
          <a:xfrm>
            <a:off x="9823649" y="71021"/>
            <a:ext cx="1672934" cy="1779153"/>
          </a:xfrm>
          <a:prstGeom prst="rect">
            <a:avLst/>
          </a:prstGeom>
        </p:spPr>
      </p:pic>
    </p:spTree>
    <p:extLst>
      <p:ext uri="{BB962C8B-B14F-4D97-AF65-F5344CB8AC3E}">
        <p14:creationId xmlns:p14="http://schemas.microsoft.com/office/powerpoint/2010/main" val="427576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80">
                                          <p:stCondLst>
                                            <p:cond delay="0"/>
                                          </p:stCondLst>
                                        </p:cTn>
                                        <p:tgtEl>
                                          <p:spTgt spid="8"/>
                                        </p:tgtEl>
                                      </p:cBhvr>
                                    </p:animEffect>
                                    <p:anim calcmode="lin" valueType="num">
                                      <p:cBhvr>
                                        <p:cTn id="4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4" dur="26">
                                          <p:stCondLst>
                                            <p:cond delay="650"/>
                                          </p:stCondLst>
                                        </p:cTn>
                                        <p:tgtEl>
                                          <p:spTgt spid="8"/>
                                        </p:tgtEl>
                                      </p:cBhvr>
                                      <p:to x="100000" y="60000"/>
                                    </p:animScale>
                                    <p:animScale>
                                      <p:cBhvr>
                                        <p:cTn id="55" dur="166" decel="50000">
                                          <p:stCondLst>
                                            <p:cond delay="676"/>
                                          </p:stCondLst>
                                        </p:cTn>
                                        <p:tgtEl>
                                          <p:spTgt spid="8"/>
                                        </p:tgtEl>
                                      </p:cBhvr>
                                      <p:to x="100000" y="100000"/>
                                    </p:animScale>
                                    <p:animScale>
                                      <p:cBhvr>
                                        <p:cTn id="56" dur="26">
                                          <p:stCondLst>
                                            <p:cond delay="1312"/>
                                          </p:stCondLst>
                                        </p:cTn>
                                        <p:tgtEl>
                                          <p:spTgt spid="8"/>
                                        </p:tgtEl>
                                      </p:cBhvr>
                                      <p:to x="100000" y="80000"/>
                                    </p:animScale>
                                    <p:animScale>
                                      <p:cBhvr>
                                        <p:cTn id="57" dur="166" decel="50000">
                                          <p:stCondLst>
                                            <p:cond delay="1338"/>
                                          </p:stCondLst>
                                        </p:cTn>
                                        <p:tgtEl>
                                          <p:spTgt spid="8"/>
                                        </p:tgtEl>
                                      </p:cBhvr>
                                      <p:to x="100000" y="100000"/>
                                    </p:animScale>
                                    <p:animScale>
                                      <p:cBhvr>
                                        <p:cTn id="58" dur="26">
                                          <p:stCondLst>
                                            <p:cond delay="1642"/>
                                          </p:stCondLst>
                                        </p:cTn>
                                        <p:tgtEl>
                                          <p:spTgt spid="8"/>
                                        </p:tgtEl>
                                      </p:cBhvr>
                                      <p:to x="100000" y="90000"/>
                                    </p:animScale>
                                    <p:animScale>
                                      <p:cBhvr>
                                        <p:cTn id="59" dur="166" decel="50000">
                                          <p:stCondLst>
                                            <p:cond delay="1668"/>
                                          </p:stCondLst>
                                        </p:cTn>
                                        <p:tgtEl>
                                          <p:spTgt spid="8"/>
                                        </p:tgtEl>
                                      </p:cBhvr>
                                      <p:to x="100000" y="100000"/>
                                    </p:animScale>
                                    <p:animScale>
                                      <p:cBhvr>
                                        <p:cTn id="60" dur="26">
                                          <p:stCondLst>
                                            <p:cond delay="1808"/>
                                          </p:stCondLst>
                                        </p:cTn>
                                        <p:tgtEl>
                                          <p:spTgt spid="8"/>
                                        </p:tgtEl>
                                      </p:cBhvr>
                                      <p:to x="100000" y="95000"/>
                                    </p:animScale>
                                    <p:animScale>
                                      <p:cBhvr>
                                        <p:cTn id="61" dur="166" decel="50000">
                                          <p:stCondLst>
                                            <p:cond delay="1834"/>
                                          </p:stCondLst>
                                        </p:cTn>
                                        <p:tgtEl>
                                          <p:spTgt spid="8"/>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wipe(down)">
                                      <p:cBhvr>
                                        <p:cTn id="66" dur="580">
                                          <p:stCondLst>
                                            <p:cond delay="0"/>
                                          </p:stCondLst>
                                        </p:cTn>
                                        <p:tgtEl>
                                          <p:spTgt spid="10"/>
                                        </p:tgtEl>
                                      </p:cBhvr>
                                    </p:animEffect>
                                    <p:anim calcmode="lin" valueType="num">
                                      <p:cBhvr>
                                        <p:cTn id="6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2" dur="26">
                                          <p:stCondLst>
                                            <p:cond delay="650"/>
                                          </p:stCondLst>
                                        </p:cTn>
                                        <p:tgtEl>
                                          <p:spTgt spid="10"/>
                                        </p:tgtEl>
                                      </p:cBhvr>
                                      <p:to x="100000" y="60000"/>
                                    </p:animScale>
                                    <p:animScale>
                                      <p:cBhvr>
                                        <p:cTn id="73" dur="166" decel="50000">
                                          <p:stCondLst>
                                            <p:cond delay="676"/>
                                          </p:stCondLst>
                                        </p:cTn>
                                        <p:tgtEl>
                                          <p:spTgt spid="10"/>
                                        </p:tgtEl>
                                      </p:cBhvr>
                                      <p:to x="100000" y="100000"/>
                                    </p:animScale>
                                    <p:animScale>
                                      <p:cBhvr>
                                        <p:cTn id="74" dur="26">
                                          <p:stCondLst>
                                            <p:cond delay="1312"/>
                                          </p:stCondLst>
                                        </p:cTn>
                                        <p:tgtEl>
                                          <p:spTgt spid="10"/>
                                        </p:tgtEl>
                                      </p:cBhvr>
                                      <p:to x="100000" y="80000"/>
                                    </p:animScale>
                                    <p:animScale>
                                      <p:cBhvr>
                                        <p:cTn id="75" dur="166" decel="50000">
                                          <p:stCondLst>
                                            <p:cond delay="1338"/>
                                          </p:stCondLst>
                                        </p:cTn>
                                        <p:tgtEl>
                                          <p:spTgt spid="10"/>
                                        </p:tgtEl>
                                      </p:cBhvr>
                                      <p:to x="100000" y="100000"/>
                                    </p:animScale>
                                    <p:animScale>
                                      <p:cBhvr>
                                        <p:cTn id="76" dur="26">
                                          <p:stCondLst>
                                            <p:cond delay="1642"/>
                                          </p:stCondLst>
                                        </p:cTn>
                                        <p:tgtEl>
                                          <p:spTgt spid="10"/>
                                        </p:tgtEl>
                                      </p:cBhvr>
                                      <p:to x="100000" y="90000"/>
                                    </p:animScale>
                                    <p:animScale>
                                      <p:cBhvr>
                                        <p:cTn id="77" dur="166" decel="50000">
                                          <p:stCondLst>
                                            <p:cond delay="1668"/>
                                          </p:stCondLst>
                                        </p:cTn>
                                        <p:tgtEl>
                                          <p:spTgt spid="10"/>
                                        </p:tgtEl>
                                      </p:cBhvr>
                                      <p:to x="100000" y="100000"/>
                                    </p:animScale>
                                    <p:animScale>
                                      <p:cBhvr>
                                        <p:cTn id="78" dur="26">
                                          <p:stCondLst>
                                            <p:cond delay="1808"/>
                                          </p:stCondLst>
                                        </p:cTn>
                                        <p:tgtEl>
                                          <p:spTgt spid="10"/>
                                        </p:tgtEl>
                                      </p:cBhvr>
                                      <p:to x="100000" y="95000"/>
                                    </p:animScale>
                                    <p:animScale>
                                      <p:cBhvr>
                                        <p:cTn id="79" dur="166" decel="50000">
                                          <p:stCondLst>
                                            <p:cond delay="1834"/>
                                          </p:stCondLst>
                                        </p:cTn>
                                        <p:tgtEl>
                                          <p:spTgt spid="10"/>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down)">
                                      <p:cBhvr>
                                        <p:cTn id="84" dur="580">
                                          <p:stCondLst>
                                            <p:cond delay="0"/>
                                          </p:stCondLst>
                                        </p:cTn>
                                        <p:tgtEl>
                                          <p:spTgt spid="11"/>
                                        </p:tgtEl>
                                      </p:cBhvr>
                                    </p:animEffect>
                                    <p:anim calcmode="lin" valueType="num">
                                      <p:cBhvr>
                                        <p:cTn id="8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0" dur="26">
                                          <p:stCondLst>
                                            <p:cond delay="650"/>
                                          </p:stCondLst>
                                        </p:cTn>
                                        <p:tgtEl>
                                          <p:spTgt spid="11"/>
                                        </p:tgtEl>
                                      </p:cBhvr>
                                      <p:to x="100000" y="60000"/>
                                    </p:animScale>
                                    <p:animScale>
                                      <p:cBhvr>
                                        <p:cTn id="91" dur="166" decel="50000">
                                          <p:stCondLst>
                                            <p:cond delay="676"/>
                                          </p:stCondLst>
                                        </p:cTn>
                                        <p:tgtEl>
                                          <p:spTgt spid="11"/>
                                        </p:tgtEl>
                                      </p:cBhvr>
                                      <p:to x="100000" y="100000"/>
                                    </p:animScale>
                                    <p:animScale>
                                      <p:cBhvr>
                                        <p:cTn id="92" dur="26">
                                          <p:stCondLst>
                                            <p:cond delay="1312"/>
                                          </p:stCondLst>
                                        </p:cTn>
                                        <p:tgtEl>
                                          <p:spTgt spid="11"/>
                                        </p:tgtEl>
                                      </p:cBhvr>
                                      <p:to x="100000" y="80000"/>
                                    </p:animScale>
                                    <p:animScale>
                                      <p:cBhvr>
                                        <p:cTn id="93" dur="166" decel="50000">
                                          <p:stCondLst>
                                            <p:cond delay="1338"/>
                                          </p:stCondLst>
                                        </p:cTn>
                                        <p:tgtEl>
                                          <p:spTgt spid="11"/>
                                        </p:tgtEl>
                                      </p:cBhvr>
                                      <p:to x="100000" y="100000"/>
                                    </p:animScale>
                                    <p:animScale>
                                      <p:cBhvr>
                                        <p:cTn id="94" dur="26">
                                          <p:stCondLst>
                                            <p:cond delay="1642"/>
                                          </p:stCondLst>
                                        </p:cTn>
                                        <p:tgtEl>
                                          <p:spTgt spid="11"/>
                                        </p:tgtEl>
                                      </p:cBhvr>
                                      <p:to x="100000" y="90000"/>
                                    </p:animScale>
                                    <p:animScale>
                                      <p:cBhvr>
                                        <p:cTn id="95" dur="166" decel="50000">
                                          <p:stCondLst>
                                            <p:cond delay="1668"/>
                                          </p:stCondLst>
                                        </p:cTn>
                                        <p:tgtEl>
                                          <p:spTgt spid="11"/>
                                        </p:tgtEl>
                                      </p:cBhvr>
                                      <p:to x="100000" y="100000"/>
                                    </p:animScale>
                                    <p:animScale>
                                      <p:cBhvr>
                                        <p:cTn id="96" dur="26">
                                          <p:stCondLst>
                                            <p:cond delay="1808"/>
                                          </p:stCondLst>
                                        </p:cTn>
                                        <p:tgtEl>
                                          <p:spTgt spid="11"/>
                                        </p:tgtEl>
                                      </p:cBhvr>
                                      <p:to x="100000" y="95000"/>
                                    </p:animScale>
                                    <p:animScale>
                                      <p:cBhvr>
                                        <p:cTn id="97" dur="166" decel="50000">
                                          <p:stCondLst>
                                            <p:cond delay="1834"/>
                                          </p:stCondLst>
                                        </p:cTn>
                                        <p:tgtEl>
                                          <p:spTgt spid="1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circle(in)">
                                      <p:cBhvr>
                                        <p:cTn id="10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E1F6D0-A8F0-4C2E-B8B6-6013F2A955E6}"/>
              </a:ext>
            </a:extLst>
          </p:cNvPr>
          <p:cNvPicPr>
            <a:picLocks noChangeAspect="1"/>
          </p:cNvPicPr>
          <p:nvPr/>
        </p:nvPicPr>
        <p:blipFill>
          <a:blip r:embed="rId2"/>
          <a:stretch>
            <a:fillRect/>
          </a:stretch>
        </p:blipFill>
        <p:spPr>
          <a:xfrm>
            <a:off x="358512" y="331863"/>
            <a:ext cx="6201640" cy="1790950"/>
          </a:xfrm>
          <a:prstGeom prst="rect">
            <a:avLst/>
          </a:prstGeom>
        </p:spPr>
      </p:pic>
      <p:pic>
        <p:nvPicPr>
          <p:cNvPr id="3" name="Picture 2">
            <a:extLst>
              <a:ext uri="{FF2B5EF4-FFF2-40B4-BE49-F238E27FC236}">
                <a16:creationId xmlns:a16="http://schemas.microsoft.com/office/drawing/2014/main" id="{75492F1E-8E5F-45FF-822B-CF464E0F0AAB}"/>
              </a:ext>
            </a:extLst>
          </p:cNvPr>
          <p:cNvPicPr>
            <a:picLocks noChangeAspect="1"/>
          </p:cNvPicPr>
          <p:nvPr/>
        </p:nvPicPr>
        <p:blipFill>
          <a:blip r:embed="rId3"/>
          <a:stretch>
            <a:fillRect/>
          </a:stretch>
        </p:blipFill>
        <p:spPr>
          <a:xfrm>
            <a:off x="358512" y="2290031"/>
            <a:ext cx="6087325" cy="3858163"/>
          </a:xfrm>
          <a:prstGeom prst="rect">
            <a:avLst/>
          </a:prstGeom>
        </p:spPr>
      </p:pic>
      <p:pic>
        <p:nvPicPr>
          <p:cNvPr id="4" name="Picture 3">
            <a:extLst>
              <a:ext uri="{FF2B5EF4-FFF2-40B4-BE49-F238E27FC236}">
                <a16:creationId xmlns:a16="http://schemas.microsoft.com/office/drawing/2014/main" id="{36C5FA34-38E3-4DC8-B34E-86FED71D6D11}"/>
              </a:ext>
            </a:extLst>
          </p:cNvPr>
          <p:cNvPicPr>
            <a:picLocks noChangeAspect="1"/>
          </p:cNvPicPr>
          <p:nvPr/>
        </p:nvPicPr>
        <p:blipFill>
          <a:blip r:embed="rId4"/>
          <a:stretch>
            <a:fillRect/>
          </a:stretch>
        </p:blipFill>
        <p:spPr>
          <a:xfrm>
            <a:off x="6560152" y="578715"/>
            <a:ext cx="5246531" cy="2280182"/>
          </a:xfrm>
          <a:prstGeom prst="rect">
            <a:avLst/>
          </a:prstGeom>
        </p:spPr>
      </p:pic>
      <p:sp>
        <p:nvSpPr>
          <p:cNvPr id="5" name="TextBox 4">
            <a:extLst>
              <a:ext uri="{FF2B5EF4-FFF2-40B4-BE49-F238E27FC236}">
                <a16:creationId xmlns:a16="http://schemas.microsoft.com/office/drawing/2014/main" id="{DD3A4CCE-4D2B-4B3D-BA98-07C62501C373}"/>
              </a:ext>
            </a:extLst>
          </p:cNvPr>
          <p:cNvSpPr txBox="1"/>
          <p:nvPr/>
        </p:nvSpPr>
        <p:spPr>
          <a:xfrm>
            <a:off x="6560152" y="3124940"/>
            <a:ext cx="5246531" cy="2585323"/>
          </a:xfrm>
          <a:prstGeom prst="rect">
            <a:avLst/>
          </a:prstGeom>
          <a:noFill/>
        </p:spPr>
        <p:txBody>
          <a:bodyPr wrap="square" rtlCol="0">
            <a:spAutoFit/>
          </a:bodyPr>
          <a:lstStyle/>
          <a:p>
            <a:r>
              <a:rPr lang="en-GB" dirty="0"/>
              <a:t>Why do you think Labour are so popular?</a:t>
            </a:r>
          </a:p>
          <a:p>
            <a:r>
              <a:rPr lang="en-GB" dirty="0"/>
              <a:t>How has that influenced their policies?</a:t>
            </a:r>
          </a:p>
          <a:p>
            <a:endParaRPr lang="en-GB" dirty="0"/>
          </a:p>
          <a:p>
            <a:r>
              <a:rPr lang="en-GB" dirty="0"/>
              <a:t>Why are Conservatives unpopular?</a:t>
            </a:r>
          </a:p>
          <a:p>
            <a:r>
              <a:rPr lang="en-GB" dirty="0"/>
              <a:t>Is it their policies or other reasons for unpopularity?</a:t>
            </a:r>
          </a:p>
          <a:p>
            <a:endParaRPr lang="en-GB" dirty="0"/>
          </a:p>
          <a:p>
            <a:r>
              <a:rPr lang="en-GB" dirty="0"/>
              <a:t>Why are the smaller parties doing less well? Why might reform only win 3 seats when they are projected to get more votes than the Lib Dems?</a:t>
            </a:r>
          </a:p>
        </p:txBody>
      </p:sp>
    </p:spTree>
    <p:extLst>
      <p:ext uri="{BB962C8B-B14F-4D97-AF65-F5344CB8AC3E}">
        <p14:creationId xmlns:p14="http://schemas.microsoft.com/office/powerpoint/2010/main" val="462958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B695A-2D3E-4738-9457-FA363771755E}"/>
              </a:ext>
            </a:extLst>
          </p:cNvPr>
          <p:cNvSpPr/>
          <p:nvPr/>
        </p:nvSpPr>
        <p:spPr>
          <a:xfrm>
            <a:off x="500108" y="327124"/>
            <a:ext cx="11005351" cy="954107"/>
          </a:xfrm>
          <a:prstGeom prst="rect">
            <a:avLst/>
          </a:prstGeom>
        </p:spPr>
        <p:txBody>
          <a:bodyPr wrap="square">
            <a:spAutoFit/>
          </a:bodyPr>
          <a:lstStyle/>
          <a:p>
            <a:r>
              <a:rPr lang="en-GB" sz="2800" dirty="0"/>
              <a:t>Why do you think Labour are so popular?</a:t>
            </a:r>
          </a:p>
          <a:p>
            <a:r>
              <a:rPr lang="en-GB" sz="2800" dirty="0"/>
              <a:t>How has that influenced their policies?</a:t>
            </a:r>
          </a:p>
        </p:txBody>
      </p:sp>
      <p:pic>
        <p:nvPicPr>
          <p:cNvPr id="3" name="Picture 2">
            <a:extLst>
              <a:ext uri="{FF2B5EF4-FFF2-40B4-BE49-F238E27FC236}">
                <a16:creationId xmlns:a16="http://schemas.microsoft.com/office/drawing/2014/main" id="{132ED026-856A-4176-AE6E-454685302CF5}"/>
              </a:ext>
            </a:extLst>
          </p:cNvPr>
          <p:cNvPicPr>
            <a:picLocks noChangeAspect="1"/>
          </p:cNvPicPr>
          <p:nvPr/>
        </p:nvPicPr>
        <p:blipFill>
          <a:blip r:embed="rId2"/>
          <a:stretch>
            <a:fillRect/>
          </a:stretch>
        </p:blipFill>
        <p:spPr>
          <a:xfrm>
            <a:off x="1269133" y="1281231"/>
            <a:ext cx="8659433" cy="2981741"/>
          </a:xfrm>
          <a:prstGeom prst="rect">
            <a:avLst/>
          </a:prstGeom>
        </p:spPr>
      </p:pic>
      <p:sp>
        <p:nvSpPr>
          <p:cNvPr id="4" name="TextBox 3">
            <a:extLst>
              <a:ext uri="{FF2B5EF4-FFF2-40B4-BE49-F238E27FC236}">
                <a16:creationId xmlns:a16="http://schemas.microsoft.com/office/drawing/2014/main" id="{3DAB35D4-0436-4533-B590-35E9E3B72E4F}"/>
              </a:ext>
            </a:extLst>
          </p:cNvPr>
          <p:cNvSpPr txBox="1"/>
          <p:nvPr/>
        </p:nvSpPr>
        <p:spPr>
          <a:xfrm>
            <a:off x="594804" y="4341181"/>
            <a:ext cx="11005351" cy="1815882"/>
          </a:xfrm>
          <a:prstGeom prst="rect">
            <a:avLst/>
          </a:prstGeom>
          <a:noFill/>
        </p:spPr>
        <p:txBody>
          <a:bodyPr wrap="square" rtlCol="0">
            <a:spAutoFit/>
          </a:bodyPr>
          <a:lstStyle/>
          <a:p>
            <a:r>
              <a:rPr lang="en-GB" sz="2800" dirty="0"/>
              <a:t>Labour are desperate to win the election (they’ve not been in power since 2010) and so have promised to only raise a few taxes. This means it is very difficult to promise major improvements to public services because there will not be the money to pay for them!</a:t>
            </a:r>
          </a:p>
        </p:txBody>
      </p:sp>
    </p:spTree>
    <p:extLst>
      <p:ext uri="{BB962C8B-B14F-4D97-AF65-F5344CB8AC3E}">
        <p14:creationId xmlns:p14="http://schemas.microsoft.com/office/powerpoint/2010/main" val="2931727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B695A-2D3E-4738-9457-FA363771755E}"/>
              </a:ext>
            </a:extLst>
          </p:cNvPr>
          <p:cNvSpPr/>
          <p:nvPr/>
        </p:nvSpPr>
        <p:spPr>
          <a:xfrm>
            <a:off x="500108" y="327124"/>
            <a:ext cx="11005351" cy="954107"/>
          </a:xfrm>
          <a:prstGeom prst="rect">
            <a:avLst/>
          </a:prstGeom>
        </p:spPr>
        <p:txBody>
          <a:bodyPr wrap="square">
            <a:spAutoFit/>
          </a:bodyPr>
          <a:lstStyle/>
          <a:p>
            <a:r>
              <a:rPr lang="en-GB" sz="2800" dirty="0"/>
              <a:t>Why are Conservatives unpopular?</a:t>
            </a:r>
          </a:p>
          <a:p>
            <a:r>
              <a:rPr lang="en-GB" sz="2800" dirty="0"/>
              <a:t>Is it their policies or other reasons for unpopularity?</a:t>
            </a:r>
          </a:p>
        </p:txBody>
      </p:sp>
      <p:pic>
        <p:nvPicPr>
          <p:cNvPr id="5" name="Picture 4">
            <a:extLst>
              <a:ext uri="{FF2B5EF4-FFF2-40B4-BE49-F238E27FC236}">
                <a16:creationId xmlns:a16="http://schemas.microsoft.com/office/drawing/2014/main" id="{2D45C4E0-F401-4F67-8518-8342931A830B}"/>
              </a:ext>
            </a:extLst>
          </p:cNvPr>
          <p:cNvPicPr>
            <a:picLocks noChangeAspect="1"/>
          </p:cNvPicPr>
          <p:nvPr/>
        </p:nvPicPr>
        <p:blipFill>
          <a:blip r:embed="rId2"/>
          <a:stretch>
            <a:fillRect/>
          </a:stretch>
        </p:blipFill>
        <p:spPr>
          <a:xfrm>
            <a:off x="500108" y="1555007"/>
            <a:ext cx="6038577" cy="837466"/>
          </a:xfrm>
          <a:prstGeom prst="rect">
            <a:avLst/>
          </a:prstGeom>
        </p:spPr>
      </p:pic>
      <p:pic>
        <p:nvPicPr>
          <p:cNvPr id="6" name="Picture 5">
            <a:extLst>
              <a:ext uri="{FF2B5EF4-FFF2-40B4-BE49-F238E27FC236}">
                <a16:creationId xmlns:a16="http://schemas.microsoft.com/office/drawing/2014/main" id="{17BE21D1-8958-4F7F-B56F-2735EFFF71A2}"/>
              </a:ext>
            </a:extLst>
          </p:cNvPr>
          <p:cNvPicPr>
            <a:picLocks noChangeAspect="1"/>
          </p:cNvPicPr>
          <p:nvPr/>
        </p:nvPicPr>
        <p:blipFill>
          <a:blip r:embed="rId3"/>
          <a:stretch>
            <a:fillRect/>
          </a:stretch>
        </p:blipFill>
        <p:spPr>
          <a:xfrm>
            <a:off x="577622" y="2290302"/>
            <a:ext cx="4008605" cy="2277395"/>
          </a:xfrm>
          <a:prstGeom prst="rect">
            <a:avLst/>
          </a:prstGeom>
        </p:spPr>
      </p:pic>
      <p:pic>
        <p:nvPicPr>
          <p:cNvPr id="8" name="Picture 7">
            <a:extLst>
              <a:ext uri="{FF2B5EF4-FFF2-40B4-BE49-F238E27FC236}">
                <a16:creationId xmlns:a16="http://schemas.microsoft.com/office/drawing/2014/main" id="{CB703CB1-06CA-4C1C-860A-209DD9A8A8D5}"/>
              </a:ext>
            </a:extLst>
          </p:cNvPr>
          <p:cNvPicPr>
            <a:picLocks noChangeAspect="1"/>
          </p:cNvPicPr>
          <p:nvPr/>
        </p:nvPicPr>
        <p:blipFill>
          <a:blip r:embed="rId4"/>
          <a:stretch>
            <a:fillRect/>
          </a:stretch>
        </p:blipFill>
        <p:spPr>
          <a:xfrm>
            <a:off x="7972147" y="2113340"/>
            <a:ext cx="3977308" cy="2277395"/>
          </a:xfrm>
          <a:prstGeom prst="rect">
            <a:avLst/>
          </a:prstGeom>
        </p:spPr>
      </p:pic>
      <p:pic>
        <p:nvPicPr>
          <p:cNvPr id="7" name="Picture 6">
            <a:extLst>
              <a:ext uri="{FF2B5EF4-FFF2-40B4-BE49-F238E27FC236}">
                <a16:creationId xmlns:a16="http://schemas.microsoft.com/office/drawing/2014/main" id="{5F8557E3-4920-4107-B287-D528B03230F3}"/>
              </a:ext>
            </a:extLst>
          </p:cNvPr>
          <p:cNvPicPr>
            <a:picLocks noChangeAspect="1"/>
          </p:cNvPicPr>
          <p:nvPr/>
        </p:nvPicPr>
        <p:blipFill>
          <a:blip r:embed="rId5"/>
          <a:stretch>
            <a:fillRect/>
          </a:stretch>
        </p:blipFill>
        <p:spPr>
          <a:xfrm>
            <a:off x="6907778" y="1658049"/>
            <a:ext cx="4188357" cy="1012691"/>
          </a:xfrm>
          <a:prstGeom prst="rect">
            <a:avLst/>
          </a:prstGeom>
        </p:spPr>
      </p:pic>
      <p:pic>
        <p:nvPicPr>
          <p:cNvPr id="9" name="Picture 8">
            <a:extLst>
              <a:ext uri="{FF2B5EF4-FFF2-40B4-BE49-F238E27FC236}">
                <a16:creationId xmlns:a16="http://schemas.microsoft.com/office/drawing/2014/main" id="{832FABBC-9243-4E3E-B19E-C09DA2D6658B}"/>
              </a:ext>
            </a:extLst>
          </p:cNvPr>
          <p:cNvPicPr>
            <a:picLocks noChangeAspect="1"/>
          </p:cNvPicPr>
          <p:nvPr/>
        </p:nvPicPr>
        <p:blipFill>
          <a:blip r:embed="rId6"/>
          <a:stretch>
            <a:fillRect/>
          </a:stretch>
        </p:blipFill>
        <p:spPr>
          <a:xfrm>
            <a:off x="2106589" y="2801636"/>
            <a:ext cx="8306959" cy="3839111"/>
          </a:xfrm>
          <a:prstGeom prst="rect">
            <a:avLst/>
          </a:prstGeom>
        </p:spPr>
      </p:pic>
      <p:sp>
        <p:nvSpPr>
          <p:cNvPr id="10" name="TextBox 9">
            <a:extLst>
              <a:ext uri="{FF2B5EF4-FFF2-40B4-BE49-F238E27FC236}">
                <a16:creationId xmlns:a16="http://schemas.microsoft.com/office/drawing/2014/main" id="{9D3D0DC3-3D6F-4997-AB4F-A154B9E6987C}"/>
              </a:ext>
            </a:extLst>
          </p:cNvPr>
          <p:cNvSpPr txBox="1"/>
          <p:nvPr/>
        </p:nvSpPr>
        <p:spPr>
          <a:xfrm>
            <a:off x="656948" y="4989250"/>
            <a:ext cx="39292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err="1"/>
              <a:t>Partygate</a:t>
            </a:r>
            <a:r>
              <a:rPr lang="en-GB" dirty="0"/>
              <a:t> scandal starts to come out in the news</a:t>
            </a:r>
          </a:p>
        </p:txBody>
      </p:sp>
      <p:cxnSp>
        <p:nvCxnSpPr>
          <p:cNvPr id="12" name="Straight Arrow Connector 11">
            <a:extLst>
              <a:ext uri="{FF2B5EF4-FFF2-40B4-BE49-F238E27FC236}">
                <a16:creationId xmlns:a16="http://schemas.microsoft.com/office/drawing/2014/main" id="{3A13C14C-3383-4F5C-B015-D162A253ED1F}"/>
              </a:ext>
            </a:extLst>
          </p:cNvPr>
          <p:cNvCxnSpPr/>
          <p:nvPr/>
        </p:nvCxnSpPr>
        <p:spPr>
          <a:xfrm flipV="1">
            <a:off x="3639845" y="4243526"/>
            <a:ext cx="2059619" cy="74572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679A814-2347-4ADB-821E-1212D2A2A097}"/>
              </a:ext>
            </a:extLst>
          </p:cNvPr>
          <p:cNvSpPr txBox="1"/>
          <p:nvPr/>
        </p:nvSpPr>
        <p:spPr>
          <a:xfrm>
            <a:off x="3819563" y="5422365"/>
            <a:ext cx="392927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Boris Johnson announces he is resigning</a:t>
            </a:r>
          </a:p>
        </p:txBody>
      </p:sp>
      <p:cxnSp>
        <p:nvCxnSpPr>
          <p:cNvPr id="14" name="Straight Arrow Connector 13">
            <a:extLst>
              <a:ext uri="{FF2B5EF4-FFF2-40B4-BE49-F238E27FC236}">
                <a16:creationId xmlns:a16="http://schemas.microsoft.com/office/drawing/2014/main" id="{5721ECA6-BE9B-4D64-A7E8-4E573A891F55}"/>
              </a:ext>
            </a:extLst>
          </p:cNvPr>
          <p:cNvCxnSpPr>
            <a:cxnSpLocks/>
          </p:cNvCxnSpPr>
          <p:nvPr/>
        </p:nvCxnSpPr>
        <p:spPr>
          <a:xfrm flipV="1">
            <a:off x="6802460" y="4255088"/>
            <a:ext cx="280916" cy="1167277"/>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F8BC3BAD-D1F1-4BD3-8336-2D8018FF3FF3}"/>
              </a:ext>
            </a:extLst>
          </p:cNvPr>
          <p:cNvSpPr txBox="1"/>
          <p:nvPr/>
        </p:nvSpPr>
        <p:spPr>
          <a:xfrm>
            <a:off x="8149355" y="5351494"/>
            <a:ext cx="392927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Liz Truss mini budget which crashes the markets</a:t>
            </a:r>
          </a:p>
        </p:txBody>
      </p:sp>
      <p:cxnSp>
        <p:nvCxnSpPr>
          <p:cNvPr id="17" name="Straight Arrow Connector 16">
            <a:extLst>
              <a:ext uri="{FF2B5EF4-FFF2-40B4-BE49-F238E27FC236}">
                <a16:creationId xmlns:a16="http://schemas.microsoft.com/office/drawing/2014/main" id="{BDBA27BC-5AF7-4AFD-AE62-C8D176DAFD21}"/>
              </a:ext>
            </a:extLst>
          </p:cNvPr>
          <p:cNvCxnSpPr>
            <a:cxnSpLocks/>
          </p:cNvCxnSpPr>
          <p:nvPr/>
        </p:nvCxnSpPr>
        <p:spPr>
          <a:xfrm flipH="1" flipV="1">
            <a:off x="7552108" y="5053808"/>
            <a:ext cx="597247" cy="55322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2341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16981" y="1656754"/>
            <a:ext cx="4166657" cy="1261884"/>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sp>
        <p:nvSpPr>
          <p:cNvPr id="2" name="Rectangle 1"/>
          <p:cNvSpPr/>
          <p:nvPr/>
        </p:nvSpPr>
        <p:spPr>
          <a:xfrm>
            <a:off x="1799445" y="1495838"/>
            <a:ext cx="8466219" cy="1846659"/>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The First Past the Post system means that a candidate can win even if they don't get the majority of votes.</a:t>
            </a:r>
            <a:r>
              <a:rPr lang="en-GB" sz="2000"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example:</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501" y="3282889"/>
            <a:ext cx="1205607" cy="12056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022" y="3293156"/>
            <a:ext cx="1318322" cy="124413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866" t="-877" r="16389" b="10608"/>
          <a:stretch/>
        </p:blipFill>
        <p:spPr>
          <a:xfrm>
            <a:off x="6352032" y="3270696"/>
            <a:ext cx="1158240" cy="12543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961" y="3288390"/>
            <a:ext cx="1236705" cy="1236705"/>
          </a:xfrm>
          <a:prstGeom prst="rect">
            <a:avLst/>
          </a:prstGeom>
        </p:spPr>
      </p:pic>
      <p:sp>
        <p:nvSpPr>
          <p:cNvPr id="8" name="TextBox 7"/>
          <p:cNvSpPr txBox="1"/>
          <p:nvPr/>
        </p:nvSpPr>
        <p:spPr>
          <a:xfrm>
            <a:off x="2385936" y="4611099"/>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1</a:t>
            </a:r>
          </a:p>
          <a:p>
            <a:pPr algn="ctr"/>
            <a:r>
              <a:rPr lang="en-US" dirty="0">
                <a:latin typeface="Arial" panose="020B0604020202020204" pitchFamily="34" charset="0"/>
                <a:cs typeface="Arial" panose="020B0604020202020204" pitchFamily="34" charset="0"/>
              </a:rPr>
              <a:t>27%</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265951" y="4623844"/>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2</a:t>
            </a:r>
          </a:p>
          <a:p>
            <a:pPr algn="ctr"/>
            <a:r>
              <a:rPr lang="en-US" dirty="0">
                <a:latin typeface="Arial" panose="020B0604020202020204" pitchFamily="34" charset="0"/>
                <a:cs typeface="Arial" panose="020B0604020202020204" pitchFamily="34" charset="0"/>
              </a:rPr>
              <a:t>23%</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145966" y="4654101"/>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3</a:t>
            </a:r>
          </a:p>
          <a:p>
            <a:pPr algn="ctr"/>
            <a:r>
              <a:rPr lang="en-US" dirty="0">
                <a:latin typeface="Arial" panose="020B0604020202020204" pitchFamily="34" charset="0"/>
                <a:cs typeface="Arial" panose="020B0604020202020204" pitchFamily="34" charset="0"/>
              </a:rPr>
              <a:t>26%</a:t>
            </a:r>
            <a:endParaRPr lang="en-GB" dirty="0">
              <a:latin typeface="Arial" panose="020B0604020202020204" pitchFamily="34" charset="0"/>
              <a:cs typeface="Arial" panose="020B0604020202020204" pitchFamily="34" charset="0"/>
            </a:endParaRPr>
          </a:p>
        </p:txBody>
      </p:sp>
      <p:sp>
        <p:nvSpPr>
          <p:cNvPr id="20" name="TextBox 19"/>
          <p:cNvSpPr txBox="1"/>
          <p:nvPr/>
        </p:nvSpPr>
        <p:spPr>
          <a:xfrm>
            <a:off x="8086941" y="4654100"/>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4</a:t>
            </a:r>
          </a:p>
          <a:p>
            <a:pPr algn="ctr"/>
            <a:r>
              <a:rPr lang="en-US" dirty="0">
                <a:latin typeface="Arial" panose="020B0604020202020204" pitchFamily="34" charset="0"/>
                <a:cs typeface="Arial" panose="020B0604020202020204" pitchFamily="34" charset="0"/>
              </a:rPr>
              <a:t>24%</a:t>
            </a:r>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FB9FB42-F58A-4091-BFC8-C98F227D8F17}"/>
              </a:ext>
            </a:extLst>
          </p:cNvPr>
          <p:cNvSpPr txBox="1"/>
          <p:nvPr/>
        </p:nvSpPr>
        <p:spPr>
          <a:xfrm>
            <a:off x="284085" y="204186"/>
            <a:ext cx="11390051" cy="1200329"/>
          </a:xfrm>
          <a:prstGeom prst="rect">
            <a:avLst/>
          </a:prstGeom>
          <a:noFill/>
        </p:spPr>
        <p:txBody>
          <a:bodyPr wrap="square" rtlCol="0">
            <a:spAutoFit/>
          </a:bodyPr>
          <a:lstStyle/>
          <a:p>
            <a:r>
              <a:rPr lang="en-GB" sz="2400" dirty="0"/>
              <a:t>Reform will get votes in lots of constituencies but will rarely get enough to win the seat. </a:t>
            </a:r>
          </a:p>
          <a:p>
            <a:r>
              <a:rPr lang="en-GB" sz="2400" dirty="0"/>
              <a:t>If they do this in enough places then they get millions of votes but because First Past the Post is a ‘winner takes all’ system they will get very few MPs</a:t>
            </a:r>
          </a:p>
        </p:txBody>
      </p:sp>
    </p:spTree>
    <p:extLst>
      <p:ext uri="{BB962C8B-B14F-4D97-AF65-F5344CB8AC3E}">
        <p14:creationId xmlns:p14="http://schemas.microsoft.com/office/powerpoint/2010/main" val="195840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2022-06BA-42BC-A001-8E76E52B0F04}"/>
              </a:ext>
            </a:extLst>
          </p:cNvPr>
          <p:cNvSpPr>
            <a:spLocks noGrp="1"/>
          </p:cNvSpPr>
          <p:nvPr>
            <p:ph type="title"/>
          </p:nvPr>
        </p:nvSpPr>
        <p:spPr>
          <a:xfrm>
            <a:off x="646814" y="0"/>
            <a:ext cx="10515600" cy="1325563"/>
          </a:xfrm>
        </p:spPr>
        <p:txBody>
          <a:bodyPr>
            <a:normAutofit/>
          </a:bodyPr>
          <a:lstStyle/>
          <a:p>
            <a:r>
              <a:rPr lang="en-GB" sz="3600" i="1" dirty="0"/>
              <a:t>Transition work – for first lesson back in September</a:t>
            </a:r>
          </a:p>
        </p:txBody>
      </p:sp>
      <p:sp>
        <p:nvSpPr>
          <p:cNvPr id="3" name="Content Placeholder 2">
            <a:extLst>
              <a:ext uri="{FF2B5EF4-FFF2-40B4-BE49-F238E27FC236}">
                <a16:creationId xmlns:a16="http://schemas.microsoft.com/office/drawing/2014/main" id="{EDC2C0C5-5F67-4DD8-91B9-47B494369333}"/>
              </a:ext>
            </a:extLst>
          </p:cNvPr>
          <p:cNvSpPr>
            <a:spLocks noGrp="1"/>
          </p:cNvSpPr>
          <p:nvPr>
            <p:ph idx="1"/>
          </p:nvPr>
        </p:nvSpPr>
        <p:spPr>
          <a:xfrm>
            <a:off x="223283" y="1467292"/>
            <a:ext cx="11791507" cy="5167423"/>
          </a:xfrm>
        </p:spPr>
        <p:txBody>
          <a:bodyPr>
            <a:normAutofit fontScale="40000" lnSpcReduction="20000"/>
          </a:bodyPr>
          <a:lstStyle/>
          <a:p>
            <a:pPr marL="0" indent="0">
              <a:buNone/>
            </a:pPr>
            <a:r>
              <a:rPr lang="en-GB" b="1" u="sng" dirty="0"/>
              <a:t>Knowledge Tasks</a:t>
            </a:r>
            <a:endParaRPr lang="en-GB" dirty="0"/>
          </a:p>
          <a:p>
            <a:pPr marL="0" indent="0">
              <a:buNone/>
            </a:pPr>
            <a:r>
              <a:rPr lang="en-GB" b="1" u="sng" dirty="0"/>
              <a:t>Task 1 – Read through the ‘Democracy’ sheet and answer these questions:</a:t>
            </a:r>
            <a:endParaRPr lang="en-GB" dirty="0"/>
          </a:p>
          <a:p>
            <a:pPr marL="0" lvl="0" indent="0">
              <a:buNone/>
            </a:pPr>
            <a:r>
              <a:rPr lang="en-GB" dirty="0"/>
              <a:t>What are the 3 parts of democracy? </a:t>
            </a:r>
          </a:p>
          <a:p>
            <a:pPr marL="0" lvl="0" indent="0">
              <a:buNone/>
            </a:pPr>
            <a:r>
              <a:rPr lang="en-GB" dirty="0"/>
              <a:t>What does each of these mean?</a:t>
            </a:r>
          </a:p>
          <a:p>
            <a:pPr marL="0" lvl="0" indent="0">
              <a:buNone/>
            </a:pPr>
            <a:r>
              <a:rPr lang="en-GB" dirty="0"/>
              <a:t>Why is Democracy so important?</a:t>
            </a:r>
          </a:p>
          <a:p>
            <a:pPr marL="0" indent="0">
              <a:buNone/>
            </a:pPr>
            <a:r>
              <a:rPr lang="en-GB" b="1" u="sng" dirty="0"/>
              <a:t>Task 2 – Read through the ‘Constitution’ sheet and answer these questions:</a:t>
            </a:r>
            <a:endParaRPr lang="en-GB" dirty="0"/>
          </a:p>
          <a:p>
            <a:pPr marL="0" lvl="0" indent="0">
              <a:buNone/>
            </a:pPr>
            <a:r>
              <a:rPr lang="en-GB" dirty="0"/>
              <a:t>What are the functions of a Constitution?</a:t>
            </a:r>
          </a:p>
          <a:p>
            <a:pPr marL="0" lvl="0" indent="0">
              <a:buNone/>
            </a:pPr>
            <a:r>
              <a:rPr lang="en-GB" dirty="0"/>
              <a:t>What is the difference between a Codified and an uncodified constitution?</a:t>
            </a:r>
          </a:p>
          <a:p>
            <a:pPr marL="0" indent="0">
              <a:buNone/>
            </a:pPr>
            <a:r>
              <a:rPr lang="en-GB" b="1" u="sng" dirty="0"/>
              <a:t>Task 3 – Read through the ‘What is Government?’ sheet and answer these questions:</a:t>
            </a:r>
            <a:endParaRPr lang="en-GB" dirty="0"/>
          </a:p>
          <a:p>
            <a:pPr marL="0" lvl="0" indent="0">
              <a:buNone/>
            </a:pPr>
            <a:r>
              <a:rPr lang="en-GB" dirty="0"/>
              <a:t>What is legitimacy and how can it be gained?</a:t>
            </a:r>
          </a:p>
          <a:p>
            <a:pPr marL="0" lvl="0" indent="0">
              <a:buNone/>
            </a:pPr>
            <a:r>
              <a:rPr lang="en-GB" dirty="0"/>
              <a:t>What is the source of all political power in the UK?</a:t>
            </a:r>
          </a:p>
          <a:p>
            <a:pPr marL="0" lvl="0" indent="0">
              <a:buNone/>
            </a:pPr>
            <a:r>
              <a:rPr lang="en-GB" dirty="0"/>
              <a:t>What is sovereignty and what are the differences between legal, political and popular sovereignty?</a:t>
            </a:r>
          </a:p>
          <a:p>
            <a:pPr marL="0" lvl="0" indent="0">
              <a:buNone/>
            </a:pPr>
            <a:r>
              <a:rPr lang="en-GB" dirty="0"/>
              <a:t>What is the difference between the state and the Government?</a:t>
            </a:r>
          </a:p>
          <a:p>
            <a:pPr marL="0" lvl="0" indent="0">
              <a:buNone/>
            </a:pPr>
            <a:r>
              <a:rPr lang="en-GB" dirty="0"/>
              <a:t>What are the three branches of Government and what are their roles?</a:t>
            </a:r>
          </a:p>
          <a:p>
            <a:pPr marL="0" indent="0">
              <a:buNone/>
            </a:pPr>
            <a:r>
              <a:rPr lang="en-GB" b="1" u="sng" dirty="0"/>
              <a:t>Task 4 – Political news stories</a:t>
            </a:r>
            <a:endParaRPr lang="en-GB" dirty="0"/>
          </a:p>
          <a:p>
            <a:pPr marL="0" indent="0">
              <a:buNone/>
            </a:pPr>
            <a:r>
              <a:rPr lang="en-GB" dirty="0"/>
              <a:t>Over the summer use some of the sources of information below to keep up to date about politics in the UK. </a:t>
            </a:r>
            <a:r>
              <a:rPr lang="en-GB" b="1" u="sng" dirty="0"/>
              <a:t>We’d like you to find out about 5 stories in the news</a:t>
            </a:r>
          </a:p>
          <a:p>
            <a:pPr marL="0" indent="0">
              <a:buNone/>
            </a:pPr>
            <a:r>
              <a:rPr lang="en-GB" b="1" u="sng" dirty="0"/>
              <a:t>Extension task:</a:t>
            </a:r>
            <a:endParaRPr lang="en-GB" dirty="0"/>
          </a:p>
          <a:p>
            <a:pPr marL="0" indent="0">
              <a:buNone/>
            </a:pPr>
            <a:r>
              <a:rPr lang="en-GB" dirty="0"/>
              <a:t>1 Go to this website and take the quiz to see where you are on the Political Spectrum. </a:t>
            </a:r>
          </a:p>
          <a:p>
            <a:pPr marL="0" indent="0">
              <a:buNone/>
            </a:pPr>
            <a:r>
              <a:rPr lang="en-GB" u="sng" dirty="0">
                <a:hlinkClick r:id="rId2"/>
              </a:rPr>
              <a:t>https://www.politicalcompass.org/</a:t>
            </a:r>
            <a:r>
              <a:rPr lang="en-GB" dirty="0"/>
              <a:t> - you could also find out which party is closest to you on the political spectrum.</a:t>
            </a:r>
          </a:p>
          <a:p>
            <a:pPr marL="0" indent="0">
              <a:buNone/>
            </a:pPr>
            <a:r>
              <a:rPr lang="en-GB" dirty="0"/>
              <a:t>2 Read or watch one of the books from the Reading List attached at the back of this sheet </a:t>
            </a:r>
          </a:p>
        </p:txBody>
      </p:sp>
    </p:spTree>
    <p:extLst>
      <p:ext uri="{BB962C8B-B14F-4D97-AF65-F5344CB8AC3E}">
        <p14:creationId xmlns:p14="http://schemas.microsoft.com/office/powerpoint/2010/main" val="2807912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5050-FB90-4416-BE49-D9F2882FE648}"/>
              </a:ext>
            </a:extLst>
          </p:cNvPr>
          <p:cNvSpPr>
            <a:spLocks noGrp="1"/>
          </p:cNvSpPr>
          <p:nvPr>
            <p:ph type="title"/>
          </p:nvPr>
        </p:nvSpPr>
        <p:spPr/>
        <p:txBody>
          <a:bodyPr/>
          <a:lstStyle/>
          <a:p>
            <a:r>
              <a:rPr lang="en-GB" i="1" dirty="0"/>
              <a:t>Before September…</a:t>
            </a:r>
          </a:p>
        </p:txBody>
      </p:sp>
      <p:sp>
        <p:nvSpPr>
          <p:cNvPr id="3" name="Content Placeholder 2">
            <a:extLst>
              <a:ext uri="{FF2B5EF4-FFF2-40B4-BE49-F238E27FC236}">
                <a16:creationId xmlns:a16="http://schemas.microsoft.com/office/drawing/2014/main" id="{872EFFCE-9129-4AF5-A8DB-5CAB9CCFCA19}"/>
              </a:ext>
            </a:extLst>
          </p:cNvPr>
          <p:cNvSpPr>
            <a:spLocks noGrp="1"/>
          </p:cNvSpPr>
          <p:nvPr>
            <p:ph idx="1"/>
          </p:nvPr>
        </p:nvSpPr>
        <p:spPr>
          <a:xfrm>
            <a:off x="6626603" y="365124"/>
            <a:ext cx="4815980" cy="1002281"/>
          </a:xfrm>
        </p:spPr>
        <p:txBody>
          <a:bodyPr>
            <a:normAutofit fontScale="77500" lnSpcReduction="20000"/>
          </a:bodyPr>
          <a:lstStyle/>
          <a:p>
            <a:pPr marL="0" indent="0">
              <a:buNone/>
            </a:pPr>
            <a:r>
              <a:rPr lang="en-GB" dirty="0"/>
              <a:t>You must be reading the news!</a:t>
            </a:r>
          </a:p>
          <a:p>
            <a:pPr marL="0" indent="0">
              <a:buNone/>
            </a:pPr>
            <a:r>
              <a:rPr lang="en-GB" dirty="0"/>
              <a:t>Download one of these apps on your phone</a:t>
            </a:r>
          </a:p>
        </p:txBody>
      </p:sp>
      <p:pic>
        <p:nvPicPr>
          <p:cNvPr id="5" name="Picture 4">
            <a:extLst>
              <a:ext uri="{FF2B5EF4-FFF2-40B4-BE49-F238E27FC236}">
                <a16:creationId xmlns:a16="http://schemas.microsoft.com/office/drawing/2014/main" id="{D6DA1391-0333-4BE6-9428-411FD2C2B704}"/>
              </a:ext>
            </a:extLst>
          </p:cNvPr>
          <p:cNvPicPr>
            <a:picLocks noChangeAspect="1"/>
          </p:cNvPicPr>
          <p:nvPr/>
        </p:nvPicPr>
        <p:blipFill>
          <a:blip r:embed="rId2"/>
          <a:stretch>
            <a:fillRect/>
          </a:stretch>
        </p:blipFill>
        <p:spPr>
          <a:xfrm>
            <a:off x="1131436" y="2240406"/>
            <a:ext cx="1657581" cy="1571844"/>
          </a:xfrm>
          <a:prstGeom prst="rect">
            <a:avLst/>
          </a:prstGeom>
        </p:spPr>
      </p:pic>
      <p:pic>
        <p:nvPicPr>
          <p:cNvPr id="6" name="Picture 5">
            <a:extLst>
              <a:ext uri="{FF2B5EF4-FFF2-40B4-BE49-F238E27FC236}">
                <a16:creationId xmlns:a16="http://schemas.microsoft.com/office/drawing/2014/main" id="{10F45CDA-76FC-42F8-BD07-864FFEC0EA59}"/>
              </a:ext>
            </a:extLst>
          </p:cNvPr>
          <p:cNvPicPr>
            <a:picLocks noChangeAspect="1"/>
          </p:cNvPicPr>
          <p:nvPr/>
        </p:nvPicPr>
        <p:blipFill>
          <a:blip r:embed="rId3"/>
          <a:stretch>
            <a:fillRect/>
          </a:stretch>
        </p:blipFill>
        <p:spPr>
          <a:xfrm>
            <a:off x="3453905" y="2266001"/>
            <a:ext cx="1537545" cy="1490953"/>
          </a:xfrm>
          <a:prstGeom prst="rect">
            <a:avLst/>
          </a:prstGeom>
        </p:spPr>
      </p:pic>
      <p:pic>
        <p:nvPicPr>
          <p:cNvPr id="7" name="Picture 6">
            <a:extLst>
              <a:ext uri="{FF2B5EF4-FFF2-40B4-BE49-F238E27FC236}">
                <a16:creationId xmlns:a16="http://schemas.microsoft.com/office/drawing/2014/main" id="{43B71DCD-8C31-47D3-9A53-77E061E7AD1A}"/>
              </a:ext>
            </a:extLst>
          </p:cNvPr>
          <p:cNvPicPr>
            <a:picLocks noChangeAspect="1"/>
          </p:cNvPicPr>
          <p:nvPr/>
        </p:nvPicPr>
        <p:blipFill>
          <a:blip r:embed="rId4"/>
          <a:stretch>
            <a:fillRect/>
          </a:stretch>
        </p:blipFill>
        <p:spPr>
          <a:xfrm>
            <a:off x="5855721" y="2240405"/>
            <a:ext cx="2231266" cy="1446191"/>
          </a:xfrm>
          <a:prstGeom prst="rect">
            <a:avLst/>
          </a:prstGeom>
        </p:spPr>
      </p:pic>
      <p:pic>
        <p:nvPicPr>
          <p:cNvPr id="8" name="Picture 7">
            <a:extLst>
              <a:ext uri="{FF2B5EF4-FFF2-40B4-BE49-F238E27FC236}">
                <a16:creationId xmlns:a16="http://schemas.microsoft.com/office/drawing/2014/main" id="{8DDEFC22-DB69-4881-A7B7-31A591979F78}"/>
              </a:ext>
            </a:extLst>
          </p:cNvPr>
          <p:cNvPicPr>
            <a:picLocks noChangeAspect="1"/>
          </p:cNvPicPr>
          <p:nvPr/>
        </p:nvPicPr>
        <p:blipFill>
          <a:blip r:embed="rId5"/>
          <a:stretch>
            <a:fillRect/>
          </a:stretch>
        </p:blipFill>
        <p:spPr>
          <a:xfrm>
            <a:off x="9204135" y="2266001"/>
            <a:ext cx="1686160" cy="1752845"/>
          </a:xfrm>
          <a:prstGeom prst="rect">
            <a:avLst/>
          </a:prstGeom>
        </p:spPr>
      </p:pic>
      <p:pic>
        <p:nvPicPr>
          <p:cNvPr id="9" name="Picture 8">
            <a:extLst>
              <a:ext uri="{FF2B5EF4-FFF2-40B4-BE49-F238E27FC236}">
                <a16:creationId xmlns:a16="http://schemas.microsoft.com/office/drawing/2014/main" id="{D9652B18-9B30-42D9-9B3A-D93186FDEE62}"/>
              </a:ext>
            </a:extLst>
          </p:cNvPr>
          <p:cNvPicPr>
            <a:picLocks noChangeAspect="1"/>
          </p:cNvPicPr>
          <p:nvPr/>
        </p:nvPicPr>
        <p:blipFill>
          <a:blip r:embed="rId6"/>
          <a:stretch>
            <a:fillRect/>
          </a:stretch>
        </p:blipFill>
        <p:spPr>
          <a:xfrm>
            <a:off x="4424129" y="4018846"/>
            <a:ext cx="3343742" cy="1247949"/>
          </a:xfrm>
          <a:prstGeom prst="rect">
            <a:avLst/>
          </a:prstGeom>
        </p:spPr>
      </p:pic>
    </p:spTree>
    <p:extLst>
      <p:ext uri="{BB962C8B-B14F-4D97-AF65-F5344CB8AC3E}">
        <p14:creationId xmlns:p14="http://schemas.microsoft.com/office/powerpoint/2010/main" val="398426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1524000" y="18891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3600"/>
              <a:t>Should people who are unelected decide our laws?</a:t>
            </a:r>
          </a:p>
        </p:txBody>
      </p:sp>
      <p:pic>
        <p:nvPicPr>
          <p:cNvPr id="327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587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How much influence do pressure groups have on our Government?</a:t>
            </a:r>
          </a:p>
        </p:txBody>
      </p:sp>
      <p:pic>
        <p:nvPicPr>
          <p:cNvPr id="348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5375" y="1547813"/>
            <a:ext cx="670560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766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Why does the UK not have a written constitution?</a:t>
            </a:r>
          </a:p>
        </p:txBody>
      </p:sp>
      <p:pic>
        <p:nvPicPr>
          <p:cNvPr id="358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1673225"/>
            <a:ext cx="8358188"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168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ED2FFC-E2E0-4AC8-A7A0-52A5ACE7FE41}"/>
              </a:ext>
            </a:extLst>
          </p:cNvPr>
          <p:cNvPicPr>
            <a:picLocks noChangeAspect="1"/>
          </p:cNvPicPr>
          <p:nvPr/>
        </p:nvPicPr>
        <p:blipFill>
          <a:blip r:embed="rId2"/>
          <a:stretch>
            <a:fillRect/>
          </a:stretch>
        </p:blipFill>
        <p:spPr>
          <a:xfrm>
            <a:off x="4376888" y="3511674"/>
            <a:ext cx="1152244" cy="1542422"/>
          </a:xfrm>
          <a:prstGeom prst="rect">
            <a:avLst/>
          </a:prstGeom>
        </p:spPr>
      </p:pic>
      <p:pic>
        <p:nvPicPr>
          <p:cNvPr id="23" name="Picture 22">
            <a:extLst>
              <a:ext uri="{FF2B5EF4-FFF2-40B4-BE49-F238E27FC236}">
                <a16:creationId xmlns:a16="http://schemas.microsoft.com/office/drawing/2014/main" id="{8CE9FF6B-F1AB-4274-8799-6E7F4C949AF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2343" y="3482844"/>
            <a:ext cx="1916421" cy="1334308"/>
          </a:xfrm>
          <a:prstGeom prst="rect">
            <a:avLst/>
          </a:prstGeom>
        </p:spPr>
      </p:pic>
      <p:pic>
        <p:nvPicPr>
          <p:cNvPr id="1028" name="Picture 4" descr="542 Waving Goodbye Illustrations &amp;amp; Clip Art - iStock">
            <a:extLst>
              <a:ext uri="{FF2B5EF4-FFF2-40B4-BE49-F238E27FC236}">
                <a16:creationId xmlns:a16="http://schemas.microsoft.com/office/drawing/2014/main" id="{DF18AAC7-9DDF-4EF1-A3A2-9ADE46DA14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99183" y="141325"/>
            <a:ext cx="1746945" cy="14358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s politics a science? – INSIDE WESTMINSTER">
            <a:extLst>
              <a:ext uri="{FF2B5EF4-FFF2-40B4-BE49-F238E27FC236}">
                <a16:creationId xmlns:a16="http://schemas.microsoft.com/office/drawing/2014/main" id="{39E74B00-D632-4D5B-BE2A-3570545932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958" y="264823"/>
            <a:ext cx="2388634" cy="9676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E3C2CBF-59BD-45A1-9AB7-20BF09C26B22}"/>
              </a:ext>
            </a:extLst>
          </p:cNvPr>
          <p:cNvSpPr txBox="1"/>
          <p:nvPr/>
        </p:nvSpPr>
        <p:spPr>
          <a:xfrm>
            <a:off x="4018327" y="176169"/>
            <a:ext cx="7348756" cy="954107"/>
          </a:xfrm>
          <a:prstGeom prst="rect">
            <a:avLst/>
          </a:prstGeom>
          <a:noFill/>
        </p:spPr>
        <p:txBody>
          <a:bodyPr wrap="square" rtlCol="0">
            <a:spAutoFit/>
          </a:bodyPr>
          <a:lstStyle/>
          <a:p>
            <a:r>
              <a:rPr lang="en-GB" sz="2800" dirty="0"/>
              <a:t>Welcome to the Politics Transition lesson!</a:t>
            </a:r>
          </a:p>
          <a:p>
            <a:r>
              <a:rPr lang="en-GB" sz="2800" dirty="0"/>
              <a:t>Have a go at these questions:</a:t>
            </a:r>
          </a:p>
        </p:txBody>
      </p:sp>
      <p:sp>
        <p:nvSpPr>
          <p:cNvPr id="5" name="TextBox 4">
            <a:extLst>
              <a:ext uri="{FF2B5EF4-FFF2-40B4-BE49-F238E27FC236}">
                <a16:creationId xmlns:a16="http://schemas.microsoft.com/office/drawing/2014/main" id="{D30D1979-E297-4D40-B2AB-96BD76F58CE8}"/>
              </a:ext>
            </a:extLst>
          </p:cNvPr>
          <p:cNvSpPr txBox="1"/>
          <p:nvPr/>
        </p:nvSpPr>
        <p:spPr>
          <a:xfrm>
            <a:off x="601384" y="1165120"/>
            <a:ext cx="9789953" cy="5000728"/>
          </a:xfrm>
          <a:prstGeom prst="rect">
            <a:avLst/>
          </a:prstGeom>
          <a:noFill/>
        </p:spPr>
        <p:txBody>
          <a:bodyPr wrap="square" rtlCol="0">
            <a:spAutoFit/>
          </a:bodyPr>
          <a:lstStyle/>
          <a:p>
            <a:pPr marL="342900" indent="-342900">
              <a:lnSpc>
                <a:spcPct val="200000"/>
              </a:lnSpc>
              <a:buAutoNum type="arabicPeriod"/>
            </a:pPr>
            <a:r>
              <a:rPr lang="en-GB" dirty="0"/>
              <a:t>Who are the most popular political parties in the United Kingdom?</a:t>
            </a:r>
          </a:p>
          <a:p>
            <a:pPr marL="342900" indent="-342900">
              <a:lnSpc>
                <a:spcPct val="200000"/>
              </a:lnSpc>
              <a:buAutoNum type="arabicPeriod"/>
            </a:pPr>
            <a:endParaRPr lang="en-GB" dirty="0"/>
          </a:p>
          <a:p>
            <a:pPr marL="342900" indent="-342900">
              <a:lnSpc>
                <a:spcPct val="200000"/>
              </a:lnSpc>
              <a:buAutoNum type="arabicPeriod"/>
            </a:pPr>
            <a:endParaRPr lang="en-GB" dirty="0"/>
          </a:p>
          <a:p>
            <a:pPr marL="342900" indent="-342900">
              <a:lnSpc>
                <a:spcPct val="200000"/>
              </a:lnSpc>
              <a:buAutoNum type="arabicPeriod"/>
            </a:pPr>
            <a:r>
              <a:rPr lang="en-GB" dirty="0"/>
              <a:t>Can you recognise these party leaders?</a:t>
            </a:r>
          </a:p>
          <a:p>
            <a:pPr marL="342900" indent="-342900">
              <a:lnSpc>
                <a:spcPct val="200000"/>
              </a:lnSpc>
              <a:buAutoNum type="arabicPeriod"/>
            </a:pPr>
            <a:endParaRPr lang="en-GB" dirty="0"/>
          </a:p>
          <a:p>
            <a:pPr marL="342900" indent="-342900">
              <a:lnSpc>
                <a:spcPct val="200000"/>
              </a:lnSpc>
              <a:buAutoNum type="arabicPeriod"/>
            </a:pPr>
            <a:endParaRPr lang="en-GB" dirty="0"/>
          </a:p>
          <a:p>
            <a:pPr marL="342900" indent="-342900">
              <a:lnSpc>
                <a:spcPct val="200000"/>
              </a:lnSpc>
              <a:buAutoNum type="arabicPeriod"/>
            </a:pPr>
            <a:endParaRPr lang="en-GB" dirty="0"/>
          </a:p>
          <a:p>
            <a:pPr marL="342900" indent="-342900">
              <a:lnSpc>
                <a:spcPct val="200000"/>
              </a:lnSpc>
              <a:buAutoNum type="arabicPeriod"/>
            </a:pPr>
            <a:r>
              <a:rPr lang="en-GB" dirty="0"/>
              <a:t>How often is the UK general election held?</a:t>
            </a:r>
          </a:p>
          <a:p>
            <a:pPr marL="342900" indent="-342900">
              <a:lnSpc>
                <a:spcPct val="200000"/>
              </a:lnSpc>
              <a:buAutoNum type="arabicPeriod"/>
            </a:pPr>
            <a:r>
              <a:rPr lang="en-GB" dirty="0"/>
              <a:t>What does Left Wing and Right Wing mean?</a:t>
            </a:r>
          </a:p>
        </p:txBody>
      </p:sp>
      <p:pic>
        <p:nvPicPr>
          <p:cNvPr id="1032" name="Picture 8" descr="Keir Starmer - Wikipedia">
            <a:extLst>
              <a:ext uri="{FF2B5EF4-FFF2-40B4-BE49-F238E27FC236}">
                <a16:creationId xmlns:a16="http://schemas.microsoft.com/office/drawing/2014/main" id="{867D472F-55C2-4AF2-9746-697EF9F2B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838" y="3429000"/>
            <a:ext cx="1148565" cy="15333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d Davey - Wikipedia">
            <a:extLst>
              <a:ext uri="{FF2B5EF4-FFF2-40B4-BE49-F238E27FC236}">
                <a16:creationId xmlns:a16="http://schemas.microsoft.com/office/drawing/2014/main" id="{7F02F6E6-8419-407C-95C9-13EB96805A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960" y="3412624"/>
            <a:ext cx="1303712" cy="174052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lection 2019: All the main parties are competing on global justice –  except for one - Global Justice Now Global Justice Now">
            <a:extLst>
              <a:ext uri="{FF2B5EF4-FFF2-40B4-BE49-F238E27FC236}">
                <a16:creationId xmlns:a16="http://schemas.microsoft.com/office/drawing/2014/main" id="{48A77C9D-8696-4952-9DBD-5CC802F8ED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7059" y="1859944"/>
            <a:ext cx="2668614" cy="133430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66B96-1FE8-49EE-A804-92EDB246BB48}"/>
              </a:ext>
            </a:extLst>
          </p:cNvPr>
          <p:cNvSpPr txBox="1"/>
          <p:nvPr/>
        </p:nvSpPr>
        <p:spPr>
          <a:xfrm>
            <a:off x="1008071" y="4107212"/>
            <a:ext cx="96826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Rishi Sunak</a:t>
            </a:r>
          </a:p>
        </p:txBody>
      </p:sp>
      <p:sp>
        <p:nvSpPr>
          <p:cNvPr id="12" name="TextBox 11">
            <a:extLst>
              <a:ext uri="{FF2B5EF4-FFF2-40B4-BE49-F238E27FC236}">
                <a16:creationId xmlns:a16="http://schemas.microsoft.com/office/drawing/2014/main" id="{42F998B0-8320-45CB-AAAD-2FCBDE50B64F}"/>
              </a:ext>
            </a:extLst>
          </p:cNvPr>
          <p:cNvSpPr txBox="1"/>
          <p:nvPr/>
        </p:nvSpPr>
        <p:spPr>
          <a:xfrm>
            <a:off x="2581986" y="4186551"/>
            <a:ext cx="96826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Keir </a:t>
            </a:r>
            <a:r>
              <a:rPr lang="en-GB" dirty="0" err="1"/>
              <a:t>Starmer</a:t>
            </a:r>
            <a:endParaRPr lang="en-GB" dirty="0"/>
          </a:p>
        </p:txBody>
      </p:sp>
      <p:sp>
        <p:nvSpPr>
          <p:cNvPr id="13" name="TextBox 12">
            <a:extLst>
              <a:ext uri="{FF2B5EF4-FFF2-40B4-BE49-F238E27FC236}">
                <a16:creationId xmlns:a16="http://schemas.microsoft.com/office/drawing/2014/main" id="{095C22F5-7138-43B9-B42F-ED4779A72DCB}"/>
              </a:ext>
            </a:extLst>
          </p:cNvPr>
          <p:cNvSpPr txBox="1"/>
          <p:nvPr/>
        </p:nvSpPr>
        <p:spPr>
          <a:xfrm>
            <a:off x="4353762" y="4186550"/>
            <a:ext cx="104773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Nigel Farage</a:t>
            </a:r>
          </a:p>
        </p:txBody>
      </p:sp>
      <p:sp>
        <p:nvSpPr>
          <p:cNvPr id="14" name="TextBox 13">
            <a:extLst>
              <a:ext uri="{FF2B5EF4-FFF2-40B4-BE49-F238E27FC236}">
                <a16:creationId xmlns:a16="http://schemas.microsoft.com/office/drawing/2014/main" id="{AA2D2820-D584-417E-A34C-9AA89B3EA863}"/>
              </a:ext>
            </a:extLst>
          </p:cNvPr>
          <p:cNvSpPr txBox="1"/>
          <p:nvPr/>
        </p:nvSpPr>
        <p:spPr>
          <a:xfrm>
            <a:off x="6717419" y="4347308"/>
            <a:ext cx="1047734"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Ed Davey</a:t>
            </a:r>
          </a:p>
        </p:txBody>
      </p:sp>
      <p:sp>
        <p:nvSpPr>
          <p:cNvPr id="15" name="TextBox 14">
            <a:extLst>
              <a:ext uri="{FF2B5EF4-FFF2-40B4-BE49-F238E27FC236}">
                <a16:creationId xmlns:a16="http://schemas.microsoft.com/office/drawing/2014/main" id="{FD192A8E-020C-4964-8A36-4EDCBEE7B791}"/>
              </a:ext>
            </a:extLst>
          </p:cNvPr>
          <p:cNvSpPr txBox="1"/>
          <p:nvPr/>
        </p:nvSpPr>
        <p:spPr>
          <a:xfrm>
            <a:off x="5584651" y="5100713"/>
            <a:ext cx="660734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solidFill>
                  <a:srgbClr val="FF0000"/>
                </a:solidFill>
              </a:rPr>
              <a:t>Whenever the Prime Minister chooses, up to a maximum of 5 years since the previous one which was in December 2019</a:t>
            </a:r>
          </a:p>
        </p:txBody>
      </p:sp>
      <p:sp>
        <p:nvSpPr>
          <p:cNvPr id="16" name="TextBox 15">
            <a:extLst>
              <a:ext uri="{FF2B5EF4-FFF2-40B4-BE49-F238E27FC236}">
                <a16:creationId xmlns:a16="http://schemas.microsoft.com/office/drawing/2014/main" id="{D5FA9AEC-EFF0-40C5-8416-8CBEC71203F7}"/>
              </a:ext>
            </a:extLst>
          </p:cNvPr>
          <p:cNvSpPr txBox="1"/>
          <p:nvPr/>
        </p:nvSpPr>
        <p:spPr>
          <a:xfrm>
            <a:off x="5368581" y="1926932"/>
            <a:ext cx="4505570" cy="369332"/>
          </a:xfrm>
          <a:prstGeom prst="rect">
            <a:avLst/>
          </a:prstGeom>
          <a:noFill/>
        </p:spPr>
        <p:txBody>
          <a:bodyPr wrap="square" rtlCol="0">
            <a:spAutoFit/>
          </a:bodyPr>
          <a:lstStyle/>
          <a:p>
            <a:r>
              <a:rPr lang="en-GB" dirty="0"/>
              <a:t>Greens	</a:t>
            </a:r>
          </a:p>
        </p:txBody>
      </p:sp>
      <p:sp>
        <p:nvSpPr>
          <p:cNvPr id="17" name="TextBox 16">
            <a:extLst>
              <a:ext uri="{FF2B5EF4-FFF2-40B4-BE49-F238E27FC236}">
                <a16:creationId xmlns:a16="http://schemas.microsoft.com/office/drawing/2014/main" id="{0D325A9D-C328-40BB-836E-BC6EDAC9E4AB}"/>
              </a:ext>
            </a:extLst>
          </p:cNvPr>
          <p:cNvSpPr txBox="1"/>
          <p:nvPr/>
        </p:nvSpPr>
        <p:spPr>
          <a:xfrm>
            <a:off x="6287059" y="1456905"/>
            <a:ext cx="4505570" cy="369332"/>
          </a:xfrm>
          <a:prstGeom prst="rect">
            <a:avLst/>
          </a:prstGeom>
          <a:noFill/>
        </p:spPr>
        <p:txBody>
          <a:bodyPr wrap="square" rtlCol="0">
            <a:spAutoFit/>
          </a:bodyPr>
          <a:lstStyle/>
          <a:p>
            <a:r>
              <a:rPr lang="en-GB" dirty="0"/>
              <a:t>	Labour	</a:t>
            </a:r>
          </a:p>
        </p:txBody>
      </p:sp>
      <p:sp>
        <p:nvSpPr>
          <p:cNvPr id="18" name="TextBox 17">
            <a:extLst>
              <a:ext uri="{FF2B5EF4-FFF2-40B4-BE49-F238E27FC236}">
                <a16:creationId xmlns:a16="http://schemas.microsoft.com/office/drawing/2014/main" id="{CE6D9004-D149-44F3-B3D5-007BFCFBBBBF}"/>
              </a:ext>
            </a:extLst>
          </p:cNvPr>
          <p:cNvSpPr txBox="1"/>
          <p:nvPr/>
        </p:nvSpPr>
        <p:spPr>
          <a:xfrm>
            <a:off x="9114298" y="1869980"/>
            <a:ext cx="2345612" cy="646331"/>
          </a:xfrm>
          <a:prstGeom prst="rect">
            <a:avLst/>
          </a:prstGeom>
          <a:noFill/>
        </p:spPr>
        <p:txBody>
          <a:bodyPr wrap="square" rtlCol="0">
            <a:spAutoFit/>
          </a:bodyPr>
          <a:lstStyle/>
          <a:p>
            <a:r>
              <a:rPr lang="en-GB" dirty="0"/>
              <a:t>Scottish National Party</a:t>
            </a:r>
          </a:p>
          <a:p>
            <a:endParaRPr lang="en-GB" dirty="0"/>
          </a:p>
        </p:txBody>
      </p:sp>
      <p:sp>
        <p:nvSpPr>
          <p:cNvPr id="19" name="TextBox 18">
            <a:extLst>
              <a:ext uri="{FF2B5EF4-FFF2-40B4-BE49-F238E27FC236}">
                <a16:creationId xmlns:a16="http://schemas.microsoft.com/office/drawing/2014/main" id="{F6EC6271-B689-4472-BE0E-ED1B3D856091}"/>
              </a:ext>
            </a:extLst>
          </p:cNvPr>
          <p:cNvSpPr txBox="1"/>
          <p:nvPr/>
        </p:nvSpPr>
        <p:spPr>
          <a:xfrm>
            <a:off x="5108522" y="2407326"/>
            <a:ext cx="4505570" cy="646331"/>
          </a:xfrm>
          <a:prstGeom prst="rect">
            <a:avLst/>
          </a:prstGeom>
          <a:noFill/>
        </p:spPr>
        <p:txBody>
          <a:bodyPr wrap="square" rtlCol="0">
            <a:spAutoFit/>
          </a:bodyPr>
          <a:lstStyle/>
          <a:p>
            <a:endParaRPr lang="en-GB" dirty="0"/>
          </a:p>
          <a:p>
            <a:r>
              <a:rPr lang="en-GB" dirty="0"/>
              <a:t>Plaid Cymru	</a:t>
            </a:r>
          </a:p>
        </p:txBody>
      </p:sp>
      <p:sp>
        <p:nvSpPr>
          <p:cNvPr id="20" name="TextBox 19">
            <a:extLst>
              <a:ext uri="{FF2B5EF4-FFF2-40B4-BE49-F238E27FC236}">
                <a16:creationId xmlns:a16="http://schemas.microsoft.com/office/drawing/2014/main" id="{B024B012-7E13-4E0F-98AB-2974CCAC20D3}"/>
              </a:ext>
            </a:extLst>
          </p:cNvPr>
          <p:cNvSpPr txBox="1"/>
          <p:nvPr/>
        </p:nvSpPr>
        <p:spPr>
          <a:xfrm>
            <a:off x="5985123" y="3110280"/>
            <a:ext cx="4505570" cy="369332"/>
          </a:xfrm>
          <a:prstGeom prst="rect">
            <a:avLst/>
          </a:prstGeom>
          <a:noFill/>
        </p:spPr>
        <p:txBody>
          <a:bodyPr wrap="square" rtlCol="0">
            <a:spAutoFit/>
          </a:bodyPr>
          <a:lstStyle/>
          <a:p>
            <a:r>
              <a:rPr lang="en-GB" dirty="0"/>
              <a:t>	Conservatives	</a:t>
            </a:r>
          </a:p>
        </p:txBody>
      </p:sp>
      <p:sp>
        <p:nvSpPr>
          <p:cNvPr id="21" name="TextBox 20">
            <a:extLst>
              <a:ext uri="{FF2B5EF4-FFF2-40B4-BE49-F238E27FC236}">
                <a16:creationId xmlns:a16="http://schemas.microsoft.com/office/drawing/2014/main" id="{9F15C169-ED3F-48DB-889F-A171DB46D77A}"/>
              </a:ext>
            </a:extLst>
          </p:cNvPr>
          <p:cNvSpPr txBox="1"/>
          <p:nvPr/>
        </p:nvSpPr>
        <p:spPr>
          <a:xfrm>
            <a:off x="9094656" y="2782669"/>
            <a:ext cx="2489995" cy="369332"/>
          </a:xfrm>
          <a:prstGeom prst="rect">
            <a:avLst/>
          </a:prstGeom>
          <a:noFill/>
        </p:spPr>
        <p:txBody>
          <a:bodyPr wrap="square" rtlCol="0">
            <a:spAutoFit/>
          </a:bodyPr>
          <a:lstStyle/>
          <a:p>
            <a:r>
              <a:rPr lang="en-GB" dirty="0"/>
              <a:t>Liberal Democrats</a:t>
            </a:r>
          </a:p>
        </p:txBody>
      </p:sp>
      <p:pic>
        <p:nvPicPr>
          <p:cNvPr id="24" name="Picture 23">
            <a:extLst>
              <a:ext uri="{FF2B5EF4-FFF2-40B4-BE49-F238E27FC236}">
                <a16:creationId xmlns:a16="http://schemas.microsoft.com/office/drawing/2014/main" id="{A5276227-5875-4B17-A6E8-C2A4820F0060}"/>
              </a:ext>
            </a:extLst>
          </p:cNvPr>
          <p:cNvPicPr>
            <a:picLocks noChangeAspect="1"/>
          </p:cNvPicPr>
          <p:nvPr/>
        </p:nvPicPr>
        <p:blipFill>
          <a:blip r:embed="rId10"/>
          <a:stretch>
            <a:fillRect/>
          </a:stretch>
        </p:blipFill>
        <p:spPr>
          <a:xfrm>
            <a:off x="10486263" y="3403432"/>
            <a:ext cx="954107" cy="954107"/>
          </a:xfrm>
          <a:prstGeom prst="rect">
            <a:avLst/>
          </a:prstGeom>
        </p:spPr>
      </p:pic>
    </p:spTree>
    <p:extLst>
      <p:ext uri="{BB962C8B-B14F-4D97-AF65-F5344CB8AC3E}">
        <p14:creationId xmlns:p14="http://schemas.microsoft.com/office/powerpoint/2010/main" val="102349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circle(in)">
                                      <p:cBhvr>
                                        <p:cTn id="7" dur="2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circle(in)">
                                      <p:cBhvr>
                                        <p:cTn id="17" dur="20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circle(in)">
                                      <p:cBhvr>
                                        <p:cTn id="22" dur="2000"/>
                                        <p:tgtEl>
                                          <p:spTgt spid="1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circle(in)">
                                      <p:cBhvr>
                                        <p:cTn id="27" dur="20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circle(in)">
                                      <p:cBhvr>
                                        <p:cTn id="32" dur="20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5">
                                            <p:bg/>
                                          </p:spTgt>
                                        </p:tgtEl>
                                        <p:attrNameLst>
                                          <p:attrName>style.visibility</p:attrName>
                                        </p:attrNameLst>
                                      </p:cBhvr>
                                      <p:to>
                                        <p:strVal val="visible"/>
                                      </p:to>
                                    </p:set>
                                    <p:animEffect transition="in" filter="circle(in)">
                                      <p:cBhvr>
                                        <p:cTn id="53" dur="2000"/>
                                        <p:tgtEl>
                                          <p:spTgt spid="15">
                                            <p:bg/>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5">
                                            <p:txEl>
                                              <p:pRg st="0" end="0"/>
                                            </p:txEl>
                                          </p:spTgt>
                                        </p:tgtEl>
                                        <p:attrNameLst>
                                          <p:attrName>style.visibility</p:attrName>
                                        </p:attrNameLst>
                                      </p:cBhvr>
                                      <p:to>
                                        <p:strVal val="visible"/>
                                      </p:to>
                                    </p:set>
                                    <p:animEffect transition="in" filter="circle(in)">
                                      <p:cBhvr>
                                        <p:cTn id="58"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build="p" animBg="1"/>
      <p:bldP spid="16" grpId="0" build="p"/>
      <p:bldP spid="17" grpId="0" build="p"/>
      <p:bldP spid="18" grpId="0" build="p"/>
      <p:bldP spid="19" grpId="0" build="p"/>
      <p:bldP spid="20" grpId="0" build="p"/>
      <p:bldP spid="2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dirty="0"/>
              <a:t>Is Parliament working properly for the people of Britain? How does it work?</a:t>
            </a:r>
          </a:p>
        </p:txBody>
      </p:sp>
      <p:pic>
        <p:nvPicPr>
          <p:cNvPr id="368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2939" y="1581151"/>
            <a:ext cx="8029575"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0836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Are Judges really ‘enemies of the people’?</a:t>
            </a:r>
          </a:p>
        </p:txBody>
      </p:sp>
      <p:pic>
        <p:nvPicPr>
          <p:cNvPr id="378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1339" y="1501776"/>
            <a:ext cx="853757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7433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Are these the most successful politicians of our generation?</a:t>
            </a:r>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68500"/>
            <a:ext cx="6858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57906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Is this the most dangerous man in the world?</a:t>
            </a: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0164" y="1547813"/>
            <a:ext cx="705167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0847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1524000" y="2667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Is China a superpower?</a:t>
            </a:r>
          </a:p>
        </p:txBody>
      </p:sp>
      <p:pic>
        <p:nvPicPr>
          <p:cNvPr id="4096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0689" y="1255713"/>
            <a:ext cx="88106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202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Do nuclear weapons make the world safer?</a:t>
            </a:r>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87525" y="1797051"/>
            <a:ext cx="861695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617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524000" y="101601"/>
            <a:ext cx="9144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ea typeface="ＭＳ Ｐゴシック" panose="020B0600070205080204" pitchFamily="34" charset="-128"/>
              </a:defRPr>
            </a:lvl1pPr>
            <a:lvl2pPr marL="742950" indent="-285750">
              <a:defRPr>
                <a:solidFill>
                  <a:schemeClr val="tx1"/>
                </a:solidFill>
                <a:latin typeface="Times New Roman" panose="02020603050405020304" pitchFamily="18" charset="0"/>
                <a:ea typeface="ＭＳ Ｐゴシック" panose="020B0600070205080204" pitchFamily="34" charset="-128"/>
              </a:defRPr>
            </a:lvl2pPr>
            <a:lvl3pPr marL="1143000" indent="-228600">
              <a:defRPr>
                <a:solidFill>
                  <a:schemeClr val="tx1"/>
                </a:solidFill>
                <a:latin typeface="Times New Roman" panose="02020603050405020304" pitchFamily="18" charset="0"/>
                <a:ea typeface="ＭＳ Ｐゴシック" panose="020B0600070205080204" pitchFamily="34" charset="-128"/>
              </a:defRPr>
            </a:lvl3pPr>
            <a:lvl4pPr marL="1600200" indent="-228600">
              <a:defRPr>
                <a:solidFill>
                  <a:schemeClr val="tx1"/>
                </a:solidFill>
                <a:latin typeface="Times New Roman" panose="02020603050405020304" pitchFamily="18" charset="0"/>
                <a:ea typeface="ＭＳ Ｐゴシック" panose="020B0600070205080204" pitchFamily="34" charset="-128"/>
              </a:defRPr>
            </a:lvl4pPr>
            <a:lvl5pPr marL="2057400" indent="-228600">
              <a:defRPr>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Times New Roman" panose="02020603050405020304" pitchFamily="18" charset="0"/>
                <a:ea typeface="ＭＳ Ｐゴシック" panose="020B0600070205080204" pitchFamily="34" charset="-128"/>
              </a:defRPr>
            </a:lvl9pPr>
          </a:lstStyle>
          <a:p>
            <a:r>
              <a:rPr lang="en-GB" altLang="en-US" sz="4400"/>
              <a:t>What is the best way to deal with climate change on a global level?</a:t>
            </a:r>
          </a:p>
        </p:txBody>
      </p:sp>
      <p:pic>
        <p:nvPicPr>
          <p:cNvPr id="440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1820863"/>
            <a:ext cx="90297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3056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7" name="Content Placeholder 6"/>
          <p:cNvSpPr>
            <a:spLocks noGrp="1"/>
          </p:cNvSpPr>
          <p:nvPr>
            <p:ph sz="half" idx="2"/>
          </p:nvPr>
        </p:nvSpPr>
        <p:spPr>
          <a:xfrm>
            <a:off x="6061075" y="1249363"/>
            <a:ext cx="3371850" cy="3797300"/>
          </a:xfrm>
        </p:spPr>
        <p:txBody>
          <a:bodyPr>
            <a:noAutofit/>
          </a:bodyPr>
          <a:lstStyle/>
          <a:p>
            <a:pPr marL="0" lvl="1" indent="0">
              <a:buNone/>
              <a:defRPr/>
            </a:pPr>
            <a:r>
              <a:rPr lang="en-GB" sz="2100" u="sng" dirty="0"/>
              <a:t>Unit 1: UK Politics (33% of final grade)</a:t>
            </a:r>
          </a:p>
          <a:p>
            <a:pPr marL="0" indent="0">
              <a:buNone/>
              <a:defRPr/>
            </a:pPr>
            <a:r>
              <a:rPr lang="en-GB" b="1" dirty="0"/>
              <a:t>Political participation: </a:t>
            </a:r>
            <a:r>
              <a:rPr lang="en-GB" dirty="0"/>
              <a:t>Democracy and participation, political parties, electoral systems, voting behaviour and the media. </a:t>
            </a:r>
          </a:p>
          <a:p>
            <a:pPr marL="0" indent="0">
              <a:buNone/>
              <a:defRPr/>
            </a:pPr>
            <a:r>
              <a:rPr lang="en-GB" b="1" dirty="0"/>
              <a:t>Ideologies</a:t>
            </a:r>
            <a:r>
              <a:rPr lang="en-GB" dirty="0"/>
              <a:t>: conservatism, liberalism, socialism.</a:t>
            </a:r>
            <a:endParaRPr lang="en-US" sz="6600" u="sng" dirty="0"/>
          </a:p>
        </p:txBody>
      </p:sp>
      <p:pic>
        <p:nvPicPr>
          <p:cNvPr id="45060"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54325" y="2041525"/>
            <a:ext cx="3005138" cy="3005138"/>
          </a:xfrm>
        </p:spPr>
      </p:pic>
      <p:sp>
        <p:nvSpPr>
          <p:cNvPr id="3" name="Rounded Rectangle 2"/>
          <p:cNvSpPr/>
          <p:nvPr/>
        </p:nvSpPr>
        <p:spPr>
          <a:xfrm>
            <a:off x="1604964"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Tree>
    <p:extLst>
      <p:ext uri="{BB962C8B-B14F-4D97-AF65-F5344CB8AC3E}">
        <p14:creationId xmlns:p14="http://schemas.microsoft.com/office/powerpoint/2010/main" val="283824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5" name="Content Placeholder 4"/>
          <p:cNvSpPr>
            <a:spLocks noGrp="1"/>
          </p:cNvSpPr>
          <p:nvPr>
            <p:ph sz="half" idx="2"/>
          </p:nvPr>
        </p:nvSpPr>
        <p:spPr>
          <a:xfrm>
            <a:off x="6153150" y="2057400"/>
            <a:ext cx="3371850" cy="3906838"/>
          </a:xfrm>
        </p:spPr>
        <p:txBody>
          <a:bodyPr>
            <a:normAutofit fontScale="77500" lnSpcReduction="20000"/>
          </a:bodyPr>
          <a:lstStyle/>
          <a:p>
            <a:pPr marL="42863" indent="0">
              <a:buNone/>
              <a:defRPr/>
            </a:pPr>
            <a:r>
              <a:rPr lang="en-GB" sz="3000" u="sng" dirty="0"/>
              <a:t>Unit 2: UK Government (33% of final grade)</a:t>
            </a:r>
          </a:p>
          <a:p>
            <a:pPr marL="0" indent="0">
              <a:buNone/>
              <a:defRPr/>
            </a:pPr>
            <a:r>
              <a:rPr lang="en-GB" sz="3000" b="1" dirty="0"/>
              <a:t>UK Government</a:t>
            </a:r>
            <a:r>
              <a:rPr lang="en-GB" sz="3000" dirty="0"/>
              <a:t>: The constitution, parliament, Prime Minister and executive, relationships between the branches.</a:t>
            </a:r>
          </a:p>
          <a:p>
            <a:pPr marL="0" indent="0">
              <a:buNone/>
              <a:defRPr/>
            </a:pPr>
            <a:r>
              <a:rPr lang="en-GB" sz="3000" dirty="0"/>
              <a:t>Optional ideologies: One idea from the following: anarchism, </a:t>
            </a:r>
            <a:r>
              <a:rPr lang="en-GB" sz="3000" dirty="0" err="1"/>
              <a:t>ecologism</a:t>
            </a:r>
            <a:r>
              <a:rPr lang="en-GB" sz="3000" dirty="0"/>
              <a:t>, feminism, nationalism, multiculturalism.</a:t>
            </a:r>
            <a:endParaRPr lang="en-GB" sz="3000" u="sng" dirty="0"/>
          </a:p>
        </p:txBody>
      </p:sp>
      <p:pic>
        <p:nvPicPr>
          <p:cNvPr id="46084"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67000" y="2324101"/>
            <a:ext cx="3486150" cy="3082925"/>
          </a:xfrm>
        </p:spPr>
      </p:pic>
      <p:sp>
        <p:nvSpPr>
          <p:cNvPr id="7" name="Rounded Rectangle 6"/>
          <p:cNvSpPr/>
          <p:nvPr/>
        </p:nvSpPr>
        <p:spPr>
          <a:xfrm>
            <a:off x="1524001" y="4764088"/>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Tree>
    <p:extLst>
      <p:ext uri="{BB962C8B-B14F-4D97-AF65-F5344CB8AC3E}">
        <p14:creationId xmlns:p14="http://schemas.microsoft.com/office/powerpoint/2010/main" val="3673807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will you study?</a:t>
            </a:r>
          </a:p>
        </p:txBody>
      </p:sp>
      <p:sp>
        <p:nvSpPr>
          <p:cNvPr id="10" name="Content Placeholder 9"/>
          <p:cNvSpPr>
            <a:spLocks noGrp="1"/>
          </p:cNvSpPr>
          <p:nvPr>
            <p:ph sz="half" idx="2"/>
          </p:nvPr>
        </p:nvSpPr>
        <p:spPr>
          <a:xfrm>
            <a:off x="6094413" y="1341438"/>
            <a:ext cx="3371850" cy="3943350"/>
          </a:xfrm>
        </p:spPr>
        <p:txBody>
          <a:bodyPr>
            <a:noAutofit/>
          </a:bodyPr>
          <a:lstStyle/>
          <a:p>
            <a:pPr marL="0" indent="0">
              <a:buNone/>
              <a:defRPr/>
            </a:pPr>
            <a:r>
              <a:rPr lang="en-US" u="sng" dirty="0"/>
              <a:t>Unit 3 – Global Politics (33% of your final grade)</a:t>
            </a:r>
          </a:p>
          <a:p>
            <a:pPr marL="0" indent="0">
              <a:buNone/>
              <a:defRPr/>
            </a:pPr>
            <a:r>
              <a:rPr lang="en-GB" dirty="0"/>
              <a:t>Theories of Global Politics</a:t>
            </a:r>
          </a:p>
          <a:p>
            <a:pPr marL="0" indent="0">
              <a:buNone/>
              <a:defRPr/>
            </a:pPr>
            <a:r>
              <a:rPr lang="en-GB" dirty="0"/>
              <a:t>Sovereignty and globalisation</a:t>
            </a:r>
          </a:p>
          <a:p>
            <a:pPr marL="0" indent="0">
              <a:buNone/>
              <a:defRPr/>
            </a:pPr>
            <a:r>
              <a:rPr lang="en-GB" dirty="0"/>
              <a:t>Global governance</a:t>
            </a:r>
          </a:p>
          <a:p>
            <a:pPr marL="0" indent="0">
              <a:buNone/>
              <a:defRPr/>
            </a:pPr>
            <a:r>
              <a:rPr lang="en-GB" dirty="0"/>
              <a:t>Power and developments</a:t>
            </a:r>
          </a:p>
          <a:p>
            <a:pPr marL="0" indent="0">
              <a:buNone/>
              <a:defRPr/>
            </a:pPr>
            <a:r>
              <a:rPr lang="en-GB" dirty="0"/>
              <a:t>Regionalism and the European Union.</a:t>
            </a:r>
            <a:endParaRPr lang="en-US" u="sng" dirty="0"/>
          </a:p>
        </p:txBody>
      </p:sp>
      <p:pic>
        <p:nvPicPr>
          <p:cNvPr id="47108"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757489" y="2043114"/>
            <a:ext cx="3152775" cy="3241675"/>
          </a:xfrm>
        </p:spPr>
      </p:pic>
      <p:sp>
        <p:nvSpPr>
          <p:cNvPr id="5" name="Rounded Rectangle 4"/>
          <p:cNvSpPr/>
          <p:nvPr/>
        </p:nvSpPr>
        <p:spPr>
          <a:xfrm>
            <a:off x="1604964"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700" dirty="0"/>
              <a:t>2 hour exam</a:t>
            </a:r>
          </a:p>
        </p:txBody>
      </p:sp>
      <p:sp>
        <p:nvSpPr>
          <p:cNvPr id="6" name="Rounded Rectangle 5"/>
          <p:cNvSpPr/>
          <p:nvPr/>
        </p:nvSpPr>
        <p:spPr>
          <a:xfrm>
            <a:off x="9572626" y="4800600"/>
            <a:ext cx="1095375" cy="1200150"/>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500" dirty="0"/>
              <a:t>Mixture of longer and shorter questions</a:t>
            </a:r>
          </a:p>
        </p:txBody>
      </p:sp>
    </p:spTree>
    <p:extLst>
      <p:ext uri="{BB962C8B-B14F-4D97-AF65-F5344CB8AC3E}">
        <p14:creationId xmlns:p14="http://schemas.microsoft.com/office/powerpoint/2010/main" val="240786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080670" y="2753388"/>
            <a:ext cx="8030661" cy="646331"/>
          </a:xfrm>
          <a:prstGeom prst="rect">
            <a:avLst/>
          </a:prstGeom>
          <a:noFill/>
        </p:spPr>
        <p:txBody>
          <a:bodyPr wrap="square" rtlCol="0">
            <a:spAutoFit/>
          </a:bodyPr>
          <a:lstStyle/>
          <a:p>
            <a:pPr algn="ctr" defTabSz="457200"/>
            <a:r>
              <a:rPr lang="en-US" sz="3600" b="1" dirty="0">
                <a:latin typeface="Arial" panose="020B0604020202020204" pitchFamily="34" charset="0"/>
                <a:ea typeface="Verdana" panose="020B0604030504040204" pitchFamily="34" charset="0"/>
                <a:cs typeface="Arial" panose="020B0604020202020204" pitchFamily="34" charset="0"/>
              </a:rPr>
              <a:t>What is a general election?</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514524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152400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4954428" y="1482047"/>
            <a:ext cx="5347813" cy="4062651"/>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The UK is split into 650 different areas called constituencies.   </a:t>
            </a:r>
          </a:p>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During a general election the public is asked to vote for which candidate they would like to represent them in Parliament for the constituency they live in.</a:t>
            </a:r>
          </a:p>
          <a:p>
            <a:endParaRPr lang="en-US"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Several candidates compete for votes in each constituency. </a:t>
            </a:r>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724" y="1449714"/>
            <a:ext cx="3153803" cy="4233553"/>
          </a:xfrm>
          <a:prstGeom prst="rect">
            <a:avLst/>
          </a:prstGeom>
        </p:spPr>
      </p:pic>
    </p:spTree>
    <p:extLst>
      <p:ext uri="{BB962C8B-B14F-4D97-AF65-F5344CB8AC3E}">
        <p14:creationId xmlns:p14="http://schemas.microsoft.com/office/powerpoint/2010/main" val="426813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959" y="2433962"/>
            <a:ext cx="4572347" cy="3045182"/>
          </a:xfrm>
          <a:prstGeom prst="rect">
            <a:avLst/>
          </a:prstGeom>
        </p:spPr>
      </p:pic>
      <p:sp>
        <p:nvSpPr>
          <p:cNvPr id="24" name="Freeform 23"/>
          <p:cNvSpPr/>
          <p:nvPr/>
        </p:nvSpPr>
        <p:spPr>
          <a:xfrm>
            <a:off x="1524000" y="661424"/>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95681" y="1312710"/>
            <a:ext cx="8030661" cy="646331"/>
          </a:xfrm>
          <a:prstGeom prst="rect">
            <a:avLst/>
          </a:prstGeom>
          <a:noFill/>
        </p:spPr>
        <p:txBody>
          <a:bodyPr wrap="square" rtlCol="0">
            <a:spAutoFit/>
          </a:bodyPr>
          <a:lstStyle/>
          <a:p>
            <a:pPr defTabSz="457200"/>
            <a:r>
              <a:rPr lang="en-US" sz="3600" b="1" dirty="0">
                <a:latin typeface="Arial" panose="020B0604020202020204" pitchFamily="34" charset="0"/>
                <a:ea typeface="Verdana" panose="020B0604030504040204" pitchFamily="34" charset="0"/>
                <a:cs typeface="Arial" panose="020B0604020202020204" pitchFamily="34" charset="0"/>
              </a:rPr>
              <a:t>How are candidates elected?</a:t>
            </a:r>
            <a:endParaRPr lang="en-US" sz="2400" b="1" dirty="0">
              <a:latin typeface="Arial" panose="020B0604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1988697" y="2156283"/>
            <a:ext cx="3822314" cy="619272"/>
          </a:xfrm>
          <a:prstGeom prst="rect">
            <a:avLst/>
          </a:prstGeom>
          <a:noFill/>
        </p:spPr>
        <p:txBody>
          <a:bodyPr wrap="square" rtlCol="0">
            <a:spAutoFit/>
          </a:bodyPr>
          <a:lstStyle/>
          <a:p>
            <a:pPr>
              <a:lnSpc>
                <a:spcPct val="107000"/>
              </a:lnSpc>
            </a:pPr>
            <a:endParaRPr lang="en-US" sz="16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GB" sz="16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1795680" y="2288411"/>
            <a:ext cx="4015331" cy="3477875"/>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Candidates are elected using the First Past the Post system. </a:t>
            </a:r>
          </a:p>
          <a:p>
            <a:endParaRPr lang="en-US"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Each eligible person votes once. </a:t>
            </a:r>
          </a:p>
          <a:p>
            <a:endParaRPr lang="en-GB" sz="2000" dirty="0">
              <a:latin typeface="Arial" panose="020B0604020202020204" pitchFamily="34" charset="0"/>
              <a:ea typeface="Verdana" panose="020B0604030504040204" pitchFamily="34" charset="0"/>
              <a:cs typeface="Arial" panose="020B0604020202020204" pitchFamily="34" charset="0"/>
            </a:endParaRPr>
          </a:p>
          <a:p>
            <a:r>
              <a:rPr lang="en-US" sz="2000" dirty="0">
                <a:latin typeface="Arial" panose="020B0604020202020204" pitchFamily="34" charset="0"/>
                <a:ea typeface="Verdana" panose="020B0604030504040204" pitchFamily="34" charset="0"/>
                <a:cs typeface="Arial" panose="020B0604020202020204" pitchFamily="34" charset="0"/>
              </a:rPr>
              <a:t>The candidate with the </a:t>
            </a:r>
            <a:r>
              <a:rPr lang="en-US" sz="2000" b="1" dirty="0">
                <a:latin typeface="Arial" panose="020B0604020202020204" pitchFamily="34" charset="0"/>
                <a:ea typeface="Verdana" panose="020B0604030504040204" pitchFamily="34" charset="0"/>
                <a:cs typeface="Arial" panose="020B0604020202020204" pitchFamily="34" charset="0"/>
              </a:rPr>
              <a:t>most votes </a:t>
            </a:r>
            <a:r>
              <a:rPr lang="en-US" sz="2000" dirty="0">
                <a:latin typeface="Arial" panose="020B0604020202020204" pitchFamily="34" charset="0"/>
                <a:ea typeface="Verdana" panose="020B0604030504040204" pitchFamily="34" charset="0"/>
                <a:cs typeface="Arial" panose="020B0604020202020204" pitchFamily="34" charset="0"/>
              </a:rPr>
              <a:t>in a constituency is chosen as its MP, and will be entitled to take a seat in the </a:t>
            </a:r>
            <a:r>
              <a:rPr lang="en-US" sz="2000" b="1" dirty="0">
                <a:latin typeface="Arial" panose="020B0604020202020204" pitchFamily="34" charset="0"/>
                <a:ea typeface="Verdana" panose="020B0604030504040204" pitchFamily="34" charset="0"/>
                <a:cs typeface="Arial" panose="020B0604020202020204" pitchFamily="34" charset="0"/>
              </a:rPr>
              <a:t>House of Commons.</a:t>
            </a:r>
            <a:r>
              <a:rPr lang="en-US" sz="2000" dirty="0">
                <a:latin typeface="Arial" panose="020B0604020202020204" pitchFamily="34" charset="0"/>
                <a:ea typeface="Verdana" panose="020B060403050404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43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16981" y="1656754"/>
            <a:ext cx="4166657" cy="1261884"/>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sp>
        <p:nvSpPr>
          <p:cNvPr id="2" name="Rectangle 1"/>
          <p:cNvSpPr/>
          <p:nvPr/>
        </p:nvSpPr>
        <p:spPr>
          <a:xfrm>
            <a:off x="1799445" y="1495838"/>
            <a:ext cx="8466219" cy="1846659"/>
          </a:xfrm>
          <a:prstGeom prst="rect">
            <a:avLst/>
          </a:prstGeom>
        </p:spPr>
        <p:txBody>
          <a:bodyPr wrap="square">
            <a:spAutoFit/>
          </a:bodyPr>
          <a:lstStyle/>
          <a:p>
            <a:pPr algn="ctr"/>
            <a:r>
              <a:rPr lang="en-GB" sz="2000" b="1" dirty="0">
                <a:latin typeface="Arial" panose="020B0604020202020204" pitchFamily="34" charset="0"/>
                <a:cs typeface="Arial" panose="020B0604020202020204" pitchFamily="34" charset="0"/>
              </a:rPr>
              <a:t>The First Past the Post system means that a candidate can win even if they don't get the majority of votes.</a:t>
            </a:r>
            <a:r>
              <a:rPr lang="en-GB" sz="2000" dirty="0">
                <a:latin typeface="Arial" panose="020B0604020202020204" pitchFamily="34" charset="0"/>
                <a:cs typeface="Arial" panose="020B0604020202020204" pitchFamily="34" charset="0"/>
              </a:rPr>
              <a:t> </a:t>
            </a:r>
          </a:p>
          <a:p>
            <a:pPr algn="ctr"/>
            <a:endParaRPr lang="en-US"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For example:</a:t>
            </a: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501" y="3282889"/>
            <a:ext cx="1205607" cy="120560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022" y="3293156"/>
            <a:ext cx="1318322" cy="1244131"/>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6866" t="-877" r="16389" b="10608"/>
          <a:stretch/>
        </p:blipFill>
        <p:spPr>
          <a:xfrm>
            <a:off x="6352032" y="3270696"/>
            <a:ext cx="1158240" cy="12543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8961" y="3288390"/>
            <a:ext cx="1236705" cy="1236705"/>
          </a:xfrm>
          <a:prstGeom prst="rect">
            <a:avLst/>
          </a:prstGeom>
        </p:spPr>
      </p:pic>
      <p:sp>
        <p:nvSpPr>
          <p:cNvPr id="8" name="TextBox 7"/>
          <p:cNvSpPr txBox="1"/>
          <p:nvPr/>
        </p:nvSpPr>
        <p:spPr>
          <a:xfrm>
            <a:off x="2385936" y="4611099"/>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1</a:t>
            </a:r>
          </a:p>
          <a:p>
            <a:pPr algn="ctr"/>
            <a:r>
              <a:rPr lang="en-US" dirty="0">
                <a:latin typeface="Arial" panose="020B0604020202020204" pitchFamily="34" charset="0"/>
                <a:cs typeface="Arial" panose="020B0604020202020204" pitchFamily="34" charset="0"/>
              </a:rPr>
              <a:t>27%</a:t>
            </a:r>
            <a:endParaRPr lang="en-GB" dirty="0">
              <a:latin typeface="Arial" panose="020B0604020202020204" pitchFamily="34" charset="0"/>
              <a:cs typeface="Arial" panose="020B0604020202020204" pitchFamily="34" charset="0"/>
            </a:endParaRPr>
          </a:p>
        </p:txBody>
      </p:sp>
      <p:sp>
        <p:nvSpPr>
          <p:cNvPr id="18" name="TextBox 17"/>
          <p:cNvSpPr txBox="1"/>
          <p:nvPr/>
        </p:nvSpPr>
        <p:spPr>
          <a:xfrm>
            <a:off x="4265951" y="4623844"/>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2</a:t>
            </a:r>
          </a:p>
          <a:p>
            <a:pPr algn="ctr"/>
            <a:r>
              <a:rPr lang="en-US" dirty="0">
                <a:latin typeface="Arial" panose="020B0604020202020204" pitchFamily="34" charset="0"/>
                <a:cs typeface="Arial" panose="020B0604020202020204" pitchFamily="34" charset="0"/>
              </a:rPr>
              <a:t>23%</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145966" y="4654101"/>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3</a:t>
            </a:r>
          </a:p>
          <a:p>
            <a:pPr algn="ctr"/>
            <a:r>
              <a:rPr lang="en-US" dirty="0">
                <a:latin typeface="Arial" panose="020B0604020202020204" pitchFamily="34" charset="0"/>
                <a:cs typeface="Arial" panose="020B0604020202020204" pitchFamily="34" charset="0"/>
              </a:rPr>
              <a:t>26%</a:t>
            </a:r>
            <a:endParaRPr lang="en-GB" dirty="0">
              <a:latin typeface="Arial" panose="020B0604020202020204" pitchFamily="34" charset="0"/>
              <a:cs typeface="Arial" panose="020B0604020202020204" pitchFamily="34" charset="0"/>
            </a:endParaRPr>
          </a:p>
        </p:txBody>
      </p:sp>
      <p:sp>
        <p:nvSpPr>
          <p:cNvPr id="20" name="TextBox 19"/>
          <p:cNvSpPr txBox="1"/>
          <p:nvPr/>
        </p:nvSpPr>
        <p:spPr>
          <a:xfrm>
            <a:off x="8086941" y="4654100"/>
            <a:ext cx="1576464"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Candidate 4</a:t>
            </a:r>
          </a:p>
          <a:p>
            <a:pPr algn="ctr"/>
            <a:r>
              <a:rPr lang="en-US" dirty="0">
                <a:latin typeface="Arial" panose="020B0604020202020204" pitchFamily="34" charset="0"/>
                <a:cs typeface="Arial" panose="020B0604020202020204" pitchFamily="34" charset="0"/>
              </a:rPr>
              <a:t>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88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152400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524000" y="2"/>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716981" y="1656754"/>
            <a:ext cx="4166657" cy="1261884"/>
          </a:xfrm>
          <a:prstGeom prst="rect">
            <a:avLst/>
          </a:prstGeom>
          <a:noFill/>
        </p:spPr>
        <p:txBody>
          <a:bodyPr wrap="square" rtlCol="0">
            <a:spAutoFit/>
          </a:bodyPr>
          <a:lstStyle/>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a:p>
            <a:endParaRPr lang="en-GB" dirty="0">
              <a:latin typeface="Century Gothic" panose="020B0502020202020204" pitchFamily="34" charset="0"/>
              <a:cs typeface="Arial" panose="020B0604020202020204" pitchFamily="34" charset="0"/>
            </a:endParaRPr>
          </a:p>
        </p:txBody>
      </p:sp>
      <p:sp>
        <p:nvSpPr>
          <p:cNvPr id="2" name="Rectangle 1"/>
          <p:cNvSpPr/>
          <p:nvPr/>
        </p:nvSpPr>
        <p:spPr>
          <a:xfrm>
            <a:off x="1799445" y="1495837"/>
            <a:ext cx="8466219" cy="1477328"/>
          </a:xfrm>
          <a:prstGeom prst="rect">
            <a:avLst/>
          </a:prstGeom>
        </p:spPr>
        <p:txBody>
          <a:bodyPr wrap="square">
            <a:spAutoFit/>
          </a:bodyPr>
          <a:lstStyle/>
          <a:p>
            <a:pPr algn="ctr"/>
            <a:r>
              <a:rPr lang="en-GB" sz="3600" b="1" dirty="0">
                <a:latin typeface="Arial" panose="020B0604020202020204" pitchFamily="34" charset="0"/>
                <a:cs typeface="Arial" panose="020B0604020202020204" pitchFamily="34" charset="0"/>
              </a:rPr>
              <a:t>And the winner is …</a:t>
            </a:r>
            <a:endParaRPr lang="en-GB" sz="3600" dirty="0">
              <a:latin typeface="Arial" panose="020B0604020202020204" pitchFamily="34" charset="0"/>
              <a:cs typeface="Arial" panose="020B0604020202020204" pitchFamily="34" charset="0"/>
            </a:endParaRPr>
          </a:p>
          <a:p>
            <a:pPr algn="ct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137" y="2638410"/>
            <a:ext cx="2066181" cy="2066181"/>
          </a:xfrm>
          <a:prstGeom prst="rect">
            <a:avLst/>
          </a:prstGeom>
        </p:spPr>
      </p:pic>
      <p:sp>
        <p:nvSpPr>
          <p:cNvPr id="8" name="TextBox 7"/>
          <p:cNvSpPr txBox="1"/>
          <p:nvPr/>
        </p:nvSpPr>
        <p:spPr>
          <a:xfrm>
            <a:off x="4851137" y="5017805"/>
            <a:ext cx="2012531"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Candidate 1</a:t>
            </a:r>
          </a:p>
          <a:p>
            <a:pPr algn="ctr"/>
            <a:r>
              <a:rPr lang="en-US" sz="2400" dirty="0">
                <a:latin typeface="Arial" panose="020B0604020202020204" pitchFamily="34" charset="0"/>
                <a:cs typeface="Arial" panose="020B0604020202020204" pitchFamily="34" charset="0"/>
              </a:rPr>
              <a:t>27%</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0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0BCBEF-123F-48A5-AF49-1372320B59E9}"/>
              </a:ext>
            </a:extLst>
          </p:cNvPr>
          <p:cNvPicPr>
            <a:picLocks noChangeAspect="1"/>
          </p:cNvPicPr>
          <p:nvPr/>
        </p:nvPicPr>
        <p:blipFill>
          <a:blip r:embed="rId2"/>
          <a:stretch>
            <a:fillRect/>
          </a:stretch>
        </p:blipFill>
        <p:spPr>
          <a:xfrm>
            <a:off x="2058482" y="1434029"/>
            <a:ext cx="8075035" cy="5122130"/>
          </a:xfrm>
          <a:prstGeom prst="rect">
            <a:avLst/>
          </a:prstGeom>
        </p:spPr>
      </p:pic>
      <p:sp>
        <p:nvSpPr>
          <p:cNvPr id="4" name="TextBox 3">
            <a:extLst>
              <a:ext uri="{FF2B5EF4-FFF2-40B4-BE49-F238E27FC236}">
                <a16:creationId xmlns:a16="http://schemas.microsoft.com/office/drawing/2014/main" id="{DB6D6A22-BFC2-44DD-AE5A-7EC9776E3233}"/>
              </a:ext>
            </a:extLst>
          </p:cNvPr>
          <p:cNvSpPr txBox="1"/>
          <p:nvPr/>
        </p:nvSpPr>
        <p:spPr>
          <a:xfrm>
            <a:off x="763480" y="133165"/>
            <a:ext cx="11052699" cy="1077218"/>
          </a:xfrm>
          <a:prstGeom prst="rect">
            <a:avLst/>
          </a:prstGeom>
          <a:noFill/>
        </p:spPr>
        <p:txBody>
          <a:bodyPr wrap="square" rtlCol="0">
            <a:spAutoFit/>
          </a:bodyPr>
          <a:lstStyle/>
          <a:p>
            <a:pPr algn="ctr"/>
            <a:r>
              <a:rPr lang="en-GB" sz="3200" dirty="0"/>
              <a:t>The way we classify political parties is traditionally into left wing and right wing</a:t>
            </a:r>
          </a:p>
        </p:txBody>
      </p:sp>
    </p:spTree>
    <p:extLst>
      <p:ext uri="{BB962C8B-B14F-4D97-AF65-F5344CB8AC3E}">
        <p14:creationId xmlns:p14="http://schemas.microsoft.com/office/powerpoint/2010/main" val="67433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5" ma:contentTypeDescription="Create a new document." ma:contentTypeScope="" ma:versionID="68db968f3c201d6bda36f7e0937378bf">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a4c179d4ccee0a51f8c94465ac42ae55"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93EF46-5E6A-45E1-B1DA-4900499043B6}"/>
</file>

<file path=customXml/itemProps2.xml><?xml version="1.0" encoding="utf-8"?>
<ds:datastoreItem xmlns:ds="http://schemas.openxmlformats.org/officeDocument/2006/customXml" ds:itemID="{5E35BBED-A2BB-40B5-95BB-03E2C0C22EF9}"/>
</file>

<file path=customXml/itemProps3.xml><?xml version="1.0" encoding="utf-8"?>
<ds:datastoreItem xmlns:ds="http://schemas.openxmlformats.org/officeDocument/2006/customXml" ds:itemID="{97737C3B-5E72-4265-8B30-A69D23962AA6}"/>
</file>

<file path=docProps/app.xml><?xml version="1.0" encoding="utf-8"?>
<Properties xmlns="http://schemas.openxmlformats.org/officeDocument/2006/extended-properties" xmlns:vt="http://schemas.openxmlformats.org/officeDocument/2006/docPropsVTypes">
  <TotalTime>730</TotalTime>
  <Words>3129</Words>
  <Application>Microsoft Office PowerPoint</Application>
  <PresentationFormat>Widescreen</PresentationFormat>
  <Paragraphs>370</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Arial</vt:lpstr>
      <vt:lpstr>Calibri</vt:lpstr>
      <vt:lpstr>Calibri Light</vt:lpstr>
      <vt:lpstr>Century Gothic</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Political party Manifestos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Transition work – for first lesson back in September</vt:lpstr>
      <vt:lpstr>Before September…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will you study?</vt:lpstr>
      <vt:lpstr>What will you study?</vt:lpstr>
      <vt:lpstr>What will you study?</vt:lpstr>
    </vt:vector>
  </TitlesOfParts>
  <Company>Little Heath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most significant influences on how people vote?</dc:title>
  <dc:creator>Mr C Taylor</dc:creator>
  <cp:lastModifiedBy>Mr C Taylor</cp:lastModifiedBy>
  <cp:revision>53</cp:revision>
  <cp:lastPrinted>2023-06-28T14:06:22Z</cp:lastPrinted>
  <dcterms:created xsi:type="dcterms:W3CDTF">2021-06-28T19:31:02Z</dcterms:created>
  <dcterms:modified xsi:type="dcterms:W3CDTF">2024-06-26T07:27:51Z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