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312" r:id="rId5"/>
    <p:sldId id="305" r:id="rId6"/>
    <p:sldId id="309" r:id="rId7"/>
    <p:sldId id="310" r:id="rId8"/>
    <p:sldId id="257" r:id="rId9"/>
    <p:sldId id="258" r:id="rId10"/>
    <p:sldId id="260" r:id="rId11"/>
    <p:sldId id="261" r:id="rId12"/>
    <p:sldId id="264" r:id="rId13"/>
    <p:sldId id="262" r:id="rId14"/>
    <p:sldId id="263" r:id="rId15"/>
    <p:sldId id="271" r:id="rId16"/>
    <p:sldId id="265" r:id="rId17"/>
    <p:sldId id="266" r:id="rId18"/>
    <p:sldId id="267" r:id="rId19"/>
    <p:sldId id="268" r:id="rId20"/>
    <p:sldId id="269" r:id="rId21"/>
    <p:sldId id="270" r:id="rId22"/>
    <p:sldId id="302" r:id="rId23"/>
    <p:sldId id="273" r:id="rId24"/>
    <p:sldId id="289" r:id="rId25"/>
    <p:sldId id="290" r:id="rId26"/>
    <p:sldId id="291" r:id="rId27"/>
    <p:sldId id="274" r:id="rId28"/>
    <p:sldId id="296" r:id="rId29"/>
    <p:sldId id="298" r:id="rId30"/>
    <p:sldId id="292" r:id="rId31"/>
    <p:sldId id="293" r:id="rId32"/>
    <p:sldId id="294" r:id="rId33"/>
    <p:sldId id="295" r:id="rId34"/>
    <p:sldId id="275" r:id="rId35"/>
    <p:sldId id="279" r:id="rId36"/>
    <p:sldId id="280" r:id="rId37"/>
    <p:sldId id="281" r:id="rId38"/>
    <p:sldId id="313" r:id="rId39"/>
    <p:sldId id="314" r:id="rId40"/>
    <p:sldId id="311" r:id="rId41"/>
    <p:sldId id="315" r:id="rId42"/>
    <p:sldId id="283" r:id="rId43"/>
    <p:sldId id="284" r:id="rId44"/>
    <p:sldId id="316" r:id="rId45"/>
    <p:sldId id="285" r:id="rId46"/>
    <p:sldId id="286" r:id="rId47"/>
    <p:sldId id="277" r:id="rId48"/>
    <p:sldId id="300" r:id="rId49"/>
    <p:sldId id="299" r:id="rId5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8CE6FE-A864-F46C-D5F4-ADD3DEDFC97C}" v="38" dt="2025-07-09T12:23:47.7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microsoft.com/office/2015/10/relationships/revisionInfo" Target="revisionInfo.xml"/><Relationship Id="rId8" Type="http://schemas.openxmlformats.org/officeDocument/2006/relationships/slide" Target="slides/slide4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A Morris" userId="S::admorris@littleheath.org.uk::d54f6dfe-84ee-40f1-8a54-f5196e50c1ae" providerId="AD" clId="Web-{CB8CE6FE-A864-F46C-D5F4-ADD3DEDFC97C}"/>
    <pc:docChg chg="modSld">
      <pc:chgData name="Mr A Morris" userId="S::admorris@littleheath.org.uk::d54f6dfe-84ee-40f1-8a54-f5196e50c1ae" providerId="AD" clId="Web-{CB8CE6FE-A864-F46C-D5F4-ADD3DEDFC97C}" dt="2025-07-09T12:23:45.258" v="15" actId="20577"/>
      <pc:docMkLst>
        <pc:docMk/>
      </pc:docMkLst>
      <pc:sldChg chg="modSp">
        <pc:chgData name="Mr A Morris" userId="S::admorris@littleheath.org.uk::d54f6dfe-84ee-40f1-8a54-f5196e50c1ae" providerId="AD" clId="Web-{CB8CE6FE-A864-F46C-D5F4-ADD3DEDFC97C}" dt="2025-07-09T12:23:45.258" v="15" actId="20577"/>
        <pc:sldMkLst>
          <pc:docMk/>
          <pc:sldMk cId="374754782" sldId="312"/>
        </pc:sldMkLst>
        <pc:spChg chg="mod">
          <ac:chgData name="Mr A Morris" userId="S::admorris@littleheath.org.uk::d54f6dfe-84ee-40f1-8a54-f5196e50c1ae" providerId="AD" clId="Web-{CB8CE6FE-A864-F46C-D5F4-ADD3DEDFC97C}" dt="2025-07-09T12:23:38.398" v="7" actId="20577"/>
          <ac:spMkLst>
            <pc:docMk/>
            <pc:sldMk cId="374754782" sldId="312"/>
            <ac:spMk id="5" creationId="{CDF25251-DF7F-446C-86BD-4648199E6D5C}"/>
          </ac:spMkLst>
        </pc:spChg>
        <pc:spChg chg="mod">
          <ac:chgData name="Mr A Morris" userId="S::admorris@littleheath.org.uk::d54f6dfe-84ee-40f1-8a54-f5196e50c1ae" providerId="AD" clId="Web-{CB8CE6FE-A864-F46C-D5F4-ADD3DEDFC97C}" dt="2025-07-09T12:23:45.258" v="15" actId="20577"/>
          <ac:spMkLst>
            <pc:docMk/>
            <pc:sldMk cId="374754782" sldId="312"/>
            <ac:spMk id="6" creationId="{6B680610-4F80-46A2-AB4C-8A9B847B68A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905000"/>
            <a:ext cx="10972800" cy="41148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57713-9980-4118-9FF9-10DDD1F7C08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9292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05000"/>
            <a:ext cx="538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FAF19F-FCEF-46A6-BCF1-51A1C6C1824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609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  <p:sldLayoutId id="2147483669" r:id="rId18"/>
    <p:sldLayoutId id="2147483670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54530F2C-5EDF-4D79-9624-F49005177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5948" y="4209098"/>
            <a:ext cx="2810827" cy="2810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94869859-C50F-4D00-B004-C446037A2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21377" cy="2810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DBF87A5D-6D5C-4567-8A80-C489D2956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76773"/>
            <a:ext cx="3978910" cy="2733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C7659AE-13DF-4079-A3CE-C9B11D20F3F9}"/>
              </a:ext>
            </a:extLst>
          </p:cNvPr>
          <p:cNvSpPr txBox="1"/>
          <p:nvPr/>
        </p:nvSpPr>
        <p:spPr>
          <a:xfrm>
            <a:off x="121920" y="2936240"/>
            <a:ext cx="35994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i="1" dirty="0">
                <a:solidFill>
                  <a:srgbClr val="0070C0"/>
                </a:solidFill>
              </a:rPr>
              <a:t>Thank you for being ready to learn!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F25251-DF7F-446C-86BD-4648199E6D5C}"/>
              </a:ext>
            </a:extLst>
          </p:cNvPr>
          <p:cNvSpPr txBox="1"/>
          <p:nvPr/>
        </p:nvSpPr>
        <p:spPr>
          <a:xfrm>
            <a:off x="3721377" y="371475"/>
            <a:ext cx="671512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 b="1" u="sng" dirty="0"/>
              <a:t>Title: Biology A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680610-4F80-46A2-AB4C-8A9B847B68AC}"/>
              </a:ext>
            </a:extLst>
          </p:cNvPr>
          <p:cNvSpPr txBox="1"/>
          <p:nvPr/>
        </p:nvSpPr>
        <p:spPr>
          <a:xfrm>
            <a:off x="4117251" y="1414135"/>
            <a:ext cx="4681088" cy="9684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 dirty="0"/>
              <a:t>Aims:</a:t>
            </a:r>
          </a:p>
          <a:p>
            <a:r>
              <a:rPr lang="en-GB" sz="2800" dirty="0">
                <a:ea typeface="Calibri"/>
                <a:cs typeface="Calibri"/>
              </a:rPr>
              <a:t>Taster Session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40849A-58A8-4EBA-9FD3-8C38F19A6997}"/>
              </a:ext>
            </a:extLst>
          </p:cNvPr>
          <p:cNvSpPr txBox="1"/>
          <p:nvPr/>
        </p:nvSpPr>
        <p:spPr>
          <a:xfrm>
            <a:off x="8692551" y="368060"/>
            <a:ext cx="317452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b="1" dirty="0"/>
              <a:t>DNA:</a:t>
            </a:r>
          </a:p>
          <a:p>
            <a:endParaRPr lang="en-US" sz="2800" b="1" dirty="0">
              <a:ea typeface="Calibri"/>
              <a:cs typeface="Calibri"/>
            </a:endParaRPr>
          </a:p>
          <a:p>
            <a:endParaRPr lang="en-US" sz="2800" b="1" dirty="0">
              <a:ea typeface="Calibri"/>
              <a:cs typeface="Calibri"/>
            </a:endParaRPr>
          </a:p>
          <a:p>
            <a:endParaRPr lang="en-US" sz="2800" b="1" dirty="0">
              <a:ea typeface="Calibri"/>
              <a:cs typeface="Calibri"/>
            </a:endParaRPr>
          </a:p>
          <a:p>
            <a:endParaRPr lang="en-US" sz="2800" b="1" dirty="0">
              <a:ea typeface="Calibri"/>
              <a:cs typeface="Calibri"/>
            </a:endParaRPr>
          </a:p>
          <a:p>
            <a:endParaRPr lang="en-US" sz="2800" b="1" dirty="0">
              <a:ea typeface="Calibri"/>
              <a:cs typeface="Calibri"/>
            </a:endParaRPr>
          </a:p>
          <a:p>
            <a:endParaRPr lang="en-US" sz="2800" b="1" dirty="0">
              <a:ea typeface="Calibri"/>
              <a:cs typeface="Calibri"/>
            </a:endParaRPr>
          </a:p>
          <a:p>
            <a:endParaRPr lang="en-US" sz="2800" b="1" dirty="0">
              <a:ea typeface="Calibri"/>
              <a:cs typeface="Calibri"/>
            </a:endParaRPr>
          </a:p>
          <a:p>
            <a:endParaRPr lang="en-US" sz="2800" b="1" dirty="0">
              <a:ea typeface="Calibri"/>
              <a:cs typeface="Calibri"/>
            </a:endParaRP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D91986CF-B9CA-8522-A436-8C107F61D4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4869" y="4451870"/>
            <a:ext cx="2026577" cy="210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54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033656"/>
            <a:ext cx="8534400" cy="2960743"/>
          </a:xfrm>
        </p:spPr>
        <p:txBody>
          <a:bodyPr/>
          <a:lstStyle/>
          <a:p>
            <a:r>
              <a:rPr lang="en-GB" dirty="0"/>
              <a:t> the following weightings apply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1"/>
            <a:ext cx="8534400" cy="18852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>
                <a:solidFill>
                  <a:schemeClr val="tx1"/>
                </a:solidFill>
              </a:rPr>
              <a:t>Assessment breakdown and weightings</a:t>
            </a:r>
          </a:p>
        </p:txBody>
      </p:sp>
    </p:spTree>
    <p:extLst>
      <p:ext uri="{BB962C8B-B14F-4D97-AF65-F5344CB8AC3E}">
        <p14:creationId xmlns:p14="http://schemas.microsoft.com/office/powerpoint/2010/main" val="1426367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 where does this fit on the different levels of learning??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707315"/>
            <a:ext cx="8534400" cy="3615267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35-40% </a:t>
            </a:r>
            <a:r>
              <a:rPr lang="en-GB" u="sng" dirty="0">
                <a:solidFill>
                  <a:schemeClr val="tx1"/>
                </a:solidFill>
              </a:rPr>
              <a:t>Knowledge and understanding</a:t>
            </a:r>
            <a:r>
              <a:rPr lang="en-GB" dirty="0">
                <a:solidFill>
                  <a:schemeClr val="tx1"/>
                </a:solidFill>
              </a:rPr>
              <a:t> of concepts and techniques</a:t>
            </a:r>
          </a:p>
          <a:p>
            <a:pPr marL="457200" indent="-457200">
              <a:buAutoNum type="arabicPeriod"/>
            </a:pPr>
            <a:endParaRPr lang="en-GB" dirty="0">
              <a:solidFill>
                <a:schemeClr val="tx1"/>
              </a:solidFill>
            </a:endParaRPr>
          </a:p>
          <a:p>
            <a:pPr marL="457200" indent="-457200">
              <a:buAutoNum type="arabicPeriod" startAt="2"/>
            </a:pPr>
            <a:r>
              <a:rPr lang="en-GB" dirty="0">
                <a:solidFill>
                  <a:schemeClr val="tx1"/>
                </a:solidFill>
              </a:rPr>
              <a:t>40-45% </a:t>
            </a:r>
            <a:r>
              <a:rPr lang="en-GB" u="sng" dirty="0">
                <a:solidFill>
                  <a:schemeClr val="tx1"/>
                </a:solidFill>
              </a:rPr>
              <a:t>Application</a:t>
            </a:r>
            <a:r>
              <a:rPr lang="en-GB" dirty="0">
                <a:solidFill>
                  <a:schemeClr val="tx1"/>
                </a:solidFill>
              </a:rPr>
              <a:t> Knowledge and understanding of concepts including data handling, qualitative and quantitative data handling </a:t>
            </a:r>
          </a:p>
          <a:p>
            <a:pPr marL="457200" indent="-457200">
              <a:buAutoNum type="arabicPeriod" startAt="2"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3.  20-25% </a:t>
            </a:r>
            <a:r>
              <a:rPr lang="en-GB" u="sng" dirty="0">
                <a:solidFill>
                  <a:schemeClr val="tx1"/>
                </a:solidFill>
              </a:rPr>
              <a:t>Analysis, interpretation &amp; evaluation</a:t>
            </a:r>
            <a:r>
              <a:rPr lang="en-GB" dirty="0">
                <a:solidFill>
                  <a:schemeClr val="tx1"/>
                </a:solidFill>
              </a:rPr>
              <a:t> of scientific information.  Judgements &amp; conclusions regarding practical's and practical designs</a:t>
            </a:r>
          </a:p>
          <a:p>
            <a:pPr marL="457200" indent="-457200">
              <a:buAutoNum type="arabicPeriod"/>
            </a:pP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611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684212" y="5994399"/>
            <a:ext cx="8534400" cy="4571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244" y="101231"/>
            <a:ext cx="11370833" cy="6450176"/>
          </a:xfrm>
        </p:spPr>
      </p:pic>
    </p:spTree>
    <p:extLst>
      <p:ext uri="{BB962C8B-B14F-4D97-AF65-F5344CB8AC3E}">
        <p14:creationId xmlns:p14="http://schemas.microsoft.com/office/powerpoint/2010/main" val="3873987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345627"/>
            <a:ext cx="10116466" cy="3115557"/>
          </a:xfrm>
        </p:spPr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dirty="0"/>
              <a:t>Arithmetic &amp; Numerical computation</a:t>
            </a:r>
            <a:br>
              <a:rPr lang="en-GB" dirty="0"/>
            </a:br>
            <a:br>
              <a:rPr lang="en-GB" dirty="0"/>
            </a:br>
            <a:r>
              <a:rPr lang="en-GB" dirty="0"/>
              <a:t>Data handling</a:t>
            </a:r>
            <a:br>
              <a:rPr lang="en-GB" dirty="0"/>
            </a:br>
            <a:br>
              <a:rPr lang="en-GB" dirty="0"/>
            </a:br>
            <a:r>
              <a:rPr lang="en-GB" dirty="0"/>
              <a:t>Algebra</a:t>
            </a:r>
            <a:br>
              <a:rPr lang="en-GB" dirty="0"/>
            </a:br>
            <a:br>
              <a:rPr lang="en-GB" dirty="0"/>
            </a:br>
            <a:r>
              <a:rPr lang="en-GB" dirty="0"/>
              <a:t>Graphs</a:t>
            </a:r>
            <a:br>
              <a:rPr lang="en-GB" dirty="0"/>
            </a:br>
            <a:br>
              <a:rPr lang="en-GB" dirty="0"/>
            </a:br>
            <a:r>
              <a:rPr lang="en-GB" dirty="0"/>
              <a:t>Geometry &amp; Trigonometry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Statistics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Geometry and </a:t>
            </a:r>
            <a:r>
              <a:rPr lang="en-GB" dirty="0" err="1"/>
              <a:t>Trigoff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193639"/>
            <a:ext cx="9514037" cy="1032734"/>
          </a:xfrm>
        </p:spPr>
        <p:txBody>
          <a:bodyPr>
            <a:normAutofit fontScale="62500" lnSpcReduction="20000"/>
          </a:bodyPr>
          <a:lstStyle/>
          <a:p>
            <a:r>
              <a:rPr lang="en-GB" sz="4400" dirty="0">
                <a:solidFill>
                  <a:schemeClr val="tx1"/>
                </a:solidFill>
              </a:rPr>
              <a:t>The Maths……</a:t>
            </a:r>
          </a:p>
          <a:p>
            <a:r>
              <a:rPr lang="en-GB" sz="4400" dirty="0">
                <a:solidFill>
                  <a:schemeClr val="tx1"/>
                </a:solidFill>
              </a:rPr>
              <a:t>Assessment weighting 10% of your total final grade.</a:t>
            </a:r>
          </a:p>
        </p:txBody>
      </p:sp>
    </p:spTree>
    <p:extLst>
      <p:ext uri="{BB962C8B-B14F-4D97-AF65-F5344CB8AC3E}">
        <p14:creationId xmlns:p14="http://schemas.microsoft.com/office/powerpoint/2010/main" val="776854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WALT: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Outline of the AS &amp; A level biology courses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00"/>
                </a:solidFill>
              </a:rPr>
              <a:t>Biology department expectations and what it takes to be successful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 Sample application of level of skills required of the AS/A level biology course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870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685800"/>
            <a:ext cx="10008889" cy="3615267"/>
          </a:xfrm>
        </p:spPr>
        <p:txBody>
          <a:bodyPr/>
          <a:lstStyle/>
          <a:p>
            <a:r>
              <a:rPr lang="en-GB" sz="3200" dirty="0">
                <a:solidFill>
                  <a:srgbClr val="FFFF00"/>
                </a:solidFill>
              </a:rPr>
              <a:t>Biology department expectations and what it takes to be successful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8715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359" y="392836"/>
            <a:ext cx="11881282" cy="5930153"/>
          </a:xfrm>
        </p:spPr>
        <p:txBody>
          <a:bodyPr>
            <a:normAutofit fontScale="47500" lnSpcReduction="20000"/>
          </a:bodyPr>
          <a:lstStyle/>
          <a:p>
            <a:r>
              <a:rPr lang="en-GB" sz="4500" dirty="0">
                <a:solidFill>
                  <a:schemeClr val="tx1"/>
                </a:solidFill>
              </a:rPr>
              <a:t>For every hour of lesson time you will need to spend 1 hour of independent study</a:t>
            </a:r>
          </a:p>
          <a:p>
            <a:pPr marL="0" indent="0">
              <a:buNone/>
            </a:pPr>
            <a:endParaRPr lang="en-GB" sz="4500" dirty="0">
              <a:solidFill>
                <a:schemeClr val="tx1"/>
              </a:solidFill>
            </a:endParaRPr>
          </a:p>
          <a:p>
            <a:r>
              <a:rPr lang="en-GB" sz="4500" dirty="0">
                <a:solidFill>
                  <a:schemeClr val="tx1"/>
                </a:solidFill>
              </a:rPr>
              <a:t>Be organised,  notes, E/L, filing of notes into a designated biology folder</a:t>
            </a:r>
          </a:p>
          <a:p>
            <a:endParaRPr lang="en-GB" sz="4500" dirty="0">
              <a:solidFill>
                <a:schemeClr val="tx1"/>
              </a:solidFill>
            </a:endParaRPr>
          </a:p>
          <a:p>
            <a:r>
              <a:rPr lang="en-GB" sz="4500" dirty="0">
                <a:solidFill>
                  <a:schemeClr val="tx1"/>
                </a:solidFill>
              </a:rPr>
              <a:t>Perfect attendance…… </a:t>
            </a:r>
          </a:p>
          <a:p>
            <a:endParaRPr lang="en-GB" sz="4500" dirty="0">
              <a:solidFill>
                <a:schemeClr val="tx1"/>
              </a:solidFill>
            </a:endParaRPr>
          </a:p>
          <a:p>
            <a:r>
              <a:rPr lang="en-GB" sz="4500" dirty="0">
                <a:solidFill>
                  <a:schemeClr val="tx1"/>
                </a:solidFill>
              </a:rPr>
              <a:t>Initiative….. seek assistance early, be proactive in </a:t>
            </a:r>
            <a:r>
              <a:rPr lang="en-GB" sz="4500" u="sng" dirty="0">
                <a:solidFill>
                  <a:schemeClr val="tx1"/>
                </a:solidFill>
              </a:rPr>
              <a:t>YOUR LEARNING </a:t>
            </a:r>
          </a:p>
          <a:p>
            <a:endParaRPr lang="en-GB" sz="4500" dirty="0">
              <a:solidFill>
                <a:schemeClr val="tx1"/>
              </a:solidFill>
            </a:endParaRPr>
          </a:p>
          <a:p>
            <a:r>
              <a:rPr lang="en-GB" sz="4500" dirty="0">
                <a:solidFill>
                  <a:schemeClr val="tx1"/>
                </a:solidFill>
              </a:rPr>
              <a:t>Entry test in September </a:t>
            </a:r>
            <a:r>
              <a:rPr lang="en-GB" sz="4500" b="1" dirty="0">
                <a:solidFill>
                  <a:schemeClr val="tx1"/>
                </a:solidFill>
              </a:rPr>
              <a:t>Theory AND Maths skills </a:t>
            </a:r>
            <a:r>
              <a:rPr lang="en-GB" sz="4500" dirty="0">
                <a:solidFill>
                  <a:schemeClr val="tx1"/>
                </a:solidFill>
              </a:rPr>
              <a:t>and following unit assessments.   </a:t>
            </a:r>
            <a:r>
              <a:rPr lang="en-GB" sz="4500" b="1" dirty="0">
                <a:solidFill>
                  <a:schemeClr val="tx1"/>
                </a:solidFill>
              </a:rPr>
              <a:t>Minimum target grade Required</a:t>
            </a:r>
            <a:r>
              <a:rPr lang="en-GB" sz="4500" dirty="0">
                <a:solidFill>
                  <a:schemeClr val="tx1"/>
                </a:solidFill>
              </a:rPr>
              <a:t>. ‘Head start’ text listed on discovery list.</a:t>
            </a:r>
          </a:p>
          <a:p>
            <a:endParaRPr lang="en-GB" sz="4500" dirty="0">
              <a:solidFill>
                <a:schemeClr val="tx1"/>
              </a:solidFill>
            </a:endParaRPr>
          </a:p>
          <a:p>
            <a:r>
              <a:rPr lang="en-GB" sz="4500" dirty="0">
                <a:solidFill>
                  <a:schemeClr val="tx1"/>
                </a:solidFill>
              </a:rPr>
              <a:t>Passion, resilience, perseverance &amp; engagement….Love, Live Biology!!!...     don’t do the subject just because you need a 4</a:t>
            </a:r>
            <a:r>
              <a:rPr lang="en-GB" sz="4500" baseline="30000" dirty="0">
                <a:solidFill>
                  <a:schemeClr val="tx1"/>
                </a:solidFill>
              </a:rPr>
              <a:t>th</a:t>
            </a:r>
            <a:r>
              <a:rPr lang="en-GB" sz="4500" dirty="0">
                <a:solidFill>
                  <a:schemeClr val="tx1"/>
                </a:solidFill>
              </a:rPr>
              <a:t> subject and biology was your best GCSE Science mark.   Find another subject!!!!!</a:t>
            </a:r>
          </a:p>
          <a:p>
            <a:endParaRPr lang="en-GB" sz="3200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    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307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WALT: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Outline of the AS &amp; A level biology courses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Biology department expectations and what it takes to be successful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rgbClr val="FFFF00"/>
                </a:solidFill>
              </a:rPr>
              <a:t>Sample application of level of skills required of the AS/A level biology course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71470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171" y="4102217"/>
            <a:ext cx="11769556" cy="1738890"/>
          </a:xfrm>
        </p:spPr>
        <p:txBody>
          <a:bodyPr>
            <a:normAutofit fontScale="90000"/>
          </a:bodyPr>
          <a:lstStyle/>
          <a:p>
            <a:pPr marL="457200" indent="-457200"/>
            <a:r>
              <a:rPr lang="en-GB" sz="900" dirty="0"/>
              <a:t>                                                      </a:t>
            </a:r>
            <a:r>
              <a:rPr lang="en-GB" sz="2200" u="sng" dirty="0"/>
              <a:t>Skills we are looking for you to display</a:t>
            </a:r>
            <a:br>
              <a:rPr lang="en-GB" sz="2200" u="sng" dirty="0"/>
            </a:br>
            <a:br>
              <a:rPr lang="en-GB" sz="2200" dirty="0"/>
            </a:br>
            <a:r>
              <a:rPr lang="en-GB" sz="2200" dirty="0"/>
              <a:t> 1.AO1: 35-40% Knowledge and understanding of concepts and techniques</a:t>
            </a:r>
            <a:br>
              <a:rPr lang="en-GB" sz="2200" dirty="0"/>
            </a:br>
            <a:br>
              <a:rPr lang="en-GB" sz="2200" dirty="0"/>
            </a:br>
            <a:r>
              <a:rPr lang="en-GB" sz="2200" dirty="0"/>
              <a:t>2. AO2. </a:t>
            </a:r>
            <a:r>
              <a:rPr lang="en-GB" sz="2200" dirty="0">
                <a:solidFill>
                  <a:srgbClr val="FFFF00"/>
                </a:solidFill>
              </a:rPr>
              <a:t>40-45% </a:t>
            </a:r>
            <a:r>
              <a:rPr lang="en-GB" sz="2200" dirty="0"/>
              <a:t>Knowledge and understanding of concepts </a:t>
            </a:r>
            <a:r>
              <a:rPr lang="en-GB" sz="2200" dirty="0">
                <a:solidFill>
                  <a:srgbClr val="FFFF00"/>
                </a:solidFill>
              </a:rPr>
              <a:t>including data handling, qualitative and quantitative data handling </a:t>
            </a:r>
            <a:br>
              <a:rPr lang="en-GB" sz="2200" dirty="0">
                <a:solidFill>
                  <a:srgbClr val="FFFF00"/>
                </a:solidFill>
              </a:rPr>
            </a:br>
            <a:br>
              <a:rPr lang="en-GB" sz="2200" dirty="0">
                <a:solidFill>
                  <a:srgbClr val="FFFF00"/>
                </a:solidFill>
              </a:rPr>
            </a:br>
            <a:r>
              <a:rPr lang="en-GB" sz="2200" dirty="0"/>
              <a:t>3. AO3.  </a:t>
            </a:r>
            <a:r>
              <a:rPr lang="en-GB" sz="2200" dirty="0">
                <a:solidFill>
                  <a:srgbClr val="FFFF00"/>
                </a:solidFill>
              </a:rPr>
              <a:t>20-25% Analysis, interpretation &amp; evaluation of scientific information.  Judgements &amp; conclusions regarding practical's and practical designs</a:t>
            </a:r>
            <a:br>
              <a:rPr lang="en-GB" sz="800" dirty="0"/>
            </a:br>
            <a:endParaRPr lang="en-GB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341" y="-394281"/>
            <a:ext cx="10951318" cy="40183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r>
              <a:rPr lang="en-GB" sz="2800" b="1" dirty="0">
                <a:solidFill>
                  <a:schemeClr val="tx1"/>
                </a:solidFill>
              </a:rPr>
              <a:t>Many animals show turn alternation. </a:t>
            </a:r>
          </a:p>
          <a:p>
            <a:r>
              <a:rPr lang="en-GB" sz="2800" b="1" dirty="0">
                <a:solidFill>
                  <a:schemeClr val="tx1"/>
                </a:solidFill>
              </a:rPr>
              <a:t>If an animal is forced to turn in one direction it is more likely to turn in the opposite direction next time it has a choice.</a:t>
            </a:r>
          </a:p>
          <a:p>
            <a:r>
              <a:rPr lang="en-GB" sz="2800" b="1" dirty="0">
                <a:solidFill>
                  <a:schemeClr val="tx1"/>
                </a:solidFill>
              </a:rPr>
              <a:t> This investigation you are required to study whether this is the case with a well known invertebrate…………</a:t>
            </a:r>
          </a:p>
        </p:txBody>
      </p:sp>
    </p:spTree>
    <p:extLst>
      <p:ext uri="{BB962C8B-B14F-4D97-AF65-F5344CB8AC3E}">
        <p14:creationId xmlns:p14="http://schemas.microsoft.com/office/powerpoint/2010/main" val="32747602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Creepy crawlies: Amazing Scanning Electron Microscope pictures of insects  and spiders">
            <a:extLst>
              <a:ext uri="{FF2B5EF4-FFF2-40B4-BE49-F238E27FC236}">
                <a16:creationId xmlns:a16="http://schemas.microsoft.com/office/drawing/2014/main" id="{DF1D0D67-5EEC-4F4F-8019-2F43E2F22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2" y="88899"/>
            <a:ext cx="10360403" cy="590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14F934C8-4846-4B68-8084-3502E81322D2}"/>
              </a:ext>
            </a:extLst>
          </p:cNvPr>
          <p:cNvSpPr txBox="1">
            <a:spLocks/>
          </p:cNvSpPr>
          <p:nvPr/>
        </p:nvSpPr>
        <p:spPr>
          <a:xfrm>
            <a:off x="1422443" y="4925737"/>
            <a:ext cx="8534400" cy="97894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dirty="0">
                <a:solidFill>
                  <a:schemeClr val="bg1"/>
                </a:solidFill>
              </a:rPr>
              <a:t>                    </a:t>
            </a:r>
            <a:r>
              <a:rPr lang="en-GB" sz="7200" dirty="0"/>
              <a:t>MAGGOTS</a:t>
            </a:r>
          </a:p>
        </p:txBody>
      </p:sp>
    </p:spTree>
    <p:extLst>
      <p:ext uri="{BB962C8B-B14F-4D97-AF65-F5344CB8AC3E}">
        <p14:creationId xmlns:p14="http://schemas.microsoft.com/office/powerpoint/2010/main" val="1976302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306" y="696557"/>
            <a:ext cx="10962042" cy="3615267"/>
          </a:xfrm>
        </p:spPr>
        <p:txBody>
          <a:bodyPr>
            <a:normAutofit/>
          </a:bodyPr>
          <a:lstStyle/>
          <a:p>
            <a:r>
              <a:rPr lang="en-GB" sz="6000" dirty="0">
                <a:solidFill>
                  <a:schemeClr val="tx1"/>
                </a:solidFill>
              </a:rPr>
              <a:t>WHY A LEVEL BIOLOGY ??</a:t>
            </a:r>
          </a:p>
        </p:txBody>
      </p:sp>
    </p:spTree>
    <p:extLst>
      <p:ext uri="{BB962C8B-B14F-4D97-AF65-F5344CB8AC3E}">
        <p14:creationId xmlns:p14="http://schemas.microsoft.com/office/powerpoint/2010/main" val="41508128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1"/>
            <a:ext cx="8534400" cy="4779084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You are to carry out an investigation into whether maggots have a turn alternation, that is, if they turn left then the next time, they will turn right then left again  and so on and so on.</a:t>
            </a:r>
          </a:p>
          <a:p>
            <a:r>
              <a:rPr lang="en-GB" dirty="0">
                <a:solidFill>
                  <a:schemeClr val="tx1"/>
                </a:solidFill>
              </a:rPr>
              <a:t>You are to;</a:t>
            </a:r>
          </a:p>
          <a:p>
            <a:r>
              <a:rPr lang="en-GB" dirty="0">
                <a:solidFill>
                  <a:schemeClr val="tx1"/>
                </a:solidFill>
              </a:rPr>
              <a:t>Carry out investigation   (Part one then Part two)</a:t>
            </a:r>
          </a:p>
          <a:p>
            <a:r>
              <a:rPr lang="en-GB" dirty="0">
                <a:solidFill>
                  <a:schemeClr val="tx1"/>
                </a:solidFill>
              </a:rPr>
              <a:t>Collect results data appropriately</a:t>
            </a:r>
          </a:p>
          <a:p>
            <a:r>
              <a:rPr lang="en-GB" dirty="0">
                <a:solidFill>
                  <a:schemeClr val="tx1"/>
                </a:solidFill>
              </a:rPr>
              <a:t>Carry out a statistical test on your data to confirm your results as </a:t>
            </a:r>
            <a:r>
              <a:rPr lang="en-GB" u="sng" dirty="0">
                <a:solidFill>
                  <a:schemeClr val="tx1"/>
                </a:solidFill>
              </a:rPr>
              <a:t>significant</a:t>
            </a:r>
            <a:r>
              <a:rPr lang="en-GB" dirty="0">
                <a:solidFill>
                  <a:schemeClr val="tx1"/>
                </a:solidFill>
              </a:rPr>
              <a:t>… or not</a:t>
            </a:r>
          </a:p>
          <a:p>
            <a:r>
              <a:rPr lang="en-GB" dirty="0">
                <a:solidFill>
                  <a:schemeClr val="tx1"/>
                </a:solidFill>
              </a:rPr>
              <a:t>Conclude whether maggots have an instinctive turn alteration</a:t>
            </a:r>
          </a:p>
          <a:p>
            <a:r>
              <a:rPr lang="en-GB" dirty="0">
                <a:solidFill>
                  <a:schemeClr val="tx1"/>
                </a:solidFill>
              </a:rPr>
              <a:t>You will also be required to consider aspects of your method and why you carried out the procedures that you did</a:t>
            </a:r>
          </a:p>
        </p:txBody>
      </p:sp>
    </p:spTree>
    <p:extLst>
      <p:ext uri="{BB962C8B-B14F-4D97-AF65-F5344CB8AC3E}">
        <p14:creationId xmlns:p14="http://schemas.microsoft.com/office/powerpoint/2010/main" val="10123751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2872292"/>
            <a:ext cx="8534400" cy="3122107"/>
          </a:xfrm>
        </p:spPr>
        <p:txBody>
          <a:bodyPr>
            <a:normAutofit/>
          </a:bodyPr>
          <a:lstStyle/>
          <a:p>
            <a:r>
              <a:rPr lang="en-GB" dirty="0"/>
              <a:t>Maggots when required to turn will alternate between left and right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1"/>
            <a:ext cx="8534400" cy="2057400"/>
          </a:xfrm>
        </p:spPr>
        <p:txBody>
          <a:bodyPr/>
          <a:lstStyle/>
          <a:p>
            <a:pPr algn="ctr"/>
            <a:r>
              <a:rPr lang="en-GB" sz="4400" dirty="0">
                <a:solidFill>
                  <a:schemeClr val="tx1"/>
                </a:solidFill>
              </a:rPr>
              <a:t>HYPOTHESIS</a:t>
            </a:r>
            <a:r>
              <a:rPr lang="en-GB" dirty="0"/>
              <a:t>:  </a:t>
            </a:r>
          </a:p>
        </p:txBody>
      </p:sp>
    </p:spTree>
    <p:extLst>
      <p:ext uri="{BB962C8B-B14F-4D97-AF65-F5344CB8AC3E}">
        <p14:creationId xmlns:p14="http://schemas.microsoft.com/office/powerpoint/2010/main" val="35300466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6" name="Rectangle 8"/>
          <p:cNvSpPr>
            <a:spLocks noGrp="1" noChangeArrowheads="1"/>
          </p:cNvSpPr>
          <p:nvPr>
            <p:ph type="title"/>
          </p:nvPr>
        </p:nvSpPr>
        <p:spPr>
          <a:xfrm>
            <a:off x="1992313" y="1989138"/>
            <a:ext cx="8229600" cy="13843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dirty="0"/>
              <a:t>What is the Null Hypothesis?</a:t>
            </a:r>
            <a:br>
              <a:rPr lang="en-GB" dirty="0"/>
            </a:br>
            <a:br>
              <a:rPr lang="en-GB" dirty="0"/>
            </a:br>
            <a:r>
              <a:rPr lang="en-GB" dirty="0"/>
              <a:t> 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8302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There is no alternation in whether a maggot turns left or right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It is just a statement that is the opposite of the hypothesis</a:t>
            </a:r>
          </a:p>
        </p:txBody>
      </p:sp>
    </p:spTree>
    <p:extLst>
      <p:ext uri="{BB962C8B-B14F-4D97-AF65-F5344CB8AC3E}">
        <p14:creationId xmlns:p14="http://schemas.microsoft.com/office/powerpoint/2010/main" val="24645007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Complete Task One</a:t>
            </a:r>
          </a:p>
          <a:p>
            <a:r>
              <a:rPr lang="en-GB" dirty="0">
                <a:solidFill>
                  <a:schemeClr val="tx1"/>
                </a:solidFill>
              </a:rPr>
              <a:t>Complete associated questions</a:t>
            </a:r>
          </a:p>
          <a:p>
            <a:r>
              <a:rPr lang="en-GB" dirty="0">
                <a:solidFill>
                  <a:schemeClr val="tx1"/>
                </a:solidFill>
              </a:rPr>
              <a:t>Break Time as &amp; when appropriate </a:t>
            </a:r>
          </a:p>
          <a:p>
            <a:r>
              <a:rPr lang="en-GB" dirty="0">
                <a:solidFill>
                  <a:schemeClr val="tx1"/>
                </a:solidFill>
              </a:rPr>
              <a:t>Complete Task Two</a:t>
            </a:r>
          </a:p>
          <a:p>
            <a:r>
              <a:rPr lang="en-GB" dirty="0">
                <a:solidFill>
                  <a:schemeClr val="tx1"/>
                </a:solidFill>
              </a:rPr>
              <a:t>Carry out a Chi Squared (</a:t>
            </a:r>
            <a:r>
              <a:rPr lang="en-GB" dirty="0">
                <a:solidFill>
                  <a:schemeClr val="tx1"/>
                </a:solidFill>
                <a:latin typeface="Lucida Calligraphy" pitchFamily="66" charset="0"/>
                <a:sym typeface="Symbol" pitchFamily="18" charset="2"/>
              </a:rPr>
              <a:t></a:t>
            </a:r>
            <a:r>
              <a:rPr lang="en-GB" baseline="30000" dirty="0">
                <a:solidFill>
                  <a:schemeClr val="tx1"/>
                </a:solidFill>
              </a:rPr>
              <a:t>2</a:t>
            </a:r>
            <a:r>
              <a:rPr lang="en-GB" dirty="0">
                <a:solidFill>
                  <a:schemeClr val="tx1"/>
                </a:solidFill>
              </a:rPr>
              <a:t> Test) Statistical test on your results</a:t>
            </a:r>
          </a:p>
          <a:p>
            <a:r>
              <a:rPr lang="en-GB" dirty="0">
                <a:solidFill>
                  <a:schemeClr val="tx1"/>
                </a:solidFill>
              </a:rPr>
              <a:t>Use your stats results to write a conclusion as to whether maggots have turn alternations </a:t>
            </a:r>
          </a:p>
        </p:txBody>
      </p:sp>
    </p:spTree>
    <p:extLst>
      <p:ext uri="{BB962C8B-B14F-4D97-AF65-F5344CB8AC3E}">
        <p14:creationId xmlns:p14="http://schemas.microsoft.com/office/powerpoint/2010/main" val="31830303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 table???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Do practical and appropriate questions associated</a:t>
            </a:r>
          </a:p>
        </p:txBody>
      </p:sp>
    </p:spTree>
    <p:extLst>
      <p:ext uri="{BB962C8B-B14F-4D97-AF65-F5344CB8AC3E}">
        <p14:creationId xmlns:p14="http://schemas.microsoft.com/office/powerpoint/2010/main" val="31670966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"/>
            <a:ext cx="8229600" cy="1050925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/>
              <a:t>Results Table</a:t>
            </a:r>
          </a:p>
        </p:txBody>
      </p:sp>
      <p:graphicFrame>
        <p:nvGraphicFramePr>
          <p:cNvPr id="7213" name="Group 4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5777023"/>
              </p:ext>
            </p:extLst>
          </p:nvPr>
        </p:nvGraphicFramePr>
        <p:xfrm>
          <a:off x="477222" y="1185924"/>
          <a:ext cx="7881385" cy="4776026"/>
        </p:xfrm>
        <a:graphic>
          <a:graphicData uri="http://schemas.openxmlformats.org/drawingml/2006/table">
            <a:tbl>
              <a:tblPr/>
              <a:tblGrid>
                <a:gridCol w="2394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0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    Maggot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   Repeats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           Direction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Left turn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Right turn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410D63E-B606-4048-8ED2-DF21EEF14332}"/>
              </a:ext>
            </a:extLst>
          </p:cNvPr>
          <p:cNvSpPr txBox="1"/>
          <p:nvPr/>
        </p:nvSpPr>
        <p:spPr>
          <a:xfrm>
            <a:off x="9126748" y="1811547"/>
            <a:ext cx="2496684" cy="224676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How many maggots do you expect to turn left or right?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439569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No,  I here you say…well we therefore need to carry out a statistical test to support your findings.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chemeClr val="tx1"/>
                </a:solidFill>
              </a:rPr>
              <a:t>So……looking at your results can you say whether there is turn alternation in maggots?</a:t>
            </a:r>
          </a:p>
          <a:p>
            <a:r>
              <a:rPr lang="en-GB" sz="3200" b="1" dirty="0">
                <a:solidFill>
                  <a:schemeClr val="tx1"/>
                </a:solidFill>
              </a:rPr>
              <a:t>Is there enough evidence?</a:t>
            </a:r>
          </a:p>
          <a:p>
            <a:r>
              <a:rPr lang="en-GB" sz="3200" b="1" dirty="0">
                <a:solidFill>
                  <a:schemeClr val="tx1"/>
                </a:solidFill>
              </a:rPr>
              <a:t>Are your results </a:t>
            </a:r>
            <a:r>
              <a:rPr lang="en-GB" sz="3200" b="1" u="sng" dirty="0">
                <a:solidFill>
                  <a:schemeClr val="tx1"/>
                </a:solidFill>
              </a:rPr>
              <a:t>Significant</a:t>
            </a:r>
            <a:r>
              <a:rPr lang="en-GB" sz="3200" b="1" dirty="0">
                <a:solidFill>
                  <a:schemeClr val="tx1"/>
                </a:solidFill>
              </a:rPr>
              <a:t>?</a:t>
            </a:r>
          </a:p>
          <a:p>
            <a:r>
              <a:rPr lang="en-GB" sz="3200" b="1" dirty="0">
                <a:solidFill>
                  <a:schemeClr val="tx1"/>
                </a:solidFill>
              </a:rPr>
              <a:t>Can you be </a:t>
            </a:r>
            <a:r>
              <a:rPr lang="en-GB" sz="3200" b="1" u="sng" dirty="0">
                <a:solidFill>
                  <a:schemeClr val="tx1"/>
                </a:solidFill>
              </a:rPr>
              <a:t>CONFIDENT?</a:t>
            </a:r>
          </a:p>
        </p:txBody>
      </p:sp>
    </p:spTree>
    <p:extLst>
      <p:ext uri="{BB962C8B-B14F-4D97-AF65-F5344CB8AC3E}">
        <p14:creationId xmlns:p14="http://schemas.microsoft.com/office/powerpoint/2010/main" val="40653992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9750706" cy="3615267"/>
          </a:xfrm>
        </p:spPr>
        <p:txBody>
          <a:bodyPr/>
          <a:lstStyle/>
          <a:p>
            <a:r>
              <a:rPr lang="en-GB" sz="2800" b="1" dirty="0">
                <a:solidFill>
                  <a:schemeClr val="tx1"/>
                </a:solidFill>
              </a:rPr>
              <a:t>Do a Chi Squared test</a:t>
            </a:r>
          </a:p>
          <a:p>
            <a:endParaRPr lang="en-GB" sz="2800" b="1" dirty="0">
              <a:solidFill>
                <a:schemeClr val="tx1"/>
              </a:solidFill>
            </a:endParaRPr>
          </a:p>
          <a:p>
            <a:r>
              <a:rPr lang="en-GB" sz="2800" b="1" dirty="0">
                <a:solidFill>
                  <a:schemeClr val="tx1"/>
                </a:solidFill>
              </a:rPr>
              <a:t> To compared the </a:t>
            </a:r>
            <a:r>
              <a:rPr lang="en-GB" sz="2800" b="1" u="sng" dirty="0">
                <a:solidFill>
                  <a:schemeClr val="tx1"/>
                </a:solidFill>
              </a:rPr>
              <a:t>observed</a:t>
            </a:r>
            <a:r>
              <a:rPr lang="en-GB" sz="2800" b="1" dirty="0">
                <a:solidFill>
                  <a:schemeClr val="tx1"/>
                </a:solidFill>
              </a:rPr>
              <a:t>  with the </a:t>
            </a:r>
            <a:r>
              <a:rPr lang="en-GB" sz="2800" b="1" u="sng" dirty="0">
                <a:solidFill>
                  <a:schemeClr val="tx1"/>
                </a:solidFill>
              </a:rPr>
              <a:t>expected </a:t>
            </a:r>
            <a:r>
              <a:rPr lang="en-GB" sz="2800" b="1" dirty="0">
                <a:solidFill>
                  <a:schemeClr val="tx1"/>
                </a:solidFill>
              </a:rPr>
              <a:t>(with the hypothesised)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10211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Maggots when required to turn will alternate between left and right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400" dirty="0">
                <a:solidFill>
                  <a:schemeClr val="tx1"/>
                </a:solidFill>
              </a:rPr>
              <a:t>HYPOTHESIS</a:t>
            </a:r>
            <a:r>
              <a:rPr lang="en-GB" dirty="0"/>
              <a:t>:  </a:t>
            </a:r>
          </a:p>
        </p:txBody>
      </p:sp>
    </p:spTree>
    <p:extLst>
      <p:ext uri="{BB962C8B-B14F-4D97-AF65-F5344CB8AC3E}">
        <p14:creationId xmlns:p14="http://schemas.microsoft.com/office/powerpoint/2010/main" val="3285879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668" y="330829"/>
            <a:ext cx="2065468" cy="923330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Growing cases of cancer and still no cure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6668" y="2893281"/>
            <a:ext cx="2065468" cy="2031325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Bacteria resistant to all forms of antibiotic and no development into new antibiotic drugs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82700" y="665182"/>
            <a:ext cx="2065468" cy="1477328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Rapid population growth and not enough food to feed everyone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08171" y="558062"/>
            <a:ext cx="2065468" cy="923330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Animals globally continue to become extinct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8095" y="5363399"/>
            <a:ext cx="2065468" cy="1200329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Outbreaks of deadly viruses sweeping across countries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412942" y="2298565"/>
            <a:ext cx="2065468" cy="2031325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Stem cell developments to improve quality of life for those with genetic disorders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80961" y="5448277"/>
            <a:ext cx="2065468" cy="1200329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Development of early screening tests for genetic disorders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40019" y="2581303"/>
            <a:ext cx="5550945" cy="206210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 </a:t>
            </a:r>
            <a:r>
              <a:rPr lang="en-GB" sz="3200" b="1" dirty="0">
                <a:latin typeface="Comic Sans MS" panose="030F0702030302020204" pitchFamily="66" charset="0"/>
              </a:rPr>
              <a:t>WHY BIOLOGY IS THE </a:t>
            </a:r>
            <a:r>
              <a:rPr lang="en-GB" sz="3200" b="1" u="sng" dirty="0">
                <a:latin typeface="Comic Sans MS" panose="030F0702030302020204" pitchFamily="66" charset="0"/>
              </a:rPr>
              <a:t>MOST IMPORTANT </a:t>
            </a:r>
            <a:r>
              <a:rPr lang="en-GB" sz="3200" b="1" dirty="0">
                <a:latin typeface="Comic Sans MS" panose="030F0702030302020204" pitchFamily="66" charset="0"/>
              </a:rPr>
              <a:t>SUBJECT IN SIXTH FORM</a:t>
            </a:r>
          </a:p>
        </p:txBody>
      </p:sp>
    </p:spTree>
    <p:extLst>
      <p:ext uri="{BB962C8B-B14F-4D97-AF65-F5344CB8AC3E}">
        <p14:creationId xmlns:p14="http://schemas.microsoft.com/office/powerpoint/2010/main" val="91524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There is no alternation in whether a maggot turns left or right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800" b="1" u="sng" dirty="0">
                <a:solidFill>
                  <a:schemeClr val="tx1"/>
                </a:solidFill>
              </a:rPr>
              <a:t>NULL HYPOTHESIS</a:t>
            </a:r>
          </a:p>
        </p:txBody>
      </p:sp>
    </p:spTree>
    <p:extLst>
      <p:ext uri="{BB962C8B-B14F-4D97-AF65-F5344CB8AC3E}">
        <p14:creationId xmlns:p14="http://schemas.microsoft.com/office/powerpoint/2010/main" val="40028615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224" y="394283"/>
            <a:ext cx="11719420" cy="431784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GB" sz="3200" b="1" dirty="0">
                <a:solidFill>
                  <a:schemeClr val="tx1"/>
                </a:solidFill>
              </a:rPr>
              <a:t>Chi-Squared = Sum of </a:t>
            </a:r>
            <a:r>
              <a:rPr lang="en-GB" sz="3200" b="1" u="sng" dirty="0">
                <a:solidFill>
                  <a:schemeClr val="tx1"/>
                </a:solidFill>
              </a:rPr>
              <a:t>(Observed no.  - Expected no. )</a:t>
            </a:r>
            <a:r>
              <a:rPr lang="en-GB" sz="3200" b="1" baseline="30000" dirty="0">
                <a:solidFill>
                  <a:schemeClr val="tx1"/>
                </a:solidFill>
              </a:rPr>
              <a:t>2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GB" sz="3200" b="1" baseline="30000" dirty="0">
                <a:solidFill>
                  <a:schemeClr val="tx1"/>
                </a:solidFill>
              </a:rPr>
              <a:t>			                                                                   </a:t>
            </a:r>
            <a:r>
              <a:rPr lang="en-GB" sz="3200" b="1" dirty="0">
                <a:solidFill>
                  <a:schemeClr val="tx1"/>
                </a:solidFill>
              </a:rPr>
              <a:t>Expected Number </a:t>
            </a:r>
          </a:p>
          <a:p>
            <a:pPr>
              <a:lnSpc>
                <a:spcPct val="90000"/>
              </a:lnSpc>
              <a:buNone/>
              <a:defRPr/>
            </a:pPr>
            <a:endParaRPr lang="en-GB" sz="3200" b="1" dirty="0">
              <a:solidFill>
                <a:schemeClr val="tx1"/>
              </a:solidFill>
              <a:latin typeface="Lucida Calligraphy" pitchFamily="66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GB" sz="3200" b="1" dirty="0">
                <a:solidFill>
                  <a:schemeClr val="tx1"/>
                </a:solidFill>
                <a:latin typeface="Lucida Calligraphy" pitchFamily="66" charset="0"/>
              </a:rPr>
              <a:t>			 </a:t>
            </a:r>
            <a:r>
              <a:rPr lang="en-GB" sz="3200" b="1" dirty="0">
                <a:solidFill>
                  <a:schemeClr val="tx1"/>
                </a:solidFill>
                <a:latin typeface="Lucida Calligraphy" pitchFamily="66" charset="0"/>
                <a:sym typeface="Symbol" pitchFamily="18" charset="2"/>
              </a:rPr>
              <a:t></a:t>
            </a:r>
            <a:r>
              <a:rPr lang="en-GB" sz="3200" b="1" baseline="30000" dirty="0">
                <a:solidFill>
                  <a:schemeClr val="tx1"/>
                </a:solidFill>
              </a:rPr>
              <a:t>2 = </a:t>
            </a:r>
            <a:r>
              <a:rPr lang="en-GB" sz="3200" b="1" dirty="0">
                <a:solidFill>
                  <a:schemeClr val="tx1"/>
                </a:solidFill>
                <a:latin typeface="Symbol" pitchFamily="18" charset="2"/>
              </a:rPr>
              <a:t> å  </a:t>
            </a:r>
            <a:r>
              <a:rPr lang="en-GB" sz="3200" b="1" u="sng" dirty="0">
                <a:solidFill>
                  <a:schemeClr val="tx1"/>
                </a:solidFill>
              </a:rPr>
              <a:t>(O-E)</a:t>
            </a:r>
            <a:r>
              <a:rPr lang="en-GB" sz="3200" b="1" u="sng" baseline="30000" dirty="0">
                <a:solidFill>
                  <a:schemeClr val="tx1"/>
                </a:solidFill>
              </a:rPr>
              <a:t>2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GB" sz="3200" b="1" dirty="0">
                <a:solidFill>
                  <a:schemeClr val="tx1"/>
                </a:solidFill>
                <a:latin typeface="MS Shell Dlg" charset="0"/>
              </a:rPr>
              <a:t>					       E</a:t>
            </a:r>
            <a:endParaRPr lang="en-GB" sz="32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GB" sz="3200" b="1" dirty="0">
                <a:solidFill>
                  <a:schemeClr val="tx1"/>
                </a:solidFill>
              </a:rPr>
              <a:t>The value of Chi-Squared is then converted in to a probability value</a:t>
            </a:r>
          </a:p>
        </p:txBody>
      </p:sp>
    </p:spTree>
    <p:extLst>
      <p:ext uri="{BB962C8B-B14F-4D97-AF65-F5344CB8AC3E}">
        <p14:creationId xmlns:p14="http://schemas.microsoft.com/office/powerpoint/2010/main" val="41183052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224" y="874130"/>
            <a:ext cx="11794921" cy="45259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GB" sz="3200" b="1" dirty="0"/>
              <a:t>Chi-Squared = Sum of </a:t>
            </a:r>
            <a:r>
              <a:rPr lang="en-GB" sz="3200" b="1" u="sng" dirty="0"/>
              <a:t>(Observed no.  - Expected no.)</a:t>
            </a:r>
            <a:r>
              <a:rPr lang="en-GB" sz="3200" b="1" baseline="30000" dirty="0"/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sz="3200" b="1" baseline="30000" dirty="0"/>
              <a:t>			                                                                </a:t>
            </a:r>
            <a:r>
              <a:rPr lang="en-GB" sz="3200" b="1" dirty="0"/>
              <a:t>Expected Number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GB" sz="3200" b="1" dirty="0">
              <a:latin typeface="Lucida Calligraphy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sz="3200" b="1" dirty="0">
                <a:latin typeface="Lucida Calligraphy" pitchFamily="66" charset="0"/>
              </a:rPr>
              <a:t>			 </a:t>
            </a:r>
            <a:r>
              <a:rPr lang="en-GB" sz="3200" b="1" dirty="0">
                <a:latin typeface="Lucida Calligraphy" pitchFamily="66" charset="0"/>
                <a:sym typeface="Symbol" pitchFamily="18" charset="2"/>
              </a:rPr>
              <a:t></a:t>
            </a:r>
            <a:r>
              <a:rPr lang="en-GB" sz="3200" b="1" baseline="30000" dirty="0"/>
              <a:t>2 = </a:t>
            </a:r>
            <a:r>
              <a:rPr lang="en-GB" sz="3200" b="1" dirty="0">
                <a:latin typeface="Symbol" pitchFamily="18" charset="2"/>
              </a:rPr>
              <a:t> å  </a:t>
            </a:r>
            <a:r>
              <a:rPr lang="en-GB" sz="3200" b="1" u="sng" dirty="0"/>
              <a:t>(O-E)</a:t>
            </a:r>
            <a:r>
              <a:rPr lang="en-GB" sz="3200" b="1" u="sng" baseline="30000" dirty="0"/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sz="3200" b="1" dirty="0">
                <a:latin typeface="MS Shell Dlg" charset="0"/>
              </a:rPr>
              <a:t>					             E</a:t>
            </a:r>
            <a:endParaRPr lang="en-GB" sz="32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GB" sz="3200" b="1" dirty="0"/>
              <a:t>The value of Chi-Squared is then converted into a probability value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0782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GB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>
                <a:solidFill>
                  <a:schemeClr val="tx1"/>
                </a:solidFill>
              </a:rPr>
              <a:t>Two categories (Left turn or Right turn)</a:t>
            </a:r>
          </a:p>
          <a:p>
            <a:pPr eaLnBrk="1" hangingPunct="1">
              <a:defRPr/>
            </a:pPr>
            <a:endParaRPr lang="en-GB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en-GB" dirty="0">
                <a:solidFill>
                  <a:schemeClr val="tx1"/>
                </a:solidFill>
              </a:rPr>
              <a:t>Behaviour of </a:t>
            </a:r>
            <a:r>
              <a:rPr lang="en-GB" i="1" u="sng" dirty="0" err="1">
                <a:solidFill>
                  <a:schemeClr val="tx1"/>
                </a:solidFill>
              </a:rPr>
              <a:t>Musca</a:t>
            </a:r>
            <a:r>
              <a:rPr lang="en-GB" i="1" u="sng" dirty="0">
                <a:solidFill>
                  <a:schemeClr val="tx1"/>
                </a:solidFill>
              </a:rPr>
              <a:t> </a:t>
            </a:r>
            <a:r>
              <a:rPr lang="en-GB" i="1" u="sng" dirty="0" err="1">
                <a:solidFill>
                  <a:schemeClr val="tx1"/>
                </a:solidFill>
              </a:rPr>
              <a:t>domestica</a:t>
            </a:r>
            <a:r>
              <a:rPr lang="en-GB" dirty="0">
                <a:solidFill>
                  <a:schemeClr val="tx1"/>
                </a:solidFill>
              </a:rPr>
              <a:t>.  (the maggot)</a:t>
            </a:r>
          </a:p>
          <a:p>
            <a:pPr eaLnBrk="1" hangingPunct="1">
              <a:defRPr/>
            </a:pPr>
            <a:endParaRPr lang="en-GB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en-GB" dirty="0">
                <a:solidFill>
                  <a:schemeClr val="tx1"/>
                </a:solidFill>
              </a:rPr>
              <a:t>Choice chamber/maze – Left turn V right turn</a:t>
            </a:r>
          </a:p>
          <a:p>
            <a:pPr eaLnBrk="1" hangingPunct="1">
              <a:defRPr/>
            </a:pPr>
            <a:endParaRPr lang="en-GB" dirty="0"/>
          </a:p>
          <a:p>
            <a:pPr eaLnBrk="1" hangingPunct="1">
              <a:defRPr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4300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"/>
            <a:ext cx="8229600" cy="1050925"/>
          </a:xfrm>
        </p:spPr>
        <p:txBody>
          <a:bodyPr/>
          <a:lstStyle/>
          <a:p>
            <a:pPr eaLnBrk="1" hangingPunct="1">
              <a:defRPr/>
            </a:pPr>
            <a:r>
              <a:rPr lang="en-GB"/>
              <a:t>The Data Crunch</a:t>
            </a:r>
          </a:p>
        </p:txBody>
      </p:sp>
      <p:graphicFrame>
        <p:nvGraphicFramePr>
          <p:cNvPr id="7213" name="Group 4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3963085"/>
              </p:ext>
            </p:extLst>
          </p:nvPr>
        </p:nvGraphicFramePr>
        <p:xfrm>
          <a:off x="1992313" y="1125539"/>
          <a:ext cx="8229600" cy="4835462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0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Experiment set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Use 4 other peoples data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Number of </a:t>
                      </a:r>
                      <a:r>
                        <a:rPr kumimoji="0" lang="en-GB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turns</a:t>
                      </a: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Left turn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Right turn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your </a:t>
                      </a:r>
                      <a:r>
                        <a:rPr kumimoji="0" lang="en-GB" sz="18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totalled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 results from the 5 trials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227" name="Text Box 46"/>
          <p:cNvSpPr txBox="1">
            <a:spLocks noChangeArrowheads="1"/>
          </p:cNvSpPr>
          <p:nvPr/>
        </p:nvSpPr>
        <p:spPr bwMode="auto">
          <a:xfrm>
            <a:off x="1774826" y="5734050"/>
            <a:ext cx="86852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>
                <a:latin typeface="Arial" panose="020B0604020202020204" pitchFamily="34" charset="0"/>
              </a:rPr>
              <a:t>Any trend?  Is there any significant preference?</a:t>
            </a:r>
          </a:p>
        </p:txBody>
      </p:sp>
    </p:spTree>
    <p:extLst>
      <p:ext uri="{BB962C8B-B14F-4D97-AF65-F5344CB8AC3E}">
        <p14:creationId xmlns:p14="http://schemas.microsoft.com/office/powerpoint/2010/main" val="17025084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"/>
            <a:ext cx="8229600" cy="1050925"/>
          </a:xfrm>
        </p:spPr>
        <p:txBody>
          <a:bodyPr/>
          <a:lstStyle/>
          <a:p>
            <a:pPr eaLnBrk="1" hangingPunct="1">
              <a:defRPr/>
            </a:pPr>
            <a:r>
              <a:rPr lang="en-GB"/>
              <a:t>The Data Crunch</a:t>
            </a:r>
          </a:p>
        </p:txBody>
      </p:sp>
      <p:graphicFrame>
        <p:nvGraphicFramePr>
          <p:cNvPr id="7213" name="Group 45"/>
          <p:cNvGraphicFramePr>
            <a:graphicFrameLocks noGrp="1"/>
          </p:cNvGraphicFramePr>
          <p:nvPr>
            <p:ph idx="1"/>
          </p:nvPr>
        </p:nvGraphicFramePr>
        <p:xfrm>
          <a:off x="1992313" y="1125539"/>
          <a:ext cx="8229600" cy="4835462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0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Experiment set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Use 4 other peoples data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Number of </a:t>
                      </a:r>
                      <a:r>
                        <a:rPr kumimoji="0" lang="en-GB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turns</a:t>
                      </a: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Left turn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Right turn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your </a:t>
                      </a:r>
                      <a:r>
                        <a:rPr kumimoji="0" lang="en-GB" sz="18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totalled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 results from the 5 trials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227" name="Text Box 46"/>
          <p:cNvSpPr txBox="1">
            <a:spLocks noChangeArrowheads="1"/>
          </p:cNvSpPr>
          <p:nvPr/>
        </p:nvSpPr>
        <p:spPr bwMode="auto">
          <a:xfrm>
            <a:off x="1774826" y="5734050"/>
            <a:ext cx="86852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>
                <a:latin typeface="Arial" panose="020B0604020202020204" pitchFamily="34" charset="0"/>
              </a:rPr>
              <a:t>Any trend?  Is there any significant preference?</a:t>
            </a:r>
          </a:p>
        </p:txBody>
      </p:sp>
    </p:spTree>
    <p:extLst>
      <p:ext uri="{BB962C8B-B14F-4D97-AF65-F5344CB8AC3E}">
        <p14:creationId xmlns:p14="http://schemas.microsoft.com/office/powerpoint/2010/main" val="10372049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BB7E38-C10F-355A-E005-96E8734282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0D487F8-411B-332F-6D97-06677C03F1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1"/>
            <a:ext cx="8229600" cy="1050925"/>
          </a:xfrm>
        </p:spPr>
        <p:txBody>
          <a:bodyPr/>
          <a:lstStyle/>
          <a:p>
            <a:pPr eaLnBrk="1" hangingPunct="1">
              <a:defRPr/>
            </a:pPr>
            <a:r>
              <a:rPr lang="en-GB"/>
              <a:t>The Data Crunch</a:t>
            </a:r>
          </a:p>
        </p:txBody>
      </p:sp>
      <p:graphicFrame>
        <p:nvGraphicFramePr>
          <p:cNvPr id="7213" name="Group 45">
            <a:extLst>
              <a:ext uri="{FF2B5EF4-FFF2-40B4-BE49-F238E27FC236}">
                <a16:creationId xmlns:a16="http://schemas.microsoft.com/office/drawing/2014/main" id="{DCD2B2EF-02F8-B1CE-4890-1C8CB651A39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92313" y="1125539"/>
          <a:ext cx="8229600" cy="4835462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0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Experiment set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Use 4 other peoples data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Number of </a:t>
                      </a:r>
                      <a:r>
                        <a:rPr kumimoji="0" lang="en-GB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turns</a:t>
                      </a: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Left turn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Right turn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your </a:t>
                      </a:r>
                      <a:r>
                        <a:rPr kumimoji="0" lang="en-GB" sz="18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totalled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 results from the 5 trials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227" name="Text Box 46">
            <a:extLst>
              <a:ext uri="{FF2B5EF4-FFF2-40B4-BE49-F238E27FC236}">
                <a16:creationId xmlns:a16="http://schemas.microsoft.com/office/drawing/2014/main" id="{E5564ED8-B02E-A6C7-223C-FACD240CD4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5734050"/>
            <a:ext cx="86852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>
                <a:latin typeface="Arial" panose="020B0604020202020204" pitchFamily="34" charset="0"/>
              </a:rPr>
              <a:t>Any trend?  Is there any significant preference?</a:t>
            </a:r>
          </a:p>
        </p:txBody>
      </p:sp>
    </p:spTree>
    <p:extLst>
      <p:ext uri="{BB962C8B-B14F-4D97-AF65-F5344CB8AC3E}">
        <p14:creationId xmlns:p14="http://schemas.microsoft.com/office/powerpoint/2010/main" val="4469343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"/>
            <a:ext cx="8229600" cy="1050925"/>
          </a:xfrm>
        </p:spPr>
        <p:txBody>
          <a:bodyPr/>
          <a:lstStyle/>
          <a:p>
            <a:pPr eaLnBrk="1" hangingPunct="1">
              <a:defRPr/>
            </a:pPr>
            <a:r>
              <a:rPr lang="en-GB"/>
              <a:t>The Data Crunch</a:t>
            </a:r>
          </a:p>
        </p:txBody>
      </p:sp>
      <p:graphicFrame>
        <p:nvGraphicFramePr>
          <p:cNvPr id="7213" name="Group 4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6161905"/>
              </p:ext>
            </p:extLst>
          </p:nvPr>
        </p:nvGraphicFramePr>
        <p:xfrm>
          <a:off x="2002632" y="714478"/>
          <a:ext cx="8229600" cy="5338382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0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Experiment set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Use 4 other peoples data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Direction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Left turn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Right turn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/>
                          <a:cs typeface="Arial"/>
                        </a:rPr>
                        <a:t>1 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/>
                        <a:cs typeface="Arial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/>
                          <a:cs typeface="Arial"/>
                        </a:rPr>
                        <a:t>3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/>
                          <a:cs typeface="Arial"/>
                        </a:rPr>
                        <a:t>2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/>
                          <a:cs typeface="Arial"/>
                        </a:rPr>
                        <a:t>4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/>
                          <a:cs typeface="Arial"/>
                        </a:rPr>
                        <a:t>1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/>
                          <a:cs typeface="Arial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/>
                          <a:cs typeface="Arial"/>
                        </a:rPr>
                        <a:t>4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/>
                          <a:cs typeface="Arial"/>
                        </a:rPr>
                        <a:t>1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/>
                          <a:cs typeface="Arial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/>
                          <a:cs typeface="Arial"/>
                        </a:rPr>
                        <a:t>3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/>
                          <a:cs typeface="Arial"/>
                        </a:rPr>
                        <a:t>2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/>
                          <a:cs typeface="Arial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/>
                          <a:cs typeface="Arial"/>
                        </a:rPr>
                        <a:t>2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/>
                          <a:cs typeface="Arial"/>
                        </a:rPr>
                        <a:t>3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Mean observed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/>
                          <a:cs typeface="Arial"/>
                        </a:rPr>
                        <a:t>2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/>
                          <a:cs typeface="Arial"/>
                        </a:rPr>
                        <a:t>3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5940127"/>
                  </a:ext>
                </a:extLst>
              </a:tr>
            </a:tbl>
          </a:graphicData>
        </a:graphic>
      </p:graphicFrame>
      <p:sp>
        <p:nvSpPr>
          <p:cNvPr id="8227" name="Text Box 46"/>
          <p:cNvSpPr txBox="1">
            <a:spLocks noChangeArrowheads="1"/>
          </p:cNvSpPr>
          <p:nvPr/>
        </p:nvSpPr>
        <p:spPr bwMode="auto">
          <a:xfrm>
            <a:off x="1774825" y="6143522"/>
            <a:ext cx="86852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dirty="0">
                <a:latin typeface="Arial" panose="020B0604020202020204" pitchFamily="34" charset="0"/>
              </a:rPr>
              <a:t>Any trend?  Is there any significant preference?</a:t>
            </a:r>
          </a:p>
        </p:txBody>
      </p:sp>
    </p:spTree>
    <p:extLst>
      <p:ext uri="{BB962C8B-B14F-4D97-AF65-F5344CB8AC3E}">
        <p14:creationId xmlns:p14="http://schemas.microsoft.com/office/powerpoint/2010/main" val="19317878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110A53-2E69-0DFD-3B78-2B3B18E7EE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33CA03F-ED02-AE9E-FB55-D3E8BE660B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1"/>
            <a:ext cx="8229600" cy="1050925"/>
          </a:xfrm>
        </p:spPr>
        <p:txBody>
          <a:bodyPr/>
          <a:lstStyle/>
          <a:p>
            <a:pPr>
              <a:defRPr/>
            </a:pPr>
            <a:r>
              <a:rPr lang="en-GB" dirty="0"/>
              <a:t>The Data Crunch (group data)</a:t>
            </a:r>
          </a:p>
        </p:txBody>
      </p:sp>
      <p:graphicFrame>
        <p:nvGraphicFramePr>
          <p:cNvPr id="7213" name="Group 45">
            <a:extLst>
              <a:ext uri="{FF2B5EF4-FFF2-40B4-BE49-F238E27FC236}">
                <a16:creationId xmlns:a16="http://schemas.microsoft.com/office/drawing/2014/main" id="{C9247305-2E96-B470-04C0-912C5A3E8BD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02632" y="714478"/>
          <a:ext cx="8229600" cy="5483162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0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Experiment set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Use 4 other peoples data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Direction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Left turn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Right turn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your </a:t>
                      </a:r>
                      <a:r>
                        <a:rPr kumimoji="0" lang="en-GB" sz="18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totalled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 results from the trials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0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4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Mean observed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9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11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5940127"/>
                  </a:ext>
                </a:extLst>
              </a:tr>
            </a:tbl>
          </a:graphicData>
        </a:graphic>
      </p:graphicFrame>
      <p:sp>
        <p:nvSpPr>
          <p:cNvPr id="8227" name="Text Box 46">
            <a:extLst>
              <a:ext uri="{FF2B5EF4-FFF2-40B4-BE49-F238E27FC236}">
                <a16:creationId xmlns:a16="http://schemas.microsoft.com/office/drawing/2014/main" id="{A9331795-9966-64DF-68C7-6257FD6A8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6143522"/>
            <a:ext cx="86852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dirty="0">
                <a:latin typeface="Arial" panose="020B0604020202020204" pitchFamily="34" charset="0"/>
              </a:rPr>
              <a:t>Any trend?  Is there any significant preference?</a:t>
            </a:r>
          </a:p>
        </p:txBody>
      </p:sp>
    </p:spTree>
    <p:extLst>
      <p:ext uri="{BB962C8B-B14F-4D97-AF65-F5344CB8AC3E}">
        <p14:creationId xmlns:p14="http://schemas.microsoft.com/office/powerpoint/2010/main" val="6098028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/>
              <a:t>Continued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6884" y="1029749"/>
            <a:ext cx="8534400" cy="3615267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GB" sz="2400" b="1" dirty="0">
                <a:solidFill>
                  <a:schemeClr val="tx1"/>
                </a:solidFill>
              </a:rPr>
              <a:t>Count all </a:t>
            </a:r>
            <a:r>
              <a:rPr lang="en-GB" sz="2400" b="1" i="1" u="sng" dirty="0" err="1">
                <a:solidFill>
                  <a:schemeClr val="tx1"/>
                </a:solidFill>
              </a:rPr>
              <a:t>Musca</a:t>
            </a:r>
            <a:r>
              <a:rPr lang="en-GB" sz="2400" b="1" i="1" u="sng" dirty="0">
                <a:solidFill>
                  <a:schemeClr val="tx1"/>
                </a:solidFill>
              </a:rPr>
              <a:t> </a:t>
            </a:r>
            <a:r>
              <a:rPr lang="en-GB" sz="2400" b="1" i="1" u="sng" dirty="0" err="1">
                <a:solidFill>
                  <a:schemeClr val="tx1"/>
                </a:solidFill>
              </a:rPr>
              <a:t>domestica</a:t>
            </a:r>
            <a:r>
              <a:rPr lang="en-GB" sz="2400" b="1" i="1" u="sng" dirty="0">
                <a:solidFill>
                  <a:schemeClr val="tx1"/>
                </a:solidFill>
              </a:rPr>
              <a:t> </a:t>
            </a:r>
            <a:r>
              <a:rPr lang="en-GB" sz="2400" b="1" dirty="0">
                <a:solidFill>
                  <a:schemeClr val="tx1"/>
                </a:solidFill>
              </a:rPr>
              <a:t>in each half.</a:t>
            </a:r>
          </a:p>
          <a:p>
            <a:pPr>
              <a:defRPr/>
            </a:pPr>
            <a:endParaRPr lang="en-GB" sz="2400" b="1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en-GB" sz="2400" b="1" dirty="0">
                <a:solidFill>
                  <a:schemeClr val="tx1"/>
                </a:solidFill>
              </a:rPr>
              <a:t>? Turned left, ? Turned right.  These are ‘Observed’  (O) values</a:t>
            </a:r>
          </a:p>
          <a:p>
            <a:pPr eaLnBrk="1" hangingPunct="1">
              <a:defRPr/>
            </a:pPr>
            <a:endParaRPr lang="en-GB" sz="2400" b="1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en-GB" sz="2400" b="1" dirty="0">
                <a:solidFill>
                  <a:schemeClr val="tx1"/>
                </a:solidFill>
              </a:rPr>
              <a:t>If there was no preference we would Expect same number for each. This is the (E) value based on the Null Hypothesis</a:t>
            </a:r>
          </a:p>
          <a:p>
            <a:pPr eaLnBrk="1" hangingPunct="1">
              <a:defRPr/>
            </a:pPr>
            <a:endParaRPr lang="en-GB" dirty="0"/>
          </a:p>
          <a:p>
            <a:pPr eaLnBrk="1" hangingPunct="1">
              <a:defRPr/>
            </a:pPr>
            <a:endParaRPr lang="en-GB" dirty="0"/>
          </a:p>
          <a:p>
            <a:pPr eaLnBrk="1" hangingPunct="1">
              <a:defRPr/>
            </a:pPr>
            <a:endParaRPr lang="en-GB" dirty="0"/>
          </a:p>
          <a:p>
            <a:pPr eaLnBrk="1" hangingPunct="1"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5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u="sng" dirty="0"/>
              <a:t>A Level Biology induction day 2025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>
                <a:solidFill>
                  <a:schemeClr val="tx1"/>
                </a:solidFill>
              </a:rPr>
              <a:t>WALT: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Outline of the AS &amp; A level biology courses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Biology department expectations and what it takes to be successful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 Sample application of level of skills required of the AS/A level biology course </a:t>
            </a:r>
          </a:p>
        </p:txBody>
      </p:sp>
    </p:spTree>
    <p:extLst>
      <p:ext uri="{BB962C8B-B14F-4D97-AF65-F5344CB8AC3E}">
        <p14:creationId xmlns:p14="http://schemas.microsoft.com/office/powerpoint/2010/main" val="35489005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b="1" dirty="0"/>
              <a:t>Now Calculate  chi squared (</a:t>
            </a:r>
            <a:r>
              <a:rPr lang="en-GB" b="1" dirty="0">
                <a:latin typeface="Lucida Calligraphy" pitchFamily="66" charset="0"/>
                <a:sym typeface="Symbol" pitchFamily="18" charset="2"/>
              </a:rPr>
              <a:t></a:t>
            </a:r>
            <a:r>
              <a:rPr lang="en-GB" b="1" baseline="30000" dirty="0"/>
              <a:t>2</a:t>
            </a:r>
            <a:r>
              <a:rPr lang="en-GB" b="1" dirty="0"/>
              <a:t>)on your results </a:t>
            </a:r>
          </a:p>
        </p:txBody>
      </p:sp>
      <p:graphicFrame>
        <p:nvGraphicFramePr>
          <p:cNvPr id="10280" name="Group 4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8190272"/>
              </p:ext>
            </p:extLst>
          </p:nvPr>
        </p:nvGraphicFramePr>
        <p:xfrm>
          <a:off x="792163" y="1809751"/>
          <a:ext cx="8229600" cy="3270250"/>
        </p:xfrm>
        <a:graphic>
          <a:graphicData uri="http://schemas.openxmlformats.org/drawingml/2006/table">
            <a:tbl>
              <a:tblPr/>
              <a:tblGrid>
                <a:gridCol w="1646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4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6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1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Category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O      E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(O-E)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(O-E)</a:t>
                      </a:r>
                      <a:r>
                        <a:rPr kumimoji="0" lang="en-GB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(O-E)</a:t>
                      </a:r>
                      <a:r>
                        <a:rPr kumimoji="0" lang="en-GB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 </a:t>
                      </a: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/E</a:t>
                      </a:r>
                      <a:endParaRPr kumimoji="0" lang="en-GB" sz="28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6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Left turn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??     ?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26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Right turn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??     ?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         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293" name="Text Box 37"/>
          <p:cNvSpPr txBox="1">
            <a:spLocks noChangeArrowheads="1"/>
          </p:cNvSpPr>
          <p:nvPr/>
        </p:nvSpPr>
        <p:spPr bwMode="auto">
          <a:xfrm>
            <a:off x="609600" y="5803106"/>
            <a:ext cx="77168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dirty="0">
                <a:latin typeface="Arial" panose="020B0604020202020204" pitchFamily="34" charset="0"/>
              </a:rPr>
              <a:t>Doesn’t matter if (O-E) is a negative value</a:t>
            </a:r>
          </a:p>
        </p:txBody>
      </p:sp>
      <p:sp>
        <p:nvSpPr>
          <p:cNvPr id="11294" name="Line 38"/>
          <p:cNvSpPr>
            <a:spLocks noChangeShapeType="1"/>
          </p:cNvSpPr>
          <p:nvPr/>
        </p:nvSpPr>
        <p:spPr bwMode="auto">
          <a:xfrm flipH="1">
            <a:off x="3359150" y="53736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5" name="Text Box 39"/>
          <p:cNvSpPr txBox="1">
            <a:spLocks noChangeArrowheads="1"/>
          </p:cNvSpPr>
          <p:nvPr/>
        </p:nvSpPr>
        <p:spPr bwMode="auto">
          <a:xfrm>
            <a:off x="7374258" y="4450634"/>
            <a:ext cx="254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600" dirty="0">
                <a:latin typeface="Symbol" panose="05050102010706020507" pitchFamily="18" charset="2"/>
              </a:rPr>
              <a:t>å = ??</a:t>
            </a:r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4B99B1-B9BF-4205-B1BE-483626ED0726}"/>
              </a:ext>
            </a:extLst>
          </p:cNvPr>
          <p:cNvSpPr txBox="1"/>
          <p:nvPr/>
        </p:nvSpPr>
        <p:spPr>
          <a:xfrm>
            <a:off x="9305255" y="1809750"/>
            <a:ext cx="2540000" cy="11449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GB" sz="2800" b="1" dirty="0">
                <a:solidFill>
                  <a:schemeClr val="bg1"/>
                </a:solidFill>
                <a:latin typeface="Lucida Calligraphy" pitchFamily="66" charset="0"/>
                <a:sym typeface="Symbol" pitchFamily="18" charset="2"/>
              </a:rPr>
              <a:t></a:t>
            </a:r>
            <a:r>
              <a:rPr lang="en-GB" sz="2800" b="1" baseline="30000" dirty="0">
                <a:solidFill>
                  <a:schemeClr val="bg1"/>
                </a:solidFill>
              </a:rPr>
              <a:t>2 = </a:t>
            </a:r>
            <a:r>
              <a:rPr lang="en-GB" sz="2800" b="1" dirty="0">
                <a:solidFill>
                  <a:schemeClr val="bg1"/>
                </a:solidFill>
                <a:latin typeface="Symbol" pitchFamily="18" charset="2"/>
              </a:rPr>
              <a:t> å  </a:t>
            </a:r>
            <a:r>
              <a:rPr lang="en-GB" sz="2800" b="1" u="sng" dirty="0">
                <a:solidFill>
                  <a:schemeClr val="bg1"/>
                </a:solidFill>
              </a:rPr>
              <a:t>(O-E)</a:t>
            </a:r>
            <a:r>
              <a:rPr lang="en-GB" sz="2800" b="1" u="sng" baseline="30000" dirty="0">
                <a:solidFill>
                  <a:schemeClr val="bg1"/>
                </a:solidFill>
              </a:rPr>
              <a:t>2</a:t>
            </a:r>
          </a:p>
          <a:p>
            <a:pPr>
              <a:lnSpc>
                <a:spcPct val="90000"/>
              </a:lnSpc>
              <a:defRPr/>
            </a:pPr>
            <a:r>
              <a:rPr lang="en-GB" sz="2800" b="1" dirty="0">
                <a:solidFill>
                  <a:schemeClr val="bg1"/>
                </a:solidFill>
                <a:latin typeface="MS Shell Dlg" charset="0"/>
              </a:rPr>
              <a:t>			E		                </a:t>
            </a:r>
            <a:endParaRPr lang="en-GB" sz="2800" b="1" dirty="0">
              <a:solidFill>
                <a:schemeClr val="bg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55894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0A096E-8720-8FF6-DD2D-290FF7EE1F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012EC54-C72B-57BD-B0BB-BE7C639BFC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b="1" dirty="0"/>
              <a:t>Now Calculate  chi squared (</a:t>
            </a:r>
            <a:r>
              <a:rPr lang="en-GB" b="1" dirty="0">
                <a:latin typeface="Lucida Calligraphy" pitchFamily="66" charset="0"/>
                <a:sym typeface="Symbol" pitchFamily="18" charset="2"/>
              </a:rPr>
              <a:t></a:t>
            </a:r>
            <a:r>
              <a:rPr lang="en-GB" b="1" baseline="30000" dirty="0"/>
              <a:t>2</a:t>
            </a:r>
            <a:r>
              <a:rPr lang="en-GB" b="1" dirty="0"/>
              <a:t>)on your results </a:t>
            </a:r>
          </a:p>
        </p:txBody>
      </p:sp>
      <p:graphicFrame>
        <p:nvGraphicFramePr>
          <p:cNvPr id="10280" name="Group 40">
            <a:extLst>
              <a:ext uri="{FF2B5EF4-FFF2-40B4-BE49-F238E27FC236}">
                <a16:creationId xmlns:a16="http://schemas.microsoft.com/office/drawing/2014/main" id="{E39CC85F-0F10-17D5-5B77-33D55BF37E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4090013"/>
              </p:ext>
            </p:extLst>
          </p:nvPr>
        </p:nvGraphicFramePr>
        <p:xfrm>
          <a:off x="792163" y="1809751"/>
          <a:ext cx="8229600" cy="3270250"/>
        </p:xfrm>
        <a:graphic>
          <a:graphicData uri="http://schemas.openxmlformats.org/drawingml/2006/table">
            <a:tbl>
              <a:tblPr/>
              <a:tblGrid>
                <a:gridCol w="1646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4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6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1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Category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O      E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/>
                          <a:cs typeface="Arial"/>
                        </a:rPr>
                        <a:t>(O-E)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/>
                          <a:cs typeface="Arial"/>
                        </a:rPr>
                        <a:t>(O-E)</a:t>
                      </a:r>
                      <a:r>
                        <a:rPr kumimoji="0" lang="en-GB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/>
                          <a:cs typeface="Arial"/>
                        </a:rPr>
                        <a:t>2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/>
                        <a:cs typeface="Arial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/>
                          <a:cs typeface="Arial"/>
                        </a:rPr>
                        <a:t>(O-E)</a:t>
                      </a:r>
                      <a:r>
                        <a:rPr kumimoji="0" lang="en-GB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/>
                          <a:cs typeface="Arial"/>
                        </a:rPr>
                        <a:t>2 </a:t>
                      </a: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/>
                          <a:cs typeface="Arial"/>
                        </a:rPr>
                        <a:t>/E</a:t>
                      </a:r>
                      <a:endParaRPr kumimoji="0" lang="en-GB" sz="2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/>
                        <a:cs typeface="Arial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6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Left turn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/>
                        <a:cs typeface="Arial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/>
                        <a:cs typeface="Arial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/>
                        <a:cs typeface="Arial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/>
                        <a:cs typeface="Arial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26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Right turn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/>
                        <a:cs typeface="Arial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/>
                        <a:cs typeface="Arial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/>
                        <a:cs typeface="Arial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293" name="Text Box 37">
            <a:extLst>
              <a:ext uri="{FF2B5EF4-FFF2-40B4-BE49-F238E27FC236}">
                <a16:creationId xmlns:a16="http://schemas.microsoft.com/office/drawing/2014/main" id="{AA7DCF37-CDBC-5C60-DD63-E33CBDD63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803106"/>
            <a:ext cx="77168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dirty="0">
                <a:latin typeface="Arial" panose="020B0604020202020204" pitchFamily="34" charset="0"/>
              </a:rPr>
              <a:t>Doesn’t matter if (O-E) is a negative value</a:t>
            </a:r>
          </a:p>
        </p:txBody>
      </p:sp>
      <p:sp>
        <p:nvSpPr>
          <p:cNvPr id="11294" name="Line 38">
            <a:extLst>
              <a:ext uri="{FF2B5EF4-FFF2-40B4-BE49-F238E27FC236}">
                <a16:creationId xmlns:a16="http://schemas.microsoft.com/office/drawing/2014/main" id="{CA4C1AAB-95ED-CF8C-21A6-640782F0BC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59150" y="53736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5" name="Text Box 39">
            <a:extLst>
              <a:ext uri="{FF2B5EF4-FFF2-40B4-BE49-F238E27FC236}">
                <a16:creationId xmlns:a16="http://schemas.microsoft.com/office/drawing/2014/main" id="{5406D30C-0A4B-061E-87A9-763E6A6E4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4258" y="4450634"/>
            <a:ext cx="254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600" dirty="0">
                <a:latin typeface="Symbol"/>
                <a:cs typeface="Arial"/>
                <a:sym typeface="Symbol"/>
              </a:rPr>
              <a:t>å = </a:t>
            </a:r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F66435-5137-E3E7-1BAA-BC72886804FD}"/>
              </a:ext>
            </a:extLst>
          </p:cNvPr>
          <p:cNvSpPr txBox="1"/>
          <p:nvPr/>
        </p:nvSpPr>
        <p:spPr>
          <a:xfrm>
            <a:off x="9305255" y="1809750"/>
            <a:ext cx="2540000" cy="11449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GB" sz="2800" b="1" dirty="0">
                <a:solidFill>
                  <a:schemeClr val="bg1"/>
                </a:solidFill>
                <a:latin typeface="Lucida Calligraphy" pitchFamily="66" charset="0"/>
                <a:sym typeface="Symbol" pitchFamily="18" charset="2"/>
              </a:rPr>
              <a:t></a:t>
            </a:r>
            <a:r>
              <a:rPr lang="en-GB" sz="2800" b="1" baseline="30000" dirty="0">
                <a:solidFill>
                  <a:schemeClr val="bg1"/>
                </a:solidFill>
              </a:rPr>
              <a:t>2 = </a:t>
            </a:r>
            <a:r>
              <a:rPr lang="en-GB" sz="2800" b="1" dirty="0">
                <a:solidFill>
                  <a:schemeClr val="bg1"/>
                </a:solidFill>
                <a:latin typeface="Symbol" pitchFamily="18" charset="2"/>
              </a:rPr>
              <a:t> å  </a:t>
            </a:r>
            <a:r>
              <a:rPr lang="en-GB" sz="2800" b="1" u="sng" dirty="0">
                <a:solidFill>
                  <a:schemeClr val="bg1"/>
                </a:solidFill>
              </a:rPr>
              <a:t>(O-E)</a:t>
            </a:r>
            <a:r>
              <a:rPr lang="en-GB" sz="2800" b="1" u="sng" baseline="30000" dirty="0">
                <a:solidFill>
                  <a:schemeClr val="bg1"/>
                </a:solidFill>
              </a:rPr>
              <a:t>2</a:t>
            </a:r>
          </a:p>
          <a:p>
            <a:pPr>
              <a:lnSpc>
                <a:spcPct val="90000"/>
              </a:lnSpc>
              <a:defRPr/>
            </a:pPr>
            <a:r>
              <a:rPr lang="en-GB" sz="2800" b="1" dirty="0">
                <a:solidFill>
                  <a:schemeClr val="bg1"/>
                </a:solidFill>
                <a:latin typeface="MS Shell Dlg" charset="0"/>
              </a:rPr>
              <a:t>			E		                </a:t>
            </a:r>
            <a:endParaRPr lang="en-GB" sz="2800" b="1" dirty="0">
              <a:solidFill>
                <a:schemeClr val="bg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9377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2" y="387276"/>
            <a:ext cx="8534400" cy="1269402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b="1" dirty="0"/>
              <a:t>Degrees of Freedom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2" y="1914861"/>
            <a:ext cx="8534400" cy="4432151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b="1" dirty="0">
                <a:solidFill>
                  <a:schemeClr val="tx1"/>
                </a:solidFill>
              </a:rPr>
              <a:t>To determine the degrees of freedom, take the number of categories and minus 1.</a:t>
            </a:r>
          </a:p>
          <a:p>
            <a:pPr eaLnBrk="1" hangingPunct="1">
              <a:defRPr/>
            </a:pPr>
            <a:r>
              <a:rPr lang="en-GB" sz="2800" b="1" dirty="0">
                <a:solidFill>
                  <a:schemeClr val="tx1"/>
                </a:solidFill>
              </a:rPr>
              <a:t>This example; two categories (left &amp; right) minus 1 = 1 </a:t>
            </a:r>
            <a:r>
              <a:rPr lang="en-GB" sz="2800" b="1" dirty="0" err="1">
                <a:solidFill>
                  <a:schemeClr val="tx1"/>
                </a:solidFill>
              </a:rPr>
              <a:t>df</a:t>
            </a:r>
            <a:r>
              <a:rPr lang="en-GB" sz="2800" b="1" dirty="0">
                <a:solidFill>
                  <a:schemeClr val="tx1"/>
                </a:solidFill>
              </a:rPr>
              <a:t>.</a:t>
            </a:r>
          </a:p>
          <a:p>
            <a:pPr eaLnBrk="1" hangingPunct="1">
              <a:defRPr/>
            </a:pPr>
            <a:r>
              <a:rPr lang="en-GB" sz="2800" b="1" dirty="0">
                <a:solidFill>
                  <a:schemeClr val="tx1"/>
                </a:solidFill>
              </a:rPr>
              <a:t>So we have 1df and </a:t>
            </a:r>
            <a:r>
              <a:rPr lang="en-GB" sz="2800" b="1" dirty="0">
                <a:solidFill>
                  <a:schemeClr val="tx1"/>
                </a:solidFill>
                <a:latin typeface="Lucida Calligraphy" pitchFamily="66" charset="0"/>
                <a:sym typeface="Symbol" pitchFamily="18" charset="2"/>
              </a:rPr>
              <a:t></a:t>
            </a:r>
            <a:r>
              <a:rPr lang="en-GB" sz="2800" b="1" baseline="30000" dirty="0">
                <a:solidFill>
                  <a:schemeClr val="tx1"/>
                </a:solidFill>
              </a:rPr>
              <a:t>2</a:t>
            </a:r>
            <a:r>
              <a:rPr lang="en-GB" sz="2800" b="1" dirty="0">
                <a:solidFill>
                  <a:schemeClr val="tx1"/>
                </a:solidFill>
              </a:rPr>
              <a:t> = ???</a:t>
            </a:r>
          </a:p>
          <a:p>
            <a:pPr eaLnBrk="1" hangingPunct="1">
              <a:defRPr/>
            </a:pPr>
            <a:r>
              <a:rPr lang="en-GB" sz="2800" b="1" dirty="0">
                <a:solidFill>
                  <a:schemeClr val="tx1"/>
                </a:solidFill>
              </a:rPr>
              <a:t>Now to determine whether your results are statistically </a:t>
            </a:r>
            <a:r>
              <a:rPr lang="en-GB" sz="2800" b="1" i="1" dirty="0">
                <a:solidFill>
                  <a:schemeClr val="tx1"/>
                </a:solidFill>
              </a:rPr>
              <a:t>significance</a:t>
            </a:r>
            <a:r>
              <a:rPr lang="en-GB" sz="2800" b="1" dirty="0">
                <a:solidFill>
                  <a:schemeClr val="tx1"/>
                </a:solidFill>
              </a:rPr>
              <a:t> …</a:t>
            </a:r>
          </a:p>
          <a:p>
            <a:pPr eaLnBrk="1" hangingPunct="1">
              <a:defRPr/>
            </a:pPr>
            <a:endParaRPr lang="en-GB" dirty="0"/>
          </a:p>
          <a:p>
            <a:pPr eaLnBrk="1" hangingPunct="1"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30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u="sng" dirty="0"/>
              <a:t>Determine Significance</a:t>
            </a:r>
            <a:r>
              <a:rPr lang="en-GB" dirty="0"/>
              <a:t>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905001"/>
            <a:ext cx="8002588" cy="7461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GB" sz="2400" b="1" dirty="0">
                <a:solidFill>
                  <a:schemeClr val="tx1"/>
                </a:solidFill>
              </a:rPr>
              <a:t>Use  the values 1df and </a:t>
            </a:r>
            <a:r>
              <a:rPr lang="en-GB" sz="2400" b="1" dirty="0">
                <a:solidFill>
                  <a:schemeClr val="tx1"/>
                </a:solidFill>
                <a:latin typeface="Lucida Calligraphy" pitchFamily="66" charset="0"/>
                <a:sym typeface="Symbol" pitchFamily="18" charset="2"/>
              </a:rPr>
              <a:t></a:t>
            </a:r>
            <a:r>
              <a:rPr lang="en-GB" sz="2400" b="1" baseline="30000" dirty="0">
                <a:solidFill>
                  <a:schemeClr val="tx1"/>
                </a:solidFill>
              </a:rPr>
              <a:t>2</a:t>
            </a:r>
            <a:r>
              <a:rPr lang="en-GB" sz="2400" b="1" dirty="0">
                <a:solidFill>
                  <a:schemeClr val="tx1"/>
                </a:solidFill>
              </a:rPr>
              <a:t> = ?? in the probability table at 5% or </a:t>
            </a:r>
            <a:r>
              <a:rPr lang="en-GB" sz="2400" b="1" i="1" dirty="0">
                <a:solidFill>
                  <a:schemeClr val="tx1"/>
                </a:solidFill>
              </a:rPr>
              <a:t>p </a:t>
            </a:r>
            <a:r>
              <a:rPr lang="en-GB" sz="2400" b="1" dirty="0">
                <a:solidFill>
                  <a:schemeClr val="tx1"/>
                </a:solidFill>
              </a:rPr>
              <a:t>= 0.05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dirty="0"/>
          </a:p>
        </p:txBody>
      </p:sp>
      <p:graphicFrame>
        <p:nvGraphicFramePr>
          <p:cNvPr id="13357" name="Group 4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90559111"/>
              </p:ext>
            </p:extLst>
          </p:nvPr>
        </p:nvGraphicFramePr>
        <p:xfrm>
          <a:off x="1524001" y="2997200"/>
          <a:ext cx="9109075" cy="2376488"/>
        </p:xfrm>
        <a:graphic>
          <a:graphicData uri="http://schemas.openxmlformats.org/drawingml/2006/table">
            <a:tbl>
              <a:tblPr/>
              <a:tblGrid>
                <a:gridCol w="655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3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Increase</a:t>
                      </a: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              </a:t>
                      </a:r>
                      <a:r>
                        <a:rPr kumimoji="0" lang="en-GB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p</a:t>
                      </a:r>
                      <a:r>
                        <a:rPr kumimoji="0" lang="en-GB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 values</a:t>
                      </a: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              </a:t>
                      </a: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Decrease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Df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0.99    0.95     0.90   0.50  0.10  </a:t>
                      </a:r>
                      <a:r>
                        <a:rPr kumimoji="0" lang="en-GB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0.05</a:t>
                      </a: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  0.01  0.001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1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0.00016, 0.0039, 0.016, 0.46 2.71,  </a:t>
                      </a:r>
                      <a:r>
                        <a:rPr kumimoji="0" lang="en-GB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3.83</a:t>
                      </a:r>
                      <a:r>
                        <a:rPr kumimoji="0" lang="en-GB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en-GB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 6.63,  10.83</a:t>
                      </a: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330" name="Line 33"/>
          <p:cNvSpPr>
            <a:spLocks noChangeShapeType="1"/>
          </p:cNvSpPr>
          <p:nvPr/>
        </p:nvSpPr>
        <p:spPr bwMode="auto">
          <a:xfrm flipH="1">
            <a:off x="4151313" y="3284538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1" name="Line 34"/>
          <p:cNvSpPr>
            <a:spLocks noChangeShapeType="1"/>
          </p:cNvSpPr>
          <p:nvPr/>
        </p:nvSpPr>
        <p:spPr bwMode="auto">
          <a:xfrm>
            <a:off x="6456364" y="328453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2" name="Text Box 36"/>
          <p:cNvSpPr txBox="1">
            <a:spLocks noChangeArrowheads="1"/>
          </p:cNvSpPr>
          <p:nvPr/>
        </p:nvSpPr>
        <p:spPr bwMode="auto">
          <a:xfrm>
            <a:off x="1774825" y="5681664"/>
            <a:ext cx="87137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>
                <a:latin typeface="Arial" panose="020B0604020202020204" pitchFamily="34" charset="0"/>
              </a:rPr>
              <a:t>              Not Significant </a:t>
            </a:r>
            <a:r>
              <a:rPr lang="en-GB" altLang="en-US">
                <a:latin typeface="Arial" panose="020B0604020202020204" pitchFamily="34" charset="0"/>
              </a:rPr>
              <a:t> 	              	</a:t>
            </a:r>
            <a:r>
              <a:rPr lang="en-GB" altLang="en-US" sz="3200" b="1">
                <a:latin typeface="Arial" panose="020B0604020202020204" pitchFamily="34" charset="0"/>
              </a:rPr>
              <a:t>Significant</a:t>
            </a:r>
          </a:p>
        </p:txBody>
      </p:sp>
      <p:grpSp>
        <p:nvGrpSpPr>
          <p:cNvPr id="13333" name="Group 41"/>
          <p:cNvGrpSpPr>
            <a:grpSpLocks/>
          </p:cNvGrpSpPr>
          <p:nvPr/>
        </p:nvGrpSpPr>
        <p:grpSpPr bwMode="auto">
          <a:xfrm>
            <a:off x="6743700" y="5445125"/>
            <a:ext cx="1944688" cy="431800"/>
            <a:chOff x="3288" y="3430"/>
            <a:chExt cx="1225" cy="272"/>
          </a:xfrm>
        </p:grpSpPr>
        <p:grpSp>
          <p:nvGrpSpPr>
            <p:cNvPr id="13334" name="Group 39"/>
            <p:cNvGrpSpPr>
              <a:grpSpLocks/>
            </p:cNvGrpSpPr>
            <p:nvPr/>
          </p:nvGrpSpPr>
          <p:grpSpPr bwMode="auto">
            <a:xfrm>
              <a:off x="3288" y="3521"/>
              <a:ext cx="1225" cy="0"/>
              <a:chOff x="3243" y="3702"/>
              <a:chExt cx="1225" cy="0"/>
            </a:xfrm>
          </p:grpSpPr>
          <p:sp>
            <p:nvSpPr>
              <p:cNvPr id="13336" name="Line 37"/>
              <p:cNvSpPr>
                <a:spLocks noChangeShapeType="1"/>
              </p:cNvSpPr>
              <p:nvPr/>
            </p:nvSpPr>
            <p:spPr bwMode="auto">
              <a:xfrm flipH="1">
                <a:off x="3243" y="3702"/>
                <a:ext cx="86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7" name="Line 38"/>
              <p:cNvSpPr>
                <a:spLocks noChangeShapeType="1"/>
              </p:cNvSpPr>
              <p:nvPr/>
            </p:nvSpPr>
            <p:spPr bwMode="auto">
              <a:xfrm>
                <a:off x="4105" y="3702"/>
                <a:ext cx="363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3335" name="Line 40"/>
            <p:cNvSpPr>
              <a:spLocks noChangeShapeType="1"/>
            </p:cNvSpPr>
            <p:nvPr/>
          </p:nvSpPr>
          <p:spPr bwMode="auto">
            <a:xfrm>
              <a:off x="4150" y="3430"/>
              <a:ext cx="0" cy="27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5398460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439" y="1096861"/>
            <a:ext cx="8534400" cy="3615267"/>
          </a:xfrm>
        </p:spPr>
        <p:txBody>
          <a:bodyPr>
            <a:noAutofit/>
          </a:bodyPr>
          <a:lstStyle/>
          <a:p>
            <a:r>
              <a:rPr lang="en-GB" sz="2800" b="1" u="sng" dirty="0">
                <a:solidFill>
                  <a:schemeClr val="tx1"/>
                </a:solidFill>
              </a:rPr>
              <a:t>Conclusion</a:t>
            </a:r>
            <a:r>
              <a:rPr lang="en-GB" sz="2800" b="1" dirty="0">
                <a:solidFill>
                  <a:schemeClr val="tx1"/>
                </a:solidFill>
              </a:rPr>
              <a:t>:</a:t>
            </a:r>
          </a:p>
          <a:p>
            <a:r>
              <a:rPr lang="en-GB" sz="2800" b="1" u="sng" dirty="0">
                <a:solidFill>
                  <a:schemeClr val="tx1"/>
                </a:solidFill>
              </a:rPr>
              <a:t>Not significant </a:t>
            </a:r>
            <a:r>
              <a:rPr lang="en-GB" sz="2800" b="1" dirty="0">
                <a:solidFill>
                  <a:schemeClr val="tx1"/>
                </a:solidFill>
              </a:rPr>
              <a:t>Option:   “There is a greater than 5% probably that the results are due to chance</a:t>
            </a:r>
          </a:p>
          <a:p>
            <a:pPr marL="0" indent="0">
              <a:buNone/>
            </a:pPr>
            <a:r>
              <a:rPr lang="en-GB" sz="2800" b="1" dirty="0">
                <a:solidFill>
                  <a:schemeClr val="tx1"/>
                </a:solidFill>
              </a:rPr>
              <a:t>     I therefore</a:t>
            </a:r>
            <a:r>
              <a:rPr lang="en-GB" sz="2800" b="1" u="sng" dirty="0">
                <a:solidFill>
                  <a:schemeClr val="tx1"/>
                </a:solidFill>
              </a:rPr>
              <a:t> accept </a:t>
            </a:r>
            <a:r>
              <a:rPr lang="en-GB" sz="2800" b="1" dirty="0">
                <a:solidFill>
                  <a:schemeClr val="tx1"/>
                </a:solidFill>
              </a:rPr>
              <a:t>my null hypothesis</a:t>
            </a:r>
          </a:p>
          <a:p>
            <a:pPr marL="0" indent="0">
              <a:buNone/>
            </a:pPr>
            <a:r>
              <a:rPr lang="en-GB" sz="2800" b="1" dirty="0">
                <a:solidFill>
                  <a:schemeClr val="tx1"/>
                </a:solidFill>
              </a:rPr>
              <a:t>OR</a:t>
            </a:r>
          </a:p>
          <a:p>
            <a:pPr marL="0" indent="0">
              <a:buNone/>
            </a:pPr>
            <a:endParaRPr lang="en-GB" sz="2800" b="1" dirty="0">
              <a:solidFill>
                <a:schemeClr val="tx1"/>
              </a:solidFill>
            </a:endParaRPr>
          </a:p>
          <a:p>
            <a:r>
              <a:rPr lang="en-GB" sz="2800" b="1" u="sng" dirty="0">
                <a:solidFill>
                  <a:schemeClr val="tx1"/>
                </a:solidFill>
              </a:rPr>
              <a:t>Significant</a:t>
            </a:r>
            <a:r>
              <a:rPr lang="en-GB" sz="2800" b="1" dirty="0">
                <a:solidFill>
                  <a:schemeClr val="tx1"/>
                </a:solidFill>
              </a:rPr>
              <a:t> Option:   “There is a less than 5% probably that the results are due to chance.</a:t>
            </a:r>
          </a:p>
          <a:p>
            <a:pPr marL="0" indent="0">
              <a:buNone/>
            </a:pPr>
            <a:r>
              <a:rPr lang="en-GB" sz="2800" b="1" dirty="0">
                <a:solidFill>
                  <a:schemeClr val="tx1"/>
                </a:solidFill>
              </a:rPr>
              <a:t>    I therefore </a:t>
            </a:r>
            <a:r>
              <a:rPr lang="en-GB" sz="2800" b="1" u="sng" dirty="0">
                <a:solidFill>
                  <a:schemeClr val="tx1"/>
                </a:solidFill>
              </a:rPr>
              <a:t>reject</a:t>
            </a:r>
            <a:r>
              <a:rPr lang="en-GB" sz="2800" b="1" dirty="0">
                <a:solidFill>
                  <a:schemeClr val="tx1"/>
                </a:solidFill>
              </a:rPr>
              <a:t> my null hypothesis</a:t>
            </a:r>
          </a:p>
        </p:txBody>
      </p:sp>
    </p:spTree>
    <p:extLst>
      <p:ext uri="{BB962C8B-B14F-4D97-AF65-F5344CB8AC3E}">
        <p14:creationId xmlns:p14="http://schemas.microsoft.com/office/powerpoint/2010/main" val="32616862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Collect a biology preliminary sheet on way out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b="1" dirty="0">
                <a:solidFill>
                  <a:schemeClr val="tx1"/>
                </a:solidFill>
              </a:rPr>
              <a:t>Summing up induction day…</a:t>
            </a:r>
          </a:p>
          <a:p>
            <a:pPr marL="0" indent="0">
              <a:buNone/>
            </a:pPr>
            <a:endParaRPr lang="en-GB" sz="2400" b="1" dirty="0">
              <a:solidFill>
                <a:schemeClr val="tx1"/>
              </a:solidFill>
            </a:endParaRPr>
          </a:p>
          <a:p>
            <a:r>
              <a:rPr lang="en-GB" sz="2400" b="1" dirty="0">
                <a:solidFill>
                  <a:schemeClr val="tx1"/>
                </a:solidFill>
              </a:rPr>
              <a:t>SO …..DO MAGGOTS HAVE A TURN ALTERNATION???? 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Course outline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How to be successful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Sense of real Biology,  keenness ,  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positive excitement for Sept 2024</a:t>
            </a:r>
          </a:p>
        </p:txBody>
      </p:sp>
    </p:spTree>
    <p:extLst>
      <p:ext uri="{BB962C8B-B14F-4D97-AF65-F5344CB8AC3E}">
        <p14:creationId xmlns:p14="http://schemas.microsoft.com/office/powerpoint/2010/main" val="14654637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u="sng" dirty="0"/>
              <a:t>A Level Biology induction day 2025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>
                <a:solidFill>
                  <a:schemeClr val="tx1"/>
                </a:solidFill>
              </a:rPr>
              <a:t>WALT: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Outline of the AS &amp; A level biology courses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Biology department expectations and what it takes to be successful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 Sample application of level of skills required of the AS/A level biology course </a:t>
            </a:r>
          </a:p>
        </p:txBody>
      </p:sp>
    </p:spTree>
    <p:extLst>
      <p:ext uri="{BB962C8B-B14F-4D97-AF65-F5344CB8AC3E}">
        <p14:creationId xmlns:p14="http://schemas.microsoft.com/office/powerpoint/2010/main" val="3312483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800" dirty="0">
                <a:solidFill>
                  <a:schemeClr val="tx1"/>
                </a:solidFill>
              </a:rPr>
              <a:t>AS Level biology course outline</a:t>
            </a:r>
          </a:p>
        </p:txBody>
      </p:sp>
    </p:spTree>
    <p:extLst>
      <p:ext uri="{BB962C8B-B14F-4D97-AF65-F5344CB8AC3E}">
        <p14:creationId xmlns:p14="http://schemas.microsoft.com/office/powerpoint/2010/main" val="1732550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1925620"/>
            <a:ext cx="11321323" cy="4068780"/>
          </a:xfrm>
        </p:spPr>
        <p:txBody>
          <a:bodyPr>
            <a:normAutofit/>
          </a:bodyPr>
          <a:lstStyle/>
          <a:p>
            <a:r>
              <a:rPr lang="en-GB" sz="2800" dirty="0"/>
              <a:t>1. BIOCHEMISTRY</a:t>
            </a:r>
            <a:br>
              <a:rPr lang="en-GB" sz="2800" dirty="0"/>
            </a:br>
            <a:br>
              <a:rPr lang="en-GB" sz="2800" dirty="0"/>
            </a:br>
            <a:r>
              <a:rPr lang="en-GB" sz="2800" dirty="0"/>
              <a:t>2. Cell Biology</a:t>
            </a:r>
            <a:br>
              <a:rPr lang="en-GB" sz="2800" dirty="0"/>
            </a:br>
            <a:br>
              <a:rPr lang="en-GB" sz="2800" dirty="0"/>
            </a:br>
            <a:r>
              <a:rPr lang="en-GB" sz="2800" dirty="0"/>
              <a:t>3. Organisms Exchange of substances with environment</a:t>
            </a:r>
            <a:br>
              <a:rPr lang="en-GB" sz="2800" dirty="0"/>
            </a:br>
            <a:br>
              <a:rPr lang="en-GB" sz="2800" dirty="0"/>
            </a:br>
            <a:r>
              <a:rPr lang="en-GB" sz="2800" dirty="0"/>
              <a:t>4. genetics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372" y="685801"/>
            <a:ext cx="11572240" cy="1336638"/>
          </a:xfrm>
        </p:spPr>
        <p:txBody>
          <a:bodyPr>
            <a:normAutofit/>
          </a:bodyPr>
          <a:lstStyle/>
          <a:p>
            <a:r>
              <a:rPr lang="en-GB" sz="4000" u="sng" dirty="0">
                <a:solidFill>
                  <a:schemeClr val="tx1"/>
                </a:solidFill>
              </a:rPr>
              <a:t>FOUR UNITS OF STUDY (AS Level, paper 1&amp; 3)</a:t>
            </a:r>
          </a:p>
        </p:txBody>
      </p:sp>
    </p:spTree>
    <p:extLst>
      <p:ext uri="{BB962C8B-B14F-4D97-AF65-F5344CB8AC3E}">
        <p14:creationId xmlns:p14="http://schemas.microsoft.com/office/powerpoint/2010/main" val="3765508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915321"/>
            <a:ext cx="10137981" cy="3079077"/>
          </a:xfrm>
        </p:spPr>
        <p:txBody>
          <a:bodyPr>
            <a:normAutofit fontScale="90000"/>
          </a:bodyPr>
          <a:lstStyle/>
          <a:p>
            <a:r>
              <a:rPr lang="en-GB" sz="3200" dirty="0"/>
              <a:t> 5. Energy Transfer in and between organisms</a:t>
            </a:r>
            <a:br>
              <a:rPr lang="en-GB" sz="3200" dirty="0"/>
            </a:br>
            <a:br>
              <a:rPr lang="en-GB" sz="3200" dirty="0"/>
            </a:br>
            <a:r>
              <a:rPr lang="en-GB" sz="3200" dirty="0"/>
              <a:t>6. Organisms response to change in both    internal and external  environments</a:t>
            </a:r>
            <a:br>
              <a:rPr lang="en-GB" sz="3200" dirty="0"/>
            </a:br>
            <a:br>
              <a:rPr lang="en-GB" sz="3200" dirty="0"/>
            </a:br>
            <a:r>
              <a:rPr lang="en-GB" sz="3200" dirty="0"/>
              <a:t>7. Genetics, Populations, Evolution &amp; Ecosystems</a:t>
            </a:r>
            <a:br>
              <a:rPr lang="en-GB" sz="3200" dirty="0"/>
            </a:br>
            <a:br>
              <a:rPr lang="en-GB" sz="3200" dirty="0"/>
            </a:br>
            <a:r>
              <a:rPr lang="en-GB" sz="3200" dirty="0"/>
              <a:t>8. Control of Genes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10708640" cy="1960581"/>
          </a:xfrm>
        </p:spPr>
        <p:txBody>
          <a:bodyPr>
            <a:normAutofit fontScale="92500"/>
          </a:bodyPr>
          <a:lstStyle/>
          <a:p>
            <a:r>
              <a:rPr lang="en-GB" sz="4000" dirty="0">
                <a:solidFill>
                  <a:schemeClr val="tx1"/>
                </a:solidFill>
              </a:rPr>
              <a:t> </a:t>
            </a:r>
            <a:r>
              <a:rPr lang="en-GB" sz="4000" u="sng" dirty="0">
                <a:solidFill>
                  <a:schemeClr val="tx1"/>
                </a:solidFill>
              </a:rPr>
              <a:t>A Level biology course outline (paper 2 &amp; 3)</a:t>
            </a:r>
          </a:p>
          <a:p>
            <a:endParaRPr lang="en-GB" dirty="0"/>
          </a:p>
          <a:p>
            <a:r>
              <a:rPr lang="en-GB" sz="3200" dirty="0">
                <a:solidFill>
                  <a:schemeClr val="tx1"/>
                </a:solidFill>
              </a:rPr>
              <a:t>Four units of study;</a:t>
            </a:r>
          </a:p>
        </p:txBody>
      </p:sp>
    </p:spTree>
    <p:extLst>
      <p:ext uri="{BB962C8B-B14F-4D97-AF65-F5344CB8AC3E}">
        <p14:creationId xmlns:p14="http://schemas.microsoft.com/office/powerpoint/2010/main" val="199701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685800"/>
            <a:ext cx="10428437" cy="3615267"/>
          </a:xfrm>
        </p:spPr>
        <p:txBody>
          <a:bodyPr/>
          <a:lstStyle/>
          <a:p>
            <a:r>
              <a:rPr lang="en-GB" sz="3600" u="sng" dirty="0">
                <a:solidFill>
                  <a:schemeClr val="tx1"/>
                </a:solidFill>
              </a:rPr>
              <a:t>Assessment of A Level biology  May 2027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1813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448" y="1527388"/>
            <a:ext cx="11923552" cy="4391511"/>
          </a:xfrm>
        </p:spPr>
        <p:txBody>
          <a:bodyPr>
            <a:normAutofit fontScale="90000"/>
          </a:bodyPr>
          <a:lstStyle/>
          <a:p>
            <a:r>
              <a:rPr lang="en-GB" dirty="0"/>
              <a:t>3 x 2 hour examinations worth 2x35% and 30% of the course</a:t>
            </a:r>
            <a:br>
              <a:rPr lang="en-GB" dirty="0"/>
            </a:br>
            <a:br>
              <a:rPr lang="en-GB" dirty="0"/>
            </a:br>
            <a:r>
              <a:rPr lang="en-GB" dirty="0"/>
              <a:t> </a:t>
            </a:r>
            <a:r>
              <a:rPr lang="en-GB" sz="3100" dirty="0"/>
              <a:t>paper 1:</a:t>
            </a:r>
            <a:br>
              <a:rPr lang="en-GB" sz="3100" dirty="0"/>
            </a:br>
            <a:r>
              <a:rPr lang="en-GB" sz="3100" dirty="0"/>
              <a:t> will cover all units (1-4)of AS Bio course &amp; assessment of practical skills</a:t>
            </a:r>
            <a:br>
              <a:rPr lang="en-GB" sz="3100" dirty="0"/>
            </a:br>
            <a:br>
              <a:rPr lang="en-GB" sz="3100" dirty="0"/>
            </a:br>
            <a:r>
              <a:rPr lang="en-GB" sz="3100" dirty="0"/>
              <a:t>Paper 2:</a:t>
            </a:r>
            <a:br>
              <a:rPr lang="en-GB" sz="3100" dirty="0"/>
            </a:br>
            <a:r>
              <a:rPr lang="en-GB" sz="3100" dirty="0"/>
              <a:t>Units 5-8 of A level course including practical skills</a:t>
            </a:r>
            <a:br>
              <a:rPr lang="en-GB" sz="3100" dirty="0"/>
            </a:br>
            <a:br>
              <a:rPr lang="en-GB" sz="3100" dirty="0"/>
            </a:br>
            <a:r>
              <a:rPr lang="en-GB" sz="3100" dirty="0"/>
              <a:t>Paper 3:</a:t>
            </a:r>
            <a:br>
              <a:rPr lang="en-GB" sz="3100" dirty="0"/>
            </a:br>
            <a:r>
              <a:rPr lang="en-GB" sz="3100" dirty="0"/>
              <a:t>Units 1-8, all of As &amp; A level courses including practical skills AND a 25 mark Synoptic essay 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254592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530B004E4030438EC8C74B8DAE3C6D" ma:contentTypeVersion="18" ma:contentTypeDescription="Create a new document." ma:contentTypeScope="" ma:versionID="76015047d295ab2ab6fb0bb38b92783d">
  <xsd:schema xmlns:xsd="http://www.w3.org/2001/XMLSchema" xmlns:xs="http://www.w3.org/2001/XMLSchema" xmlns:p="http://schemas.microsoft.com/office/2006/metadata/properties" xmlns:ns2="3ae4bebc-5183-402f-9a72-94513702be85" xmlns:ns3="0ff20ada-ea1e-4479-af96-12e7f68be8f6" targetNamespace="http://schemas.microsoft.com/office/2006/metadata/properties" ma:root="true" ma:fieldsID="2232b0e2fdd0729c05db7f1825d902f3" ns2:_="" ns3:_="">
    <xsd:import namespace="3ae4bebc-5183-402f-9a72-94513702be85"/>
    <xsd:import namespace="0ff20ada-ea1e-4479-af96-12e7f68be8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bebc-5183-402f-9a72-94513702be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2d9a6a31-fdfb-4004-be80-b2e3336632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f20ada-ea1e-4479-af96-12e7f68be8f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7af94c68-3a47-42a6-be9b-7b315d5a8e27}" ma:internalName="TaxCatchAll" ma:showField="CatchAllData" ma:web="0ff20ada-ea1e-4479-af96-12e7f68be8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ae4bebc-5183-402f-9a72-94513702be85">
      <Terms xmlns="http://schemas.microsoft.com/office/infopath/2007/PartnerControls"/>
    </lcf76f155ced4ddcb4097134ff3c332f>
    <TaxCatchAll xmlns="0ff20ada-ea1e-4479-af96-12e7f68be8f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5686F0-BB73-4250-942B-827414F99C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e4bebc-5183-402f-9a72-94513702be85"/>
    <ds:schemaRef ds:uri="0ff20ada-ea1e-4479-af96-12e7f68be8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AD2E290-03CC-4FDE-ACD2-192AA14C6C39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8704386a-18aa-4a3a-b61b-5046ec1373dd"/>
    <ds:schemaRef ds:uri="http://www.w3.org/XML/1998/namespace"/>
    <ds:schemaRef ds:uri="3ae4bebc-5183-402f-9a72-94513702be85"/>
    <ds:schemaRef ds:uri="0ff20ada-ea1e-4479-af96-12e7f68be8f6"/>
  </ds:schemaRefs>
</ds:datastoreItem>
</file>

<file path=customXml/itemProps3.xml><?xml version="1.0" encoding="utf-8"?>
<ds:datastoreItem xmlns:ds="http://schemas.openxmlformats.org/officeDocument/2006/customXml" ds:itemID="{B4206124-8A93-4933-BB2B-C44D6517F7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1030</TotalTime>
  <Words>1871</Words>
  <Application>Microsoft Office PowerPoint</Application>
  <PresentationFormat>Widescreen</PresentationFormat>
  <Paragraphs>297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Slice</vt:lpstr>
      <vt:lpstr>PowerPoint Presentation</vt:lpstr>
      <vt:lpstr>PowerPoint Presentation</vt:lpstr>
      <vt:lpstr>PowerPoint Presentation</vt:lpstr>
      <vt:lpstr>A Level Biology induction day 2025</vt:lpstr>
      <vt:lpstr>PowerPoint Presentation</vt:lpstr>
      <vt:lpstr>1. BIOCHEMISTRY  2. Cell Biology  3. Organisms Exchange of substances with environment  4. genetics </vt:lpstr>
      <vt:lpstr> 5. Energy Transfer in and between organisms  6. Organisms response to change in both    internal and external  environments  7. Genetics, Populations, Evolution &amp; Ecosystems  8. Control of Genes expression</vt:lpstr>
      <vt:lpstr>PowerPoint Presentation</vt:lpstr>
      <vt:lpstr>3 x 2 hour examinations worth 2x35% and 30% of the course   paper 1:  will cover all units (1-4)of AS Bio course &amp; assessment of practical skills  Paper 2: Units 5-8 of A level course including practical skills  Paper 3: Units 1-8, all of As &amp; A level courses including practical skills AND a 25 mark Synoptic essay  </vt:lpstr>
      <vt:lpstr> the following weightings apply  </vt:lpstr>
      <vt:lpstr>So where does this fit on the different levels of learning??</vt:lpstr>
      <vt:lpstr>PowerPoint Presentation</vt:lpstr>
      <vt:lpstr>Arithmetic &amp; Numerical computation  Data handling  Algebra  Graphs  Geometry &amp; Trigonometry  Statistics    Geometry and Trigoff</vt:lpstr>
      <vt:lpstr>PowerPoint Presentation</vt:lpstr>
      <vt:lpstr>PowerPoint Presentation</vt:lpstr>
      <vt:lpstr>PowerPoint Presentation</vt:lpstr>
      <vt:lpstr>PowerPoint Presentation</vt:lpstr>
      <vt:lpstr>                                                      Skills we are looking for you to display   1.AO1: 35-40% Knowledge and understanding of concepts and techniques  2. AO2. 40-45% Knowledge and understanding of concepts including data handling, qualitative and quantitative data handling   3. AO3.  20-25% Analysis, interpretation &amp; evaluation of scientific information.  Judgements &amp; conclusions regarding practical's and practical designs </vt:lpstr>
      <vt:lpstr>PowerPoint Presentation</vt:lpstr>
      <vt:lpstr>PowerPoint Presentation</vt:lpstr>
      <vt:lpstr>Maggots when required to turn will alternate between left and right </vt:lpstr>
      <vt:lpstr>What is the Null Hypothesis?    </vt:lpstr>
      <vt:lpstr>There is no alternation in whether a maggot turns left or right</vt:lpstr>
      <vt:lpstr> </vt:lpstr>
      <vt:lpstr>Results table???</vt:lpstr>
      <vt:lpstr>Results Table</vt:lpstr>
      <vt:lpstr>No,  I here you say…well we therefore need to carry out a statistical test to support your findings.</vt:lpstr>
      <vt:lpstr>PowerPoint Presentation</vt:lpstr>
      <vt:lpstr>Maggots when required to turn will alternate between left and right </vt:lpstr>
      <vt:lpstr>There is no alternation in whether a maggot turns left or right</vt:lpstr>
      <vt:lpstr>PowerPoint Presentation</vt:lpstr>
      <vt:lpstr>PowerPoint Presentation</vt:lpstr>
      <vt:lpstr>PowerPoint Presentation</vt:lpstr>
      <vt:lpstr>The Data Crunch</vt:lpstr>
      <vt:lpstr>The Data Crunch</vt:lpstr>
      <vt:lpstr>The Data Crunch</vt:lpstr>
      <vt:lpstr>The Data Crunch</vt:lpstr>
      <vt:lpstr>The Data Crunch (group data)</vt:lpstr>
      <vt:lpstr>Continued</vt:lpstr>
      <vt:lpstr>Now Calculate  chi squared (2)on your results </vt:lpstr>
      <vt:lpstr>Now Calculate  chi squared (2)on your results </vt:lpstr>
      <vt:lpstr>Degrees of Freedom</vt:lpstr>
      <vt:lpstr>Determine Significance.</vt:lpstr>
      <vt:lpstr>PowerPoint Presentation</vt:lpstr>
      <vt:lpstr>Collect a biology preliminary sheet on way out </vt:lpstr>
      <vt:lpstr>A Level Biology induction day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Level Biology induction day 2015</dc:title>
  <dc:creator>Mr C Smith</dc:creator>
  <cp:lastModifiedBy>Mr C Smith</cp:lastModifiedBy>
  <cp:revision>148</cp:revision>
  <dcterms:created xsi:type="dcterms:W3CDTF">2015-06-02T10:42:16Z</dcterms:created>
  <dcterms:modified xsi:type="dcterms:W3CDTF">2025-07-09T12:23:49Z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0x0101008E530B004E4030438EC8C74B8DAE3C6D</vt:lpwstr>
  </property>
  <property fmtid="{D5CDD505-2E9C-101B-9397-08002B2CF9AE}" pid="3" name="Order">
    <vt:r8>272200</vt:r8>
  </property>
  <property fmtid="{D5CDD505-2E9C-101B-9397-08002B2CF9AE}" pid="4" name="MediaServiceImageTags">
    <vt:lpwstr/>
  </property>
</Properties>
</file>