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8" r:id="rId6"/>
    <p:sldId id="258" r:id="rId7"/>
    <p:sldId id="259" r:id="rId8"/>
    <p:sldId id="266" r:id="rId9"/>
    <p:sldId id="256" r:id="rId10"/>
    <p:sldId id="260" r:id="rId11"/>
    <p:sldId id="261" r:id="rId12"/>
    <p:sldId id="262" r:id="rId13"/>
    <p:sldId id="263" r:id="rId14"/>
    <p:sldId id="265" r:id="rId15"/>
    <p:sldId id="264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B0F61-BC70-05EE-DE8F-81739050D5CD}" v="10" dt="2025-07-04T09:31:53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1EB9-7C74-4823-A841-CB5721AB9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AA40D-3A7A-4054-A6CE-953CD8CE1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2458A-7D21-44E0-9809-C3D7F487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FC164-638D-4F57-AB9F-F84863D8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9FD9B-80F6-481A-B025-14F4953C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4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EB0E-3245-405C-8434-10B93D96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FB5F6-0F1A-4699-AE74-744B687F8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805C1-CBF3-45B4-992E-1A79D816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D91DA-7E09-415E-B3E8-BB1AD4D6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69FF9-2991-41AB-AA83-C547DCE3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2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125FF-CCAF-4476-91AD-CB21A4D3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04749-76B0-4D13-BC27-3A0C01F09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0B557-928A-46DC-BD0D-B9169E63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6967-DBB9-4264-91B6-C9809823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8CDA6-52E1-4526-9123-28A57670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2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A265-B1DD-4C2C-BA8F-F6098020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B25B-B7E4-4894-B679-FBE2B001B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4C59E-D432-47A8-9E82-D6DFB50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37CBA-7F99-4592-9943-9199A967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8F818-97E1-4AC5-98BF-A7F6417F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6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0020-73CC-41D9-A573-20914B46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86E84-D59D-4AFC-B305-2D6F43D24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06082-7852-4AB0-8FB1-DCDC8446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49CF-63D1-46B9-91A3-8B89FC52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9B59C-0779-48C3-A14A-B4F3590B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957E-9B4F-4ACD-B40E-15F83479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9A01-F45F-4CA8-89B3-631245FA9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20DEC-FBB3-4799-A3F1-CEE7E9E81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1AB72-7125-446F-AC92-3C81326A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931FF-2B02-44CA-B9A0-C7C19F29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0DC78-18A3-4045-8975-49F9E6FD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7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78EB-FDC0-4337-ADDC-9C650532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B7460-1DDC-44EA-ACA8-8A799A75C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FF1F0-6561-4D60-AAF1-B7297B403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0842F-82E4-48FE-BA73-C36343115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B1112-D19A-4A3A-99C4-3070461DE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C5E05-5947-44FE-A6DF-ABA2191C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FE39B-AAC1-4476-AE73-00793DEF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06C70-59C2-461B-BC32-DFB0A54C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2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C009-5E2B-4AAC-8892-4795A338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E89CA-9443-4966-8C3A-F8FA8B3E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E1E71-9E92-4A4F-A327-24ECE53E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042B6-2BFC-4014-9DFB-0682EAB1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2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14B0B-43B4-49AA-A92B-E03463BF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6E902-2972-494A-A9E9-2FC0513F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52610-DC83-4357-9318-88565EA0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E026-CAF6-4AEE-B792-79B07241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B3A3C-6B71-4ED9-8BA9-E2569FCB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8BAA9-B2CA-4B96-9D95-F824FF94C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8F077-462D-4785-A11A-88134A42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DD220-4F02-4623-ABDB-A45C4703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F5910-F188-47E6-A278-7E16BCD6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9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0712-EF31-40B5-9D23-2B82DDC4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6368E-504B-40B9-85DE-8CCA50DDD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79F-C2D8-4D75-8352-536146121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C80E1-9E99-4DB0-B44E-63959BB7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E6C3D-B0EF-4B30-8291-09496A1A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04C92-E523-4F77-A12F-2A9BE724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2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8FDBA-D75C-4EA5-9054-30B637BC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2CD27-EE62-4CD8-8D46-223B7FD94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6DF32-BE2B-4339-86FE-B5654BCEE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3A17-DE86-43F4-8E8E-4E116F42028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ACC0-4F34-48C3-B29A-8A92956BB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6723A-E58E-435C-B0C3-DF3BBAEE4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7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XV5Wxv5dyg" TargetMode="External"/><Relationship Id="rId2" Type="http://schemas.openxmlformats.org/officeDocument/2006/relationships/hyperlink" Target="https://www.youtube.com/watch?v=Tt9kMSf8R5Y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2K9xlGmN2Q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F284D0-B641-44C1-8B5C-84DD41C070EC}"/>
              </a:ext>
            </a:extLst>
          </p:cNvPr>
          <p:cNvSpPr/>
          <p:nvPr/>
        </p:nvSpPr>
        <p:spPr>
          <a:xfrm>
            <a:off x="272642" y="503339"/>
            <a:ext cx="5431872" cy="58408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solidFill>
                  <a:schemeClr val="tx1"/>
                </a:solidFill>
              </a:rPr>
              <a:t>Welcome to the</a:t>
            </a:r>
          </a:p>
          <a:p>
            <a:pPr algn="ctr"/>
            <a:r>
              <a:rPr lang="en-GB" sz="6000">
                <a:solidFill>
                  <a:schemeClr val="tx1"/>
                </a:solidFill>
              </a:rPr>
              <a:t>Health and Social Care taster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E3264F-9BDE-4667-88D3-0C47EC2E8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89" y="0"/>
            <a:ext cx="5827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5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052E-EAE5-4D99-86DE-19125666A3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/>
              <a:t>Unit 2 – Exam 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3D4E4F5-2D71-4282-A620-4EFCD2834A8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6603093"/>
              </p:ext>
            </p:extLst>
          </p:nvPr>
        </p:nvGraphicFramePr>
        <p:xfrm>
          <a:off x="1304365" y="2058241"/>
          <a:ext cx="8359588" cy="3749009"/>
        </p:xfrm>
        <a:graphic>
          <a:graphicData uri="http://schemas.openxmlformats.org/drawingml/2006/table">
            <a:tbl>
              <a:tblPr firstRow="1" firstCol="1" bandRow="1"/>
              <a:tblGrid>
                <a:gridCol w="3486562">
                  <a:extLst>
                    <a:ext uri="{9D8B030D-6E8A-4147-A177-3AD203B41FA5}">
                      <a16:colId xmlns:a16="http://schemas.microsoft.com/office/drawing/2014/main" val="1762374941"/>
                    </a:ext>
                  </a:extLst>
                </a:gridCol>
                <a:gridCol w="4873026">
                  <a:extLst>
                    <a:ext uri="{9D8B030D-6E8A-4147-A177-3AD203B41FA5}">
                      <a16:colId xmlns:a16="http://schemas.microsoft.com/office/drawing/2014/main" val="4091881586"/>
                    </a:ext>
                  </a:extLst>
                </a:gridCol>
              </a:tblGrid>
              <a:tr h="19248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b="1" kern="100"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Content Area </a:t>
                      </a:r>
                      <a:endParaRPr lang="en-GB" sz="1400" kern="100">
                        <a:effectLst/>
                        <a:latin typeface="Open Sans Light"/>
                        <a:ea typeface="Open Sans Light"/>
                      </a:endParaRPr>
                    </a:p>
                  </a:txBody>
                  <a:tcPr marL="33793" marR="33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b="1" kern="100"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Topics</a:t>
                      </a:r>
                      <a:endParaRPr lang="en-GB" sz="1400" kern="100">
                        <a:effectLst/>
                        <a:latin typeface="Open Sans Light"/>
                        <a:ea typeface="Open Sans Light"/>
                      </a:endParaRPr>
                    </a:p>
                  </a:txBody>
                  <a:tcPr marL="33793" marR="33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18537"/>
                  </a:ext>
                </a:extLst>
              </a:tr>
              <a:tr h="118550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A: Organisation of the human body</a:t>
                      </a:r>
                    </a:p>
                  </a:txBody>
                  <a:tcPr marL="33793" marR="33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A1 Cells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A2 Tissues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A3 Energy in the body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A4 Homeostatic mechanisms</a:t>
                      </a:r>
                    </a:p>
                  </a:txBody>
                  <a:tcPr marL="33793" marR="33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758541"/>
                  </a:ext>
                </a:extLst>
              </a:tr>
              <a:tr h="184752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B: Body systems</a:t>
                      </a:r>
                    </a:p>
                  </a:txBody>
                  <a:tcPr marL="33793" marR="33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B1 The cardiovascular system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B2 The respiratory system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B3 The nervous system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B4 The endocrine and renal systems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B5 The musculoskeletal system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B6 The function of further body systems</a:t>
                      </a:r>
                    </a:p>
                  </a:txBody>
                  <a:tcPr marL="33793" marR="33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093066"/>
                  </a:ext>
                </a:extLst>
              </a:tr>
              <a:tr h="52349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C: Disorders of the body and effect on body systems</a:t>
                      </a:r>
                    </a:p>
                  </a:txBody>
                  <a:tcPr marL="33793" marR="33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C1 The main disorders of the body systems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 </a:t>
                      </a:r>
                    </a:p>
                  </a:txBody>
                  <a:tcPr marL="33793" marR="33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53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0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9C68-BD22-4680-ACEB-23CA064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/>
              <a:t>Unit 3 – Assignment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4FFB8B-A549-407E-846B-DE01B8B97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655327"/>
              </p:ext>
            </p:extLst>
          </p:nvPr>
        </p:nvGraphicFramePr>
        <p:xfrm>
          <a:off x="838200" y="1690688"/>
          <a:ext cx="10618694" cy="3923315"/>
        </p:xfrm>
        <a:graphic>
          <a:graphicData uri="http://schemas.openxmlformats.org/drawingml/2006/table">
            <a:tbl>
              <a:tblPr firstRow="1" firstCol="1" bandRow="1"/>
              <a:tblGrid>
                <a:gridCol w="4452093">
                  <a:extLst>
                    <a:ext uri="{9D8B030D-6E8A-4147-A177-3AD203B41FA5}">
                      <a16:colId xmlns:a16="http://schemas.microsoft.com/office/drawing/2014/main" val="2748395438"/>
                    </a:ext>
                  </a:extLst>
                </a:gridCol>
                <a:gridCol w="6166601">
                  <a:extLst>
                    <a:ext uri="{9D8B030D-6E8A-4147-A177-3AD203B41FA5}">
                      <a16:colId xmlns:a16="http://schemas.microsoft.com/office/drawing/2014/main" val="4191995913"/>
                    </a:ext>
                  </a:extLst>
                </a:gridCol>
              </a:tblGrid>
              <a:tr h="23171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b="1" kern="100"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Learning Aim </a:t>
                      </a:r>
                      <a:endParaRPr lang="en-GB" sz="1200" kern="100">
                        <a:effectLst/>
                        <a:latin typeface="Open Sans Light"/>
                        <a:ea typeface="Open Sans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b="1" kern="100"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Topics</a:t>
                      </a:r>
                      <a:endParaRPr lang="en-GB" sz="1200" kern="100">
                        <a:effectLst/>
                        <a:latin typeface="Open Sans Light"/>
                        <a:ea typeface="Open Sans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13385"/>
                  </a:ext>
                </a:extLst>
              </a:tr>
              <a:tr h="174546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A Understand the principles of health and social care practice which underpin meeting the care and support needs of individuals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A1 Values essential to health and social care practice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A2 Person-centred care and approaches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A3 Communication in health and social care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A4 Confidentiality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A5 Duty of care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A6 Working with vulnerable children and adults at risk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20257"/>
                  </a:ext>
                </a:extLst>
              </a:tr>
              <a:tr h="11275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B Examine how organisations, legislation and guidance inform practice in health and social care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B1 Organisations, legislation and guidance affecting health and social care services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B2 Organisation of health and social care services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B3 How health and social care services are organised to benefit the population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B4 Using critical thinking skills to draw valid conclusions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16337"/>
                  </a:ext>
                </a:extLst>
              </a:tr>
              <a:tr h="81858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C Examine how social determinants affect the health status of individuals and the importance of equality, diversity and inclusion in practice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C1 The effect of social determinants on individuals’ health status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C2 Improving health outcomes in practice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kern="100">
                          <a:effectLst/>
                          <a:latin typeface="Open Sans Light"/>
                          <a:ea typeface="Open Sans Light"/>
                        </a:rPr>
                        <a:t>C3 Potential barriers to improving health outcomes in practice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856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03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8A68-1D66-4376-9323-1367FD5C28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/>
              <a:t>Unit 5 – Assignment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901486-A151-4AF1-9819-FBE191F74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421956"/>
              </p:ext>
            </p:extLst>
          </p:nvPr>
        </p:nvGraphicFramePr>
        <p:xfrm>
          <a:off x="838200" y="1954307"/>
          <a:ext cx="10515600" cy="3591752"/>
        </p:xfrm>
        <a:graphic>
          <a:graphicData uri="http://schemas.openxmlformats.org/drawingml/2006/table">
            <a:tbl>
              <a:tblPr firstRow="1" firstCol="1" bandRow="1"/>
              <a:tblGrid>
                <a:gridCol w="4408711">
                  <a:extLst>
                    <a:ext uri="{9D8B030D-6E8A-4147-A177-3AD203B41FA5}">
                      <a16:colId xmlns:a16="http://schemas.microsoft.com/office/drawing/2014/main" val="4249262602"/>
                    </a:ext>
                  </a:extLst>
                </a:gridCol>
                <a:gridCol w="6106889">
                  <a:extLst>
                    <a:ext uri="{9D8B030D-6E8A-4147-A177-3AD203B41FA5}">
                      <a16:colId xmlns:a16="http://schemas.microsoft.com/office/drawing/2014/main" val="3828433310"/>
                    </a:ext>
                  </a:extLst>
                </a:gridCol>
              </a:tblGrid>
              <a:tr h="23707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b="1" kern="100"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Learning Aim </a:t>
                      </a:r>
                      <a:endParaRPr lang="en-GB" sz="1400" kern="100">
                        <a:effectLst/>
                        <a:latin typeface="Open Sans Light"/>
                        <a:ea typeface="Open Sans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b="1" kern="100"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Topics</a:t>
                      </a:r>
                      <a:endParaRPr lang="en-GB" sz="1400" kern="100">
                        <a:effectLst/>
                        <a:latin typeface="Open Sans Light"/>
                        <a:ea typeface="Open Sans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018922"/>
                  </a:ext>
                </a:extLst>
              </a:tr>
              <a:tr h="148569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A Understand the purpose of health education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A1 Purpose of health education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A2 The role of health education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A3 Organisations influencing health education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A4 Legislation and regulations impacting on health education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A5 Monitoring the health of the 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56135"/>
                  </a:ext>
                </a:extLst>
              </a:tr>
              <a:tr h="79421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B Explore key issues nation is monitored. and priorities for health and the factors that affect health and wellbeing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B1 Health issues and priorities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B2 Factors affecting health and wellbeing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589740"/>
                  </a:ext>
                </a:extLst>
              </a:tr>
              <a:tr h="107476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C Examine approaches to health education campaigns and their impact on health and wellbeing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C1 Current and ongoing health education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C2 Models and approaches used in health education to promote health and wellbeing 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</a:tabLst>
                      </a:pPr>
                      <a:r>
                        <a:rPr lang="en-GB" sz="1400" kern="100">
                          <a:effectLst/>
                          <a:latin typeface="Open Sans Light"/>
                          <a:ea typeface="Open Sans Light"/>
                        </a:rPr>
                        <a:t>C3 Planning a health education even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014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00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39AB-AA07-4211-94BA-C66A54DD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81" y="654424"/>
            <a:ext cx="2987490" cy="577327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3200" b="1" dirty="0"/>
              <a:t>Think of your dream job role…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Pick 4 </a:t>
            </a:r>
            <a:r>
              <a:rPr lang="en-GB" sz="3200" b="1" dirty="0"/>
              <a:t>skills</a:t>
            </a:r>
            <a:r>
              <a:rPr lang="en-GB" sz="3200" dirty="0"/>
              <a:t> from the framework, and write a short paragraph of what specific abilities you may need for a </a:t>
            </a:r>
            <a:r>
              <a:rPr lang="en-GB" sz="3200" b="1" dirty="0"/>
              <a:t>successful career</a:t>
            </a:r>
            <a:r>
              <a:rPr lang="en-GB" sz="3200" dirty="0"/>
              <a:t>. </a:t>
            </a:r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047D9-BFE2-46C1-87AE-76F0B17D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174" y="-62753"/>
            <a:ext cx="7448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F6D5DE-B620-56E5-3EBF-1E04D508F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35" y="198142"/>
            <a:ext cx="11438011" cy="64320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560E8C-7AFB-4BF9-9E27-EACEC28B6DA1}"/>
              </a:ext>
            </a:extLst>
          </p:cNvPr>
          <p:cNvSpPr/>
          <p:nvPr/>
        </p:nvSpPr>
        <p:spPr>
          <a:xfrm>
            <a:off x="8852452" y="1364974"/>
            <a:ext cx="2676939" cy="19480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Write your name on your label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and stick it on you!  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Speak to your partner, and discuss the reasons for selecting the HSC</a:t>
            </a:r>
            <a:r>
              <a:rPr lang="en-GB" dirty="0">
                <a:solidFill>
                  <a:schemeClr val="tx1"/>
                </a:solidFill>
              </a:rPr>
              <a:t> course. </a:t>
            </a:r>
          </a:p>
        </p:txBody>
      </p:sp>
    </p:spTree>
    <p:extLst>
      <p:ext uri="{BB962C8B-B14F-4D97-AF65-F5344CB8AC3E}">
        <p14:creationId xmlns:p14="http://schemas.microsoft.com/office/powerpoint/2010/main" val="319195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5CEE5-BE8C-4F33-A9BE-701315183D94}"/>
              </a:ext>
            </a:extLst>
          </p:cNvPr>
          <p:cNvSpPr/>
          <p:nvPr/>
        </p:nvSpPr>
        <p:spPr>
          <a:xfrm>
            <a:off x="557048" y="151179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/>
              <a:t>The Pearson Level 3 Alternative Academic Qualification BTEC National in Health and Social Care (Extended Certificate) is an Alternative Academic Qualification (AAQ) designed for post-16 students with an interest in health and social care and aiming to progress to higher education as a route to graduate level employment. </a:t>
            </a:r>
          </a:p>
          <a:p>
            <a:r>
              <a:rPr lang="en-US" sz="2800"/>
              <a:t>Equivalent to </a:t>
            </a:r>
            <a:r>
              <a:rPr lang="en-US" sz="2800" b="1">
                <a:highlight>
                  <a:srgbClr val="FFFF00"/>
                </a:highlight>
              </a:rPr>
              <a:t>one A Level </a:t>
            </a:r>
            <a:r>
              <a:rPr lang="en-US" sz="2800"/>
              <a:t>in size, it is suitable for students looking to develop their applied knowledge and skills in Health and Social Care alongside two A Levels or other Level 3 courses. </a:t>
            </a:r>
            <a:endParaRPr lang="en-GB" sz="280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ECDBEE5-347E-4D30-9BDC-63FD0B6813B0}"/>
              </a:ext>
            </a:extLst>
          </p:cNvPr>
          <p:cNvSpPr/>
          <p:nvPr/>
        </p:nvSpPr>
        <p:spPr>
          <a:xfrm>
            <a:off x="7262647" y="1744717"/>
            <a:ext cx="4633361" cy="380474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1"/>
                </a:solidFill>
              </a:rPr>
              <a:t>Who is this qualification for?</a:t>
            </a:r>
          </a:p>
        </p:txBody>
      </p:sp>
    </p:spTree>
    <p:extLst>
      <p:ext uri="{BB962C8B-B14F-4D97-AF65-F5344CB8AC3E}">
        <p14:creationId xmlns:p14="http://schemas.microsoft.com/office/powerpoint/2010/main" val="80295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 1">
            <a:extLst>
              <a:ext uri="{FF2B5EF4-FFF2-40B4-BE49-F238E27FC236}">
                <a16:creationId xmlns:a16="http://schemas.microsoft.com/office/drawing/2014/main" id="{34C3A868-1715-46E4-980A-31389C94681F}"/>
              </a:ext>
            </a:extLst>
          </p:cNvPr>
          <p:cNvSpPr/>
          <p:nvPr/>
        </p:nvSpPr>
        <p:spPr>
          <a:xfrm>
            <a:off x="8422223" y="2029540"/>
            <a:ext cx="3478925" cy="31468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</a:rPr>
              <a:t>What will you study over the next two years?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AEEF3-5560-4F28-AD8A-57F3F747FAAB}"/>
              </a:ext>
            </a:extLst>
          </p:cNvPr>
          <p:cNvSpPr/>
          <p:nvPr/>
        </p:nvSpPr>
        <p:spPr>
          <a:xfrm>
            <a:off x="105395" y="351089"/>
            <a:ext cx="3909848" cy="290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/>
              <a:t>Unit 1 </a:t>
            </a:r>
          </a:p>
          <a:p>
            <a:r>
              <a:rPr lang="en-US" b="1" u="sng"/>
              <a:t>Human Lifespan and Development</a:t>
            </a:r>
          </a:p>
          <a:p>
            <a:pPr algn="ctr"/>
            <a:r>
              <a:rPr lang="en-US" b="1"/>
              <a:t> </a:t>
            </a:r>
          </a:p>
          <a:p>
            <a:pPr algn="ctr"/>
            <a:r>
              <a:rPr lang="en-US"/>
              <a:t>Physical, Intellectual, Emotional &amp; Social (PIES) factors affecting growth and development, interventions and the different professionals providing care and treatment.</a:t>
            </a:r>
            <a:endParaRPr lang="en-GB" b="1" u="sng"/>
          </a:p>
          <a:p>
            <a:pPr algn="ctr"/>
            <a:endParaRPr lang="en-GB" b="1" u="sn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54156-E0C5-47D4-8703-2B8B1DFB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295" y="3602976"/>
            <a:ext cx="3920068" cy="2635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8B1C5-D613-4EC7-AF5E-02C854F1F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39" y="334518"/>
            <a:ext cx="4077724" cy="2920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46A86-4AFA-4782-AFDF-9602585A0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5" y="3586294"/>
            <a:ext cx="3920068" cy="26353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D3A89D-F443-4FC2-A383-D76F808FB4FB}"/>
              </a:ext>
            </a:extLst>
          </p:cNvPr>
          <p:cNvSpPr/>
          <p:nvPr/>
        </p:nvSpPr>
        <p:spPr>
          <a:xfrm>
            <a:off x="4624697" y="526689"/>
            <a:ext cx="3370012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b="1" u="sng">
                <a:solidFill>
                  <a:schemeClr val="bg1"/>
                </a:solidFill>
              </a:rPr>
              <a:t>Unit 2 </a:t>
            </a:r>
          </a:p>
          <a:p>
            <a:pPr algn="ctr"/>
            <a:r>
              <a:rPr lang="en-US" sz="2000" b="1" u="sng">
                <a:solidFill>
                  <a:schemeClr val="bg1"/>
                </a:solidFill>
              </a:rPr>
              <a:t>Human</a:t>
            </a:r>
            <a:r>
              <a:rPr lang="en-US" sz="2000" b="1" u="sng"/>
              <a:t> </a:t>
            </a:r>
            <a:r>
              <a:rPr lang="en-US" sz="2000" b="1" u="sng">
                <a:solidFill>
                  <a:schemeClr val="bg1"/>
                </a:solidFill>
              </a:rPr>
              <a:t>Biology and Health </a:t>
            </a:r>
          </a:p>
          <a:p>
            <a:pPr algn="ctr"/>
            <a:endParaRPr lang="en-US" sz="2000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</a:rPr>
              <a:t>Human body structure and systems, normal physiological functioning and the impact of common disorders.</a:t>
            </a:r>
            <a:endParaRPr lang="en-GB" sz="2000">
              <a:solidFill>
                <a:schemeClr val="bg1"/>
              </a:solidFill>
            </a:endParaRPr>
          </a:p>
          <a:p>
            <a:pPr algn="ctr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41620-51B5-4F3B-9B80-25A49648366E}"/>
              </a:ext>
            </a:extLst>
          </p:cNvPr>
          <p:cNvSpPr/>
          <p:nvPr/>
        </p:nvSpPr>
        <p:spPr>
          <a:xfrm>
            <a:off x="290852" y="3781862"/>
            <a:ext cx="3643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>
                <a:solidFill>
                  <a:schemeClr val="bg1"/>
                </a:solidFill>
              </a:rPr>
              <a:t>Unit 3 </a:t>
            </a:r>
          </a:p>
          <a:p>
            <a:pPr algn="ctr"/>
            <a:r>
              <a:rPr lang="en-US" b="1" u="sng">
                <a:solidFill>
                  <a:schemeClr val="bg1"/>
                </a:solidFill>
              </a:rPr>
              <a:t>Health and Social Care Practice </a:t>
            </a:r>
          </a:p>
          <a:p>
            <a:pPr algn="ctr"/>
            <a:endParaRPr lang="en-US"/>
          </a:p>
          <a:p>
            <a:pPr algn="ctr"/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Core principles, values and legislation that underpin and influence health and social care, and the effect of social determinants on an individual health status.</a:t>
            </a:r>
            <a:endParaRPr lang="en-GB" b="1" u="sng">
              <a:solidFill>
                <a:schemeClr val="bg1"/>
              </a:solidFill>
            </a:endParaRPr>
          </a:p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14202-FEA3-4226-A5BD-63BE6BEC21DF}"/>
              </a:ext>
            </a:extLst>
          </p:cNvPr>
          <p:cNvSpPr/>
          <p:nvPr/>
        </p:nvSpPr>
        <p:spPr>
          <a:xfrm>
            <a:off x="4617528" y="3699641"/>
            <a:ext cx="35785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b="1" u="sng">
              <a:solidFill>
                <a:schemeClr val="bg1"/>
              </a:solidFill>
            </a:endParaRPr>
          </a:p>
          <a:p>
            <a:pPr algn="ctr"/>
            <a:r>
              <a:rPr lang="en-GB" sz="2000" b="1" u="sng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0858C-5941-4B88-9F18-5FC03395FFF9}"/>
              </a:ext>
            </a:extLst>
          </p:cNvPr>
          <p:cNvSpPr txBox="1"/>
          <p:nvPr/>
        </p:nvSpPr>
        <p:spPr>
          <a:xfrm>
            <a:off x="4570959" y="3699641"/>
            <a:ext cx="3662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UNIT 5: </a:t>
            </a:r>
            <a:r>
              <a:rPr lang="en-GB">
                <a:solidFill>
                  <a:schemeClr val="bg1"/>
                </a:solidFill>
              </a:rPr>
              <a:t>Promoting Health Education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For this Pearson-set Assignment Brief, you should focus on one health and wellbeing issue from the following: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 • diet and nutrition • sexual health.</a:t>
            </a:r>
          </a:p>
        </p:txBody>
      </p:sp>
    </p:spTree>
    <p:extLst>
      <p:ext uri="{BB962C8B-B14F-4D97-AF65-F5344CB8AC3E}">
        <p14:creationId xmlns:p14="http://schemas.microsoft.com/office/powerpoint/2010/main" val="37302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D61103-6E8D-48F0-8A48-317B41DBA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9" t="-1" b="-566"/>
          <a:stretch/>
        </p:blipFill>
        <p:spPr>
          <a:xfrm>
            <a:off x="304800" y="684238"/>
            <a:ext cx="4706471" cy="4909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F3F2D3-95A8-4873-9A16-116DE4E29D58}"/>
              </a:ext>
            </a:extLst>
          </p:cNvPr>
          <p:cNvSpPr/>
          <p:nvPr/>
        </p:nvSpPr>
        <p:spPr>
          <a:xfrm>
            <a:off x="5163671" y="1138518"/>
            <a:ext cx="6445623" cy="278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/>
              <a:t>Transferable skills can be defined as skills that are not specifically related to a particular job, task, academic discipline or area of knowledge and can be used in a wide variety of situations and work settings. They are the skills everyone needs to do any job and to successfully navigate everyday life.</a:t>
            </a:r>
          </a:p>
        </p:txBody>
      </p:sp>
    </p:spTree>
    <p:extLst>
      <p:ext uri="{BB962C8B-B14F-4D97-AF65-F5344CB8AC3E}">
        <p14:creationId xmlns:p14="http://schemas.microsoft.com/office/powerpoint/2010/main" val="168284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2024B2-6151-493E-B1F7-0E57518C1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409" y="0"/>
            <a:ext cx="744842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12E4D0-2634-497A-9389-F9AD6DF640EA}"/>
              </a:ext>
            </a:extLst>
          </p:cNvPr>
          <p:cNvSpPr/>
          <p:nvPr/>
        </p:nvSpPr>
        <p:spPr>
          <a:xfrm>
            <a:off x="217168" y="830318"/>
            <a:ext cx="4309241" cy="53602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It is important to remember that this course will teach you many transferable skills, skills you can use for the future, whether it is employment or university.</a:t>
            </a:r>
          </a:p>
        </p:txBody>
      </p:sp>
    </p:spTree>
    <p:extLst>
      <p:ext uri="{BB962C8B-B14F-4D97-AF65-F5344CB8AC3E}">
        <p14:creationId xmlns:p14="http://schemas.microsoft.com/office/powerpoint/2010/main" val="56629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29508C-AE80-4FB5-A97B-66D911297E07}"/>
              </a:ext>
            </a:extLst>
          </p:cNvPr>
          <p:cNvSpPr/>
          <p:nvPr/>
        </p:nvSpPr>
        <p:spPr>
          <a:xfrm>
            <a:off x="735724" y="1406098"/>
            <a:ext cx="5759669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/>
              <a:t>Which subjects will complement this qualification?</a:t>
            </a:r>
          </a:p>
          <a:p>
            <a:endParaRPr lang="en-GB"/>
          </a:p>
          <a:p>
            <a:r>
              <a:rPr lang="en-GB" sz="2000"/>
              <a:t>The following subjects would be suitable to combine with this qualification: </a:t>
            </a:r>
          </a:p>
          <a:p>
            <a:endParaRPr lang="en-GB" sz="20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/>
              <a:t>Sociology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/>
              <a:t>Psychology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/>
              <a:t>Biology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/>
              <a:t>English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/>
              <a:t>E</a:t>
            </a:r>
            <a:r>
              <a:rPr lang="en-GB" sz="2000" err="1"/>
              <a:t>arly</a:t>
            </a:r>
            <a:r>
              <a:rPr lang="en-GB" sz="2000"/>
              <a:t> Childhood</a:t>
            </a:r>
          </a:p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3BA1B-904C-470F-A9E1-95669CE10FB2}"/>
              </a:ext>
            </a:extLst>
          </p:cNvPr>
          <p:cNvSpPr/>
          <p:nvPr/>
        </p:nvSpPr>
        <p:spPr>
          <a:xfrm>
            <a:off x="6851287" y="1151453"/>
            <a:ext cx="4445876" cy="45550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/>
              <a:t>What further learning will this qualification lead to? </a:t>
            </a:r>
          </a:p>
          <a:p>
            <a:endParaRPr lang="en-GB"/>
          </a:p>
          <a:p>
            <a:r>
              <a:rPr lang="en-GB" sz="2400"/>
              <a:t>• Nursing – BSc (Hons) Adult Nursing, Paediatric Nursing </a:t>
            </a:r>
          </a:p>
          <a:p>
            <a:r>
              <a:rPr lang="en-GB" sz="2400"/>
              <a:t>– BSc (Hons) </a:t>
            </a:r>
          </a:p>
          <a:p>
            <a:r>
              <a:rPr lang="en-GB" sz="2400"/>
              <a:t>• Subject allied to Healthcare works</a:t>
            </a:r>
          </a:p>
          <a:p>
            <a:r>
              <a:rPr lang="en-GB" sz="2400"/>
              <a:t>• Social Work – BA (Hons) Social Work </a:t>
            </a:r>
          </a:p>
          <a:p>
            <a:r>
              <a:rPr lang="en-GB" sz="2400"/>
              <a:t>• Psychology – Psychology BSc (Hons)</a:t>
            </a:r>
          </a:p>
        </p:txBody>
      </p:sp>
    </p:spTree>
    <p:extLst>
      <p:ext uri="{BB962C8B-B14F-4D97-AF65-F5344CB8AC3E}">
        <p14:creationId xmlns:p14="http://schemas.microsoft.com/office/powerpoint/2010/main" val="404512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Left 3">
            <a:extLst>
              <a:ext uri="{FF2B5EF4-FFF2-40B4-BE49-F238E27FC236}">
                <a16:creationId xmlns:a16="http://schemas.microsoft.com/office/drawing/2014/main" id="{375E9DAB-71F3-4544-8CD7-16C6FA2801B5}"/>
              </a:ext>
            </a:extLst>
          </p:cNvPr>
          <p:cNvSpPr/>
          <p:nvPr/>
        </p:nvSpPr>
        <p:spPr>
          <a:xfrm>
            <a:off x="7510589" y="462619"/>
            <a:ext cx="4631267" cy="728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Exam Units 1 and 2 taken in Year 12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8AE2279-07FD-4CA8-ABDF-B39D40EFC035}"/>
              </a:ext>
            </a:extLst>
          </p:cNvPr>
          <p:cNvSpPr/>
          <p:nvPr/>
        </p:nvSpPr>
        <p:spPr>
          <a:xfrm>
            <a:off x="7510588" y="1605180"/>
            <a:ext cx="4631267" cy="728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Coursework Units 3 and 6 taken in Year 13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8367771-0E5C-4979-9362-8C2582D6BF25}"/>
              </a:ext>
            </a:extLst>
          </p:cNvPr>
          <p:cNvSpPr/>
          <p:nvPr/>
        </p:nvSpPr>
        <p:spPr>
          <a:xfrm>
            <a:off x="7126932" y="2446867"/>
            <a:ext cx="5014923" cy="4334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/>
              <a:t>Exam is worth 50% of the overall mark</a:t>
            </a:r>
          </a:p>
          <a:p>
            <a:pPr algn="ctr"/>
            <a:r>
              <a:rPr lang="en-GB"/>
              <a:t>Unit 1 Exam = 25%</a:t>
            </a:r>
          </a:p>
          <a:p>
            <a:pPr algn="ctr"/>
            <a:r>
              <a:rPr lang="en-GB"/>
              <a:t>Unit 2 Exam = 25%</a:t>
            </a:r>
          </a:p>
          <a:p>
            <a:pPr algn="ctr"/>
            <a:endParaRPr lang="en-GB"/>
          </a:p>
          <a:p>
            <a:pPr algn="ctr"/>
            <a:r>
              <a:rPr lang="en-GB" b="1" i="1" u="sng"/>
              <a:t>Coursework (Pearson Set Assignments)  </a:t>
            </a:r>
          </a:p>
          <a:p>
            <a:pPr algn="ctr"/>
            <a:r>
              <a:rPr lang="en-GB" b="1" i="1" u="sng"/>
              <a:t>is worth 50% of the overall mark</a:t>
            </a:r>
          </a:p>
          <a:p>
            <a:pPr algn="ctr"/>
            <a:r>
              <a:rPr lang="en-GB"/>
              <a:t>Unit 3 CWK = 25%</a:t>
            </a:r>
          </a:p>
          <a:p>
            <a:pPr algn="ctr"/>
            <a:r>
              <a:rPr lang="en-GB"/>
              <a:t>Unit 6 CWK = 25%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785C60-B3DE-44B2-8EA1-3599811A1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9" b="49650"/>
          <a:stretch/>
        </p:blipFill>
        <p:spPr>
          <a:xfrm>
            <a:off x="-455221" y="466855"/>
            <a:ext cx="15455792" cy="4337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B2A84F-E802-4F41-AB04-B2E67A28C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89" b="50000"/>
          <a:stretch/>
        </p:blipFill>
        <p:spPr>
          <a:xfrm>
            <a:off x="-623455" y="681475"/>
            <a:ext cx="16040469" cy="42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4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9E4ABC-C857-4816-A453-21F1B046DF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GB" b="1"/>
              <a:t>Unit 1- Exam: What are health inequalities?</a:t>
            </a:r>
            <a:br>
              <a:rPr lang="en-GB" b="1"/>
            </a:br>
            <a:r>
              <a:rPr lang="en-GB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2B345-98AA-424B-935E-948AADBBF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338CB9-BD78-47D5-94CC-CFB1882D1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Health inequalities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The shocking reality of health inequality – BBC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hlinkClick r:id="rId3"/>
              </a:rPr>
              <a:t>How </a:t>
            </a:r>
            <a:r>
              <a:rPr lang="en-US" err="1">
                <a:hlinkClick r:id="rId3"/>
              </a:rPr>
              <a:t>Covid</a:t>
            </a:r>
            <a:r>
              <a:rPr lang="en-US">
                <a:hlinkClick r:id="rId3"/>
              </a:rPr>
              <a:t> exposed the UK’s health inequalities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hlinkClick r:id="rId4"/>
              </a:rPr>
              <a:t>Reducing health inequalities for people experiencing homelessness</a:t>
            </a:r>
            <a:endParaRPr lang="en-US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DE1539-94D3-48FA-ADA3-478EB2A5A2B4}"/>
              </a:ext>
            </a:extLst>
          </p:cNvPr>
          <p:cNvSpPr txBox="1"/>
          <p:nvPr/>
        </p:nvSpPr>
        <p:spPr>
          <a:xfrm>
            <a:off x="6828638" y="1929468"/>
            <a:ext cx="44489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Think about…</a:t>
            </a:r>
          </a:p>
          <a:p>
            <a:r>
              <a:rPr lang="en-US" sz="2800"/>
              <a:t> </a:t>
            </a:r>
          </a:p>
          <a:p>
            <a:r>
              <a:rPr lang="en-US" sz="2800"/>
              <a:t>What is a health inequality?</a:t>
            </a:r>
          </a:p>
          <a:p>
            <a:endParaRPr lang="en-US" sz="2800"/>
          </a:p>
          <a:p>
            <a:r>
              <a:rPr lang="en-US" sz="2800"/>
              <a:t>Who is at risk from health inequalities? </a:t>
            </a:r>
          </a:p>
          <a:p>
            <a:endParaRPr lang="en-US" sz="2800"/>
          </a:p>
          <a:p>
            <a:r>
              <a:rPr lang="en-US" sz="2800"/>
              <a:t>What is trying to be done to reduce health inequalities?  </a:t>
            </a:r>
          </a:p>
        </p:txBody>
      </p:sp>
    </p:spTree>
    <p:extLst>
      <p:ext uri="{BB962C8B-B14F-4D97-AF65-F5344CB8AC3E}">
        <p14:creationId xmlns:p14="http://schemas.microsoft.com/office/powerpoint/2010/main" val="2216028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8" ma:contentTypeDescription="Create a new document." ma:contentTypeScope="" ma:versionID="76015047d295ab2ab6fb0bb38b92783d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2232b0e2fdd0729c05db7f1825d902f3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4C43D1-FF33-4C45-8A36-6DDE3DAFD2AD}"/>
</file>

<file path=customXml/itemProps2.xml><?xml version="1.0" encoding="utf-8"?>
<ds:datastoreItem xmlns:ds="http://schemas.openxmlformats.org/officeDocument/2006/customXml" ds:itemID="{C68578C4-3482-44EC-B767-99BC8B95C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0336DC-0641-459D-A126-3EED222386E1}">
  <ds:schemaRefs>
    <ds:schemaRef ds:uri="d4da9da0-dd8a-4c6c-9d1d-1d994992d13d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a145594-6b55-4057-993b-a62fd0c6e1a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1- Exam: What are health inequalities?  </vt:lpstr>
      <vt:lpstr>Unit 2 – Exam  </vt:lpstr>
      <vt:lpstr>Unit 3 – Assignment </vt:lpstr>
      <vt:lpstr>Unit 5 – Assignment </vt:lpstr>
      <vt:lpstr>Think of your dream job role…  Pick 4 skills from the framework, and write a short paragraph of what specific abilities you may need for a successful career.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K Kukkuk</dc:creator>
  <cp:lastModifiedBy>Mrs V Masih-Targowski</cp:lastModifiedBy>
  <cp:revision>9</cp:revision>
  <dcterms:created xsi:type="dcterms:W3CDTF">2025-02-05T11:06:12Z</dcterms:created>
  <dcterms:modified xsi:type="dcterms:W3CDTF">2025-07-08T09:48:53Z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MediaServiceImageTags">
    <vt:lpwstr/>
  </property>
</Properties>
</file>