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6858000" cy="5143500"/>
  <p:notesSz cx="6858000" cy="9144000"/>
  <p:embeddedFontLst>
    <p:embeddedFont>
      <p:font typeface="Acme" panose="020B0604020202020204" charset="0"/>
      <p:regular r:id="rId26"/>
    </p:embeddedFont>
    <p:embeddedFont>
      <p:font typeface="Advent Pro" panose="020B0604020202020204" charset="0"/>
      <p:regular r:id="rId27"/>
      <p:bold r:id="rId28"/>
    </p:embeddedFont>
    <p:embeddedFont>
      <p:font typeface="Advent Pro Medium" panose="020B0604020202020204" charset="0"/>
      <p:regular r:id="rId29"/>
      <p:bold r:id="rId30"/>
    </p:embeddedFont>
    <p:embeddedFont>
      <p:font typeface="Raleway" panose="020B060402020202020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1710"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1fe320db3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1fe320db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d84471129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d8447112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083325b58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083325b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083325b58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083325b5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d84471129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d8447112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d84471129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d8447112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f98c45b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3f98c45b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3f98c45b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3f98c45b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f98c45bd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3f98c45b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f98c45bd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3f98c45b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3f98c45bd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3f98c45b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083325b58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083325b5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d84471129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d8447112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9" name="Google Shape;9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6" name="Google Shape;10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01026" y="112050"/>
            <a:ext cx="5546699" cy="8574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cme"/>
              <a:buNone/>
              <a:defRPr sz="4800" b="0" i="0" u="none" strike="noStrike" cap="none">
                <a:solidFill>
                  <a:schemeClr val="dk1"/>
                </a:solidFill>
                <a:latin typeface="Acme"/>
                <a:ea typeface="Acme"/>
                <a:cs typeface="Acme"/>
                <a:sym typeface="Acme"/>
              </a:defRPr>
            </a:lvl1pPr>
            <a:lvl2pPr lvl="1"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2pPr>
            <a:lvl3pPr lvl="2"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3pPr>
            <a:lvl4pPr lvl="3"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4pPr>
            <a:lvl5pPr lvl="4"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5pPr>
            <a:lvl6pPr lvl="5"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6pPr>
            <a:lvl7pPr lvl="6"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7pPr>
            <a:lvl8pPr lvl="7"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8pPr>
            <a:lvl9pPr lvl="8"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9pPr>
          </a:lstStyle>
          <a:p>
            <a:endParaRPr/>
          </a:p>
        </p:txBody>
      </p:sp>
      <p:sp>
        <p:nvSpPr>
          <p:cNvPr id="11" name="Google Shape;11;p2"/>
          <p:cNvSpPr txBox="1">
            <a:spLocks noGrp="1"/>
          </p:cNvSpPr>
          <p:nvPr>
            <p:ph type="sldNum" idx="12"/>
          </p:nvPr>
        </p:nvSpPr>
        <p:spPr>
          <a:xfrm>
            <a:off x="6417594" y="4749850"/>
            <a:ext cx="411524" cy="393524"/>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01026" y="112050"/>
            <a:ext cx="5546699" cy="8574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cme"/>
              <a:buNone/>
              <a:defRPr sz="4800" b="0" i="0" u="none" strike="noStrike" cap="none">
                <a:solidFill>
                  <a:schemeClr val="dk1"/>
                </a:solidFill>
                <a:latin typeface="Acme"/>
                <a:ea typeface="Acme"/>
                <a:cs typeface="Acme"/>
                <a:sym typeface="Acme"/>
              </a:defRPr>
            </a:lvl1pPr>
            <a:lvl2pPr lvl="1"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2pPr>
            <a:lvl3pPr lvl="2"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3pPr>
            <a:lvl4pPr lvl="3"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4pPr>
            <a:lvl5pPr lvl="4"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5pPr>
            <a:lvl6pPr lvl="5"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6pPr>
            <a:lvl7pPr lvl="6"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7pPr>
            <a:lvl8pPr lvl="7"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8pPr>
            <a:lvl9pPr lvl="8"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9pPr>
          </a:lstStyle>
          <a:p>
            <a:endParaRPr/>
          </a:p>
        </p:txBody>
      </p:sp>
      <p:sp>
        <p:nvSpPr>
          <p:cNvPr id="14" name="Google Shape;14;p3"/>
          <p:cNvSpPr txBox="1">
            <a:spLocks noGrp="1"/>
          </p:cNvSpPr>
          <p:nvPr>
            <p:ph type="body" idx="1"/>
          </p:nvPr>
        </p:nvSpPr>
        <p:spPr>
          <a:xfrm>
            <a:off x="342900" y="1200150"/>
            <a:ext cx="6172200" cy="372568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FFFFFF"/>
              </a:buClr>
              <a:buSzPts val="1400"/>
              <a:buFont typeface="Advent Pro"/>
              <a:buNone/>
              <a:defRPr sz="3000" b="0" i="0" u="none" strike="noStrike" cap="none">
                <a:solidFill>
                  <a:srgbClr val="FFFFFF"/>
                </a:solidFill>
                <a:latin typeface="Advent Pro"/>
                <a:ea typeface="Advent Pro"/>
                <a:cs typeface="Advent Pro"/>
                <a:sym typeface="Advent Pro"/>
              </a:defRPr>
            </a:lvl1pPr>
            <a:lvl2pPr marL="914400" marR="0" lvl="1" indent="-228600" algn="l" rtl="0">
              <a:lnSpc>
                <a:spcPct val="100000"/>
              </a:lnSpc>
              <a:spcBef>
                <a:spcPts val="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2pPr>
            <a:lvl3pPr marL="1371600" marR="0" lvl="2" indent="-228600" algn="l" rtl="0">
              <a:lnSpc>
                <a:spcPct val="100000"/>
              </a:lnSpc>
              <a:spcBef>
                <a:spcPts val="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3pPr>
            <a:lvl4pPr marL="1828800" marR="0" lvl="3"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4pPr>
            <a:lvl5pPr marL="2286000" marR="0" lvl="4"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5pPr>
            <a:lvl6pPr marL="2743200" marR="0" lvl="5"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6pPr>
            <a:lvl7pPr marL="3200400" marR="0" lvl="6"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7pPr>
            <a:lvl8pPr marL="3657600" marR="0" lvl="7"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8pPr>
            <a:lvl9pPr marL="4114800" marR="0" lvl="8"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9pPr>
          </a:lstStyle>
          <a:p>
            <a:endParaRPr/>
          </a:p>
        </p:txBody>
      </p:sp>
      <p:sp>
        <p:nvSpPr>
          <p:cNvPr id="15" name="Google Shape;15;p3"/>
          <p:cNvSpPr txBox="1">
            <a:spLocks noGrp="1"/>
          </p:cNvSpPr>
          <p:nvPr>
            <p:ph type="sldNum" idx="12"/>
          </p:nvPr>
        </p:nvSpPr>
        <p:spPr>
          <a:xfrm>
            <a:off x="6417594" y="4749850"/>
            <a:ext cx="411524" cy="393524"/>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01026" y="112050"/>
            <a:ext cx="5546699" cy="8574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cme"/>
              <a:buNone/>
              <a:defRPr sz="4800" b="0" i="0" u="none" strike="noStrike" cap="none">
                <a:solidFill>
                  <a:schemeClr val="dk1"/>
                </a:solidFill>
                <a:latin typeface="Acme"/>
                <a:ea typeface="Acme"/>
                <a:cs typeface="Acme"/>
                <a:sym typeface="Acme"/>
              </a:defRPr>
            </a:lvl1pPr>
            <a:lvl2pPr lvl="1"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2pPr>
            <a:lvl3pPr lvl="2"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3pPr>
            <a:lvl4pPr lvl="3"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4pPr>
            <a:lvl5pPr lvl="4"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5pPr>
            <a:lvl6pPr lvl="5"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6pPr>
            <a:lvl7pPr lvl="6"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7pPr>
            <a:lvl8pPr lvl="7"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8pPr>
            <a:lvl9pPr lvl="8"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9pPr>
          </a:lstStyle>
          <a:p>
            <a:endParaRPr/>
          </a:p>
        </p:txBody>
      </p:sp>
      <p:sp>
        <p:nvSpPr>
          <p:cNvPr id="18" name="Google Shape;18;p4"/>
          <p:cNvSpPr txBox="1">
            <a:spLocks noGrp="1"/>
          </p:cNvSpPr>
          <p:nvPr>
            <p:ph type="body" idx="1"/>
          </p:nvPr>
        </p:nvSpPr>
        <p:spPr>
          <a:xfrm>
            <a:off x="342900" y="1200150"/>
            <a:ext cx="2995894" cy="372568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FFFFFF"/>
              </a:buClr>
              <a:buSzPts val="1400"/>
              <a:buFont typeface="Advent Pro"/>
              <a:buNone/>
              <a:defRPr sz="3000" b="0" i="0" u="none" strike="noStrike" cap="none">
                <a:solidFill>
                  <a:srgbClr val="FFFFFF"/>
                </a:solidFill>
                <a:latin typeface="Advent Pro"/>
                <a:ea typeface="Advent Pro"/>
                <a:cs typeface="Advent Pro"/>
                <a:sym typeface="Advent Pro"/>
              </a:defRPr>
            </a:lvl1pPr>
            <a:lvl2pPr marL="914400" marR="0" lvl="1" indent="-228600" algn="l" rtl="0">
              <a:lnSpc>
                <a:spcPct val="100000"/>
              </a:lnSpc>
              <a:spcBef>
                <a:spcPts val="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2pPr>
            <a:lvl3pPr marL="1371600" marR="0" lvl="2" indent="-228600" algn="l" rtl="0">
              <a:lnSpc>
                <a:spcPct val="100000"/>
              </a:lnSpc>
              <a:spcBef>
                <a:spcPts val="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3pPr>
            <a:lvl4pPr marL="1828800" marR="0" lvl="3"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4pPr>
            <a:lvl5pPr marL="2286000" marR="0" lvl="4"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5pPr>
            <a:lvl6pPr marL="2743200" marR="0" lvl="5"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6pPr>
            <a:lvl7pPr marL="3200400" marR="0" lvl="6"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7pPr>
            <a:lvl8pPr marL="3657600" marR="0" lvl="7"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8pPr>
            <a:lvl9pPr marL="4114800" marR="0" lvl="8"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9pPr>
          </a:lstStyle>
          <a:p>
            <a:endParaRPr/>
          </a:p>
        </p:txBody>
      </p:sp>
      <p:sp>
        <p:nvSpPr>
          <p:cNvPr id="19" name="Google Shape;19;p4"/>
          <p:cNvSpPr txBox="1">
            <a:spLocks noGrp="1"/>
          </p:cNvSpPr>
          <p:nvPr>
            <p:ph type="body" idx="2"/>
          </p:nvPr>
        </p:nvSpPr>
        <p:spPr>
          <a:xfrm>
            <a:off x="3519205" y="1200150"/>
            <a:ext cx="2995894" cy="372568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FFFFFF"/>
              </a:buClr>
              <a:buSzPts val="1400"/>
              <a:buFont typeface="Advent Pro"/>
              <a:buNone/>
              <a:defRPr sz="3000" b="0" i="0" u="none" strike="noStrike" cap="none">
                <a:solidFill>
                  <a:srgbClr val="FFFFFF"/>
                </a:solidFill>
                <a:latin typeface="Advent Pro"/>
                <a:ea typeface="Advent Pro"/>
                <a:cs typeface="Advent Pro"/>
                <a:sym typeface="Advent Pro"/>
              </a:defRPr>
            </a:lvl1pPr>
            <a:lvl2pPr marL="914400" marR="0" lvl="1" indent="-228600" algn="l" rtl="0">
              <a:lnSpc>
                <a:spcPct val="100000"/>
              </a:lnSpc>
              <a:spcBef>
                <a:spcPts val="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2pPr>
            <a:lvl3pPr marL="1371600" marR="0" lvl="2" indent="-228600" algn="l" rtl="0">
              <a:lnSpc>
                <a:spcPct val="100000"/>
              </a:lnSpc>
              <a:spcBef>
                <a:spcPts val="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3pPr>
            <a:lvl4pPr marL="1828800" marR="0" lvl="3"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4pPr>
            <a:lvl5pPr marL="2286000" marR="0" lvl="4"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5pPr>
            <a:lvl6pPr marL="2743200" marR="0" lvl="5"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6pPr>
            <a:lvl7pPr marL="3200400" marR="0" lvl="6"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7pPr>
            <a:lvl8pPr marL="3657600" marR="0" lvl="7"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8pPr>
            <a:lvl9pPr marL="4114800" marR="0" lvl="8"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9pPr>
          </a:lstStyle>
          <a:p>
            <a:endParaRPr/>
          </a:p>
        </p:txBody>
      </p:sp>
      <p:sp>
        <p:nvSpPr>
          <p:cNvPr id="20" name="Google Shape;20;p4"/>
          <p:cNvSpPr txBox="1">
            <a:spLocks noGrp="1"/>
          </p:cNvSpPr>
          <p:nvPr>
            <p:ph type="sldNum" idx="12"/>
          </p:nvPr>
        </p:nvSpPr>
        <p:spPr>
          <a:xfrm>
            <a:off x="6417594" y="4749850"/>
            <a:ext cx="411524" cy="393524"/>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285749" y="1289303"/>
            <a:ext cx="6305850" cy="33054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00000"/>
              </a:lnSpc>
              <a:spcBef>
                <a:spcPts val="300"/>
              </a:spcBef>
              <a:spcAft>
                <a:spcPts val="0"/>
              </a:spcAft>
              <a:buClr>
                <a:schemeClr val="accent1"/>
              </a:buClr>
              <a:buSzPts val="1500"/>
              <a:buFont typeface="Noto Sans Symbols"/>
              <a:buChar char="◼"/>
              <a:defRPr sz="1500" b="0" i="0" u="none" strike="noStrike" cap="none">
                <a:solidFill>
                  <a:schemeClr val="dk2"/>
                </a:solidFill>
                <a:latin typeface="Source Sans Pro"/>
                <a:ea typeface="Source Sans Pro"/>
                <a:cs typeface="Source Sans Pro"/>
                <a:sym typeface="Source Sans Pro"/>
              </a:defRPr>
            </a:lvl1pPr>
            <a:lvl2pPr marL="914400" marR="0" lvl="1" indent="-314325" algn="l" rtl="0">
              <a:lnSpc>
                <a:spcPct val="100000"/>
              </a:lnSpc>
              <a:spcBef>
                <a:spcPts val="270"/>
              </a:spcBef>
              <a:spcAft>
                <a:spcPts val="0"/>
              </a:spcAft>
              <a:buClr>
                <a:schemeClr val="accent2"/>
              </a:buClr>
              <a:buSzPts val="1350"/>
              <a:buFont typeface="Noto Sans Symbols"/>
              <a:buChar char="▪"/>
              <a:defRPr sz="1350" b="0" i="0" u="none" strike="noStrike" cap="none">
                <a:solidFill>
                  <a:schemeClr val="dk2"/>
                </a:solidFill>
                <a:latin typeface="Source Sans Pro"/>
                <a:ea typeface="Source Sans Pro"/>
                <a:cs typeface="Source Sans Pro"/>
                <a:sym typeface="Source Sans Pro"/>
              </a:defRPr>
            </a:lvl2pPr>
            <a:lvl3pPr marL="1371600" marR="0" lvl="2"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3pPr>
            <a:lvl4pPr marL="1828800" marR="0" lvl="3" indent="-295275" algn="l" rtl="0">
              <a:lnSpc>
                <a:spcPct val="100000"/>
              </a:lnSpc>
              <a:spcBef>
                <a:spcPts val="210"/>
              </a:spcBef>
              <a:spcAft>
                <a:spcPts val="0"/>
              </a:spcAft>
              <a:buClr>
                <a:schemeClr val="accent4"/>
              </a:buClr>
              <a:buSzPts val="1050"/>
              <a:buFont typeface="Noto Sans Symbols"/>
              <a:buChar char="▪"/>
              <a:defRPr sz="1050" b="0" i="0" u="none" strike="noStrike" cap="none">
                <a:solidFill>
                  <a:schemeClr val="dk2"/>
                </a:solidFill>
                <a:latin typeface="Source Sans Pro"/>
                <a:ea typeface="Source Sans Pro"/>
                <a:cs typeface="Source Sans Pro"/>
                <a:sym typeface="Source Sans Pro"/>
              </a:defRPr>
            </a:lvl4pPr>
            <a:lvl5pPr marL="2286000" marR="0" lvl="4" indent="-290512" algn="l" rtl="0">
              <a:lnSpc>
                <a:spcPct val="100000"/>
              </a:lnSpc>
              <a:spcBef>
                <a:spcPts val="195"/>
              </a:spcBef>
              <a:spcAft>
                <a:spcPts val="0"/>
              </a:spcAft>
              <a:buClr>
                <a:schemeClr val="accent6"/>
              </a:buClr>
              <a:buSzPts val="975"/>
              <a:buFont typeface="Noto Sans Symbols"/>
              <a:buChar char="▪"/>
              <a:defRPr sz="975" b="0" i="0" u="none" strike="noStrike" cap="none">
                <a:solidFill>
                  <a:schemeClr val="dk2"/>
                </a:solidFill>
                <a:latin typeface="Source Sans Pro"/>
                <a:ea typeface="Source Sans Pro"/>
                <a:cs typeface="Source Sans Pro"/>
                <a:sym typeface="Source Sans Pro"/>
              </a:defRPr>
            </a:lvl5pPr>
            <a:lvl6pPr marL="2743200" marR="0" lvl="5" indent="-285750" algn="l" rtl="0">
              <a:lnSpc>
                <a:spcPct val="100000"/>
              </a:lnSpc>
              <a:spcBef>
                <a:spcPts val="180"/>
              </a:spcBef>
              <a:spcAft>
                <a:spcPts val="0"/>
              </a:spcAft>
              <a:buClr>
                <a:schemeClr val="accent1"/>
              </a:buClr>
              <a:buSzPts val="900"/>
              <a:buFont typeface="Noto Sans Symbols"/>
              <a:buChar char="▪"/>
              <a:defRPr sz="900" b="0" i="0" u="none" strike="noStrike" cap="none">
                <a:solidFill>
                  <a:schemeClr val="dk2"/>
                </a:solidFill>
                <a:latin typeface="Source Sans Pro"/>
                <a:ea typeface="Source Sans Pro"/>
                <a:cs typeface="Source Sans Pro"/>
                <a:sym typeface="Source Sans Pro"/>
              </a:defRPr>
            </a:lvl6pPr>
            <a:lvl7pPr marL="3200400" marR="0" lvl="6" indent="-285750" algn="l" rtl="0">
              <a:lnSpc>
                <a:spcPct val="100000"/>
              </a:lnSpc>
              <a:spcBef>
                <a:spcPts val="180"/>
              </a:spcBef>
              <a:spcAft>
                <a:spcPts val="0"/>
              </a:spcAft>
              <a:buClr>
                <a:schemeClr val="accent2"/>
              </a:buClr>
              <a:buSzPts val="900"/>
              <a:buFont typeface="Noto Sans Symbols"/>
              <a:buChar char="▪"/>
              <a:defRPr sz="900" b="0" i="0" u="none" strike="noStrike" cap="none">
                <a:solidFill>
                  <a:schemeClr val="dk2"/>
                </a:solidFill>
                <a:latin typeface="Source Sans Pro"/>
                <a:ea typeface="Source Sans Pro"/>
                <a:cs typeface="Source Sans Pro"/>
                <a:sym typeface="Source Sans Pro"/>
              </a:defRPr>
            </a:lvl7pPr>
            <a:lvl8pPr marL="3657600" marR="0" lvl="7" indent="-285750" algn="l" rtl="0">
              <a:lnSpc>
                <a:spcPct val="100000"/>
              </a:lnSpc>
              <a:spcBef>
                <a:spcPts val="180"/>
              </a:spcBef>
              <a:spcAft>
                <a:spcPts val="0"/>
              </a:spcAft>
              <a:buClr>
                <a:schemeClr val="accent3"/>
              </a:buClr>
              <a:buSzPts val="900"/>
              <a:buFont typeface="Noto Sans Symbols"/>
              <a:buChar char="▪"/>
              <a:defRPr sz="900" b="0" i="0" u="none" strike="noStrike" cap="none">
                <a:solidFill>
                  <a:schemeClr val="dk2"/>
                </a:solidFill>
                <a:latin typeface="Source Sans Pro"/>
                <a:ea typeface="Source Sans Pro"/>
                <a:cs typeface="Source Sans Pro"/>
                <a:sym typeface="Source Sans Pro"/>
              </a:defRPr>
            </a:lvl8pPr>
            <a:lvl9pPr marL="4114800" marR="0" lvl="8" indent="-285750" algn="l" rtl="0">
              <a:lnSpc>
                <a:spcPct val="100000"/>
              </a:lnSpc>
              <a:spcBef>
                <a:spcPts val="180"/>
              </a:spcBef>
              <a:spcAft>
                <a:spcPts val="0"/>
              </a:spcAft>
              <a:buClr>
                <a:schemeClr val="accent5"/>
              </a:buClr>
              <a:buSzPts val="900"/>
              <a:buFont typeface="Noto Sans Symbols"/>
              <a:buChar char="▪"/>
              <a:defRPr sz="900" b="0" i="0" u="none" strike="noStrike" cap="none">
                <a:solidFill>
                  <a:schemeClr val="dk2"/>
                </a:solidFill>
                <a:latin typeface="Source Sans Pro"/>
                <a:ea typeface="Source Sans Pro"/>
                <a:cs typeface="Source Sans Pro"/>
                <a:sym typeface="Source Sans Pro"/>
              </a:defRPr>
            </a:lvl9pPr>
          </a:lstStyle>
          <a:p>
            <a:endParaRPr/>
          </a:p>
        </p:txBody>
      </p:sp>
      <p:sp>
        <p:nvSpPr>
          <p:cNvPr id="23" name="Google Shape;23;p5"/>
          <p:cNvSpPr txBox="1">
            <a:spLocks noGrp="1"/>
          </p:cNvSpPr>
          <p:nvPr>
            <p:ph type="dt" idx="10"/>
          </p:nvPr>
        </p:nvSpPr>
        <p:spPr>
          <a:xfrm>
            <a:off x="278165" y="4767262"/>
            <a:ext cx="1600200" cy="205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Source Sans Pro"/>
              <a:buNone/>
              <a:defRPr sz="825" b="0" i="0" u="none" strike="noStrike" cap="none">
                <a:solidFill>
                  <a:schemeClr val="dk2"/>
                </a:solidFill>
                <a:latin typeface="Source Sans Pro"/>
                <a:ea typeface="Source Sans Pro"/>
                <a:cs typeface="Source Sans Pro"/>
                <a:sym typeface="Source Sans Pro"/>
              </a:defRPr>
            </a:lvl1pPr>
            <a:lvl2pPr marL="342900" marR="0" lvl="1"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2pPr>
            <a:lvl3pPr marL="685800" marR="0" lvl="2"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3pPr>
            <a:lvl4pPr marL="1028700" marR="0" lvl="3"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4pPr>
            <a:lvl5pPr marL="1371600" marR="0" lvl="4"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5pPr>
            <a:lvl6pPr marL="1714500" marR="0" lvl="5"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6pPr>
            <a:lvl7pPr marL="2057400" marR="0" lvl="6"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7pPr>
            <a:lvl8pPr marL="2400300" marR="0" lvl="7"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8pPr>
            <a:lvl9pPr marL="2743200" marR="0" lvl="8"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9pPr>
          </a:lstStyle>
          <a:p>
            <a:endParaRPr/>
          </a:p>
        </p:txBody>
      </p:sp>
      <p:sp>
        <p:nvSpPr>
          <p:cNvPr id="24" name="Google Shape;24;p5"/>
          <p:cNvSpPr txBox="1">
            <a:spLocks noGrp="1"/>
          </p:cNvSpPr>
          <p:nvPr>
            <p:ph type="ftr" idx="11"/>
          </p:nvPr>
        </p:nvSpPr>
        <p:spPr>
          <a:xfrm>
            <a:off x="2286000" y="4767262"/>
            <a:ext cx="2514600" cy="2055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2"/>
              </a:buClr>
              <a:buSzPts val="1400"/>
              <a:buFont typeface="Source Sans Pro"/>
              <a:buNone/>
              <a:defRPr sz="825" b="0" i="0" u="none" strike="noStrike" cap="none">
                <a:solidFill>
                  <a:schemeClr val="dk2"/>
                </a:solidFill>
                <a:latin typeface="Source Sans Pro"/>
                <a:ea typeface="Source Sans Pro"/>
                <a:cs typeface="Source Sans Pro"/>
                <a:sym typeface="Source Sans Pro"/>
              </a:defRPr>
            </a:lvl1pPr>
            <a:lvl2pPr marL="342900" marR="0" lvl="1"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2pPr>
            <a:lvl3pPr marL="685800" marR="0" lvl="2"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3pPr>
            <a:lvl4pPr marL="1028700" marR="0" lvl="3"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4pPr>
            <a:lvl5pPr marL="1371600" marR="0" lvl="4"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5pPr>
            <a:lvl6pPr marL="1714500" marR="0" lvl="5"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6pPr>
            <a:lvl7pPr marL="2057400" marR="0" lvl="6"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7pPr>
            <a:lvl8pPr marL="2400300" marR="0" lvl="7"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8pPr>
            <a:lvl9pPr marL="2743200" marR="0" lvl="8" indent="0" algn="l" rtl="0">
              <a:lnSpc>
                <a:spcPct val="100000"/>
              </a:lnSpc>
              <a:spcBef>
                <a:spcPts val="0"/>
              </a:spcBef>
              <a:spcAft>
                <a:spcPts val="0"/>
              </a:spcAft>
              <a:buClr>
                <a:schemeClr val="dk1"/>
              </a:buClr>
              <a:buSzPts val="1400"/>
              <a:buFont typeface="Source Sans Pro"/>
              <a:buNone/>
              <a:defRPr sz="1350" b="0" i="0" u="none" strike="noStrike" cap="none">
                <a:solidFill>
                  <a:schemeClr val="dk1"/>
                </a:solidFill>
                <a:latin typeface="Source Sans Pro"/>
                <a:ea typeface="Source Sans Pro"/>
                <a:cs typeface="Source Sans Pro"/>
                <a:sym typeface="Source Sans Pro"/>
              </a:defRPr>
            </a:lvl9pPr>
          </a:lstStyle>
          <a:p>
            <a:endParaRPr/>
          </a:p>
        </p:txBody>
      </p:sp>
      <p:sp>
        <p:nvSpPr>
          <p:cNvPr id="25" name="Google Shape;25;p5"/>
          <p:cNvSpPr txBox="1">
            <a:spLocks noGrp="1"/>
          </p:cNvSpPr>
          <p:nvPr>
            <p:ph type="sldNum" idx="12"/>
          </p:nvPr>
        </p:nvSpPr>
        <p:spPr>
          <a:xfrm>
            <a:off x="6176009" y="4766310"/>
            <a:ext cx="437175" cy="2055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dk2"/>
              </a:buClr>
              <a:buFont typeface="Source Sans Pro"/>
              <a:buNone/>
              <a:defRPr sz="825" b="0" i="0" u="none" strike="noStrike" cap="none">
                <a:solidFill>
                  <a:schemeClr val="dk2"/>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chemeClr val="dk2"/>
              </a:buClr>
              <a:buFont typeface="Source Sans Pro"/>
              <a:buNone/>
              <a:defRPr sz="825" b="0" i="0" u="none" strike="noStrike" cap="none">
                <a:solidFill>
                  <a:schemeClr val="dk2"/>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chemeClr val="dk2"/>
              </a:buClr>
              <a:buFont typeface="Source Sans Pro"/>
              <a:buNone/>
              <a:defRPr sz="825" b="0" i="0" u="none" strike="noStrike" cap="none">
                <a:solidFill>
                  <a:schemeClr val="dk2"/>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chemeClr val="dk2"/>
              </a:buClr>
              <a:buFont typeface="Source Sans Pro"/>
              <a:buNone/>
              <a:defRPr sz="825" b="0" i="0" u="none" strike="noStrike" cap="none">
                <a:solidFill>
                  <a:schemeClr val="dk2"/>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chemeClr val="dk2"/>
              </a:buClr>
              <a:buFont typeface="Source Sans Pro"/>
              <a:buNone/>
              <a:defRPr sz="825" b="0" i="0" u="none" strike="noStrike" cap="none">
                <a:solidFill>
                  <a:schemeClr val="dk2"/>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chemeClr val="dk2"/>
              </a:buClr>
              <a:buFont typeface="Source Sans Pro"/>
              <a:buNone/>
              <a:defRPr sz="825" b="0" i="0" u="none" strike="noStrike" cap="none">
                <a:solidFill>
                  <a:schemeClr val="dk2"/>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chemeClr val="dk2"/>
              </a:buClr>
              <a:buFont typeface="Source Sans Pro"/>
              <a:buNone/>
              <a:defRPr sz="825" b="0" i="0" u="none" strike="noStrike" cap="none">
                <a:solidFill>
                  <a:schemeClr val="dk2"/>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chemeClr val="dk2"/>
              </a:buClr>
              <a:buFont typeface="Source Sans Pro"/>
              <a:buNone/>
              <a:defRPr sz="825" b="0" i="0" u="none" strike="noStrike" cap="none">
                <a:solidFill>
                  <a:schemeClr val="dk2"/>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chemeClr val="dk2"/>
              </a:buClr>
              <a:buFont typeface="Source Sans Pro"/>
              <a:buNone/>
              <a:defRPr sz="825" b="0" i="0" u="none" strike="noStrike" cap="none">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26" name="Google Shape;26;p5"/>
          <p:cNvSpPr txBox="1">
            <a:spLocks noGrp="1"/>
          </p:cNvSpPr>
          <p:nvPr>
            <p:ph type="title"/>
          </p:nvPr>
        </p:nvSpPr>
        <p:spPr>
          <a:xfrm>
            <a:off x="285750" y="266885"/>
            <a:ext cx="6286050" cy="790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1400"/>
              <a:buFont typeface="Source Sans Pro"/>
              <a:buNone/>
              <a:defRPr sz="24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Clr>
                <a:schemeClr val="dk1"/>
              </a:buClr>
              <a:buSzPts val="1400"/>
              <a:buFont typeface="Acme"/>
              <a:buNone/>
              <a:defRPr sz="1350" b="1">
                <a:solidFill>
                  <a:schemeClr val="dk1"/>
                </a:solidFill>
                <a:latin typeface="Acme"/>
                <a:ea typeface="Acme"/>
                <a:cs typeface="Acme"/>
                <a:sym typeface="Acme"/>
              </a:defRPr>
            </a:lvl2pPr>
            <a:lvl3pPr lvl="2" indent="0" rtl="0">
              <a:spcBef>
                <a:spcPts val="0"/>
              </a:spcBef>
              <a:spcAft>
                <a:spcPts val="0"/>
              </a:spcAft>
              <a:buClr>
                <a:schemeClr val="dk1"/>
              </a:buClr>
              <a:buSzPts val="1400"/>
              <a:buFont typeface="Acme"/>
              <a:buNone/>
              <a:defRPr sz="1350" b="1">
                <a:solidFill>
                  <a:schemeClr val="dk1"/>
                </a:solidFill>
                <a:latin typeface="Acme"/>
                <a:ea typeface="Acme"/>
                <a:cs typeface="Acme"/>
                <a:sym typeface="Acme"/>
              </a:defRPr>
            </a:lvl3pPr>
            <a:lvl4pPr lvl="3" indent="0" rtl="0">
              <a:spcBef>
                <a:spcPts val="0"/>
              </a:spcBef>
              <a:spcAft>
                <a:spcPts val="0"/>
              </a:spcAft>
              <a:buClr>
                <a:schemeClr val="dk1"/>
              </a:buClr>
              <a:buSzPts val="1400"/>
              <a:buFont typeface="Acme"/>
              <a:buNone/>
              <a:defRPr sz="1350" b="1">
                <a:solidFill>
                  <a:schemeClr val="dk1"/>
                </a:solidFill>
                <a:latin typeface="Acme"/>
                <a:ea typeface="Acme"/>
                <a:cs typeface="Acme"/>
                <a:sym typeface="Acme"/>
              </a:defRPr>
            </a:lvl4pPr>
            <a:lvl5pPr lvl="4" indent="0" rtl="0">
              <a:spcBef>
                <a:spcPts val="0"/>
              </a:spcBef>
              <a:spcAft>
                <a:spcPts val="0"/>
              </a:spcAft>
              <a:buClr>
                <a:schemeClr val="dk1"/>
              </a:buClr>
              <a:buSzPts val="1400"/>
              <a:buFont typeface="Acme"/>
              <a:buNone/>
              <a:defRPr sz="1350" b="1">
                <a:solidFill>
                  <a:schemeClr val="dk1"/>
                </a:solidFill>
                <a:latin typeface="Acme"/>
                <a:ea typeface="Acme"/>
                <a:cs typeface="Acme"/>
                <a:sym typeface="Acme"/>
              </a:defRPr>
            </a:lvl5pPr>
            <a:lvl6pPr lvl="5" indent="0" rtl="0">
              <a:spcBef>
                <a:spcPts val="0"/>
              </a:spcBef>
              <a:spcAft>
                <a:spcPts val="0"/>
              </a:spcAft>
              <a:buClr>
                <a:schemeClr val="dk1"/>
              </a:buClr>
              <a:buSzPts val="1400"/>
              <a:buFont typeface="Acme"/>
              <a:buNone/>
              <a:defRPr sz="1350" b="1">
                <a:solidFill>
                  <a:schemeClr val="dk1"/>
                </a:solidFill>
                <a:latin typeface="Acme"/>
                <a:ea typeface="Acme"/>
                <a:cs typeface="Acme"/>
                <a:sym typeface="Acme"/>
              </a:defRPr>
            </a:lvl6pPr>
            <a:lvl7pPr lvl="6" indent="0" rtl="0">
              <a:spcBef>
                <a:spcPts val="0"/>
              </a:spcBef>
              <a:spcAft>
                <a:spcPts val="0"/>
              </a:spcAft>
              <a:buClr>
                <a:schemeClr val="dk1"/>
              </a:buClr>
              <a:buSzPts val="1400"/>
              <a:buFont typeface="Acme"/>
              <a:buNone/>
              <a:defRPr sz="1350" b="1">
                <a:solidFill>
                  <a:schemeClr val="dk1"/>
                </a:solidFill>
                <a:latin typeface="Acme"/>
                <a:ea typeface="Acme"/>
                <a:cs typeface="Acme"/>
                <a:sym typeface="Acme"/>
              </a:defRPr>
            </a:lvl7pPr>
            <a:lvl8pPr lvl="7" indent="0" rtl="0">
              <a:spcBef>
                <a:spcPts val="0"/>
              </a:spcBef>
              <a:spcAft>
                <a:spcPts val="0"/>
              </a:spcAft>
              <a:buClr>
                <a:schemeClr val="dk1"/>
              </a:buClr>
              <a:buSzPts val="1400"/>
              <a:buFont typeface="Acme"/>
              <a:buNone/>
              <a:defRPr sz="1350" b="1">
                <a:solidFill>
                  <a:schemeClr val="dk1"/>
                </a:solidFill>
                <a:latin typeface="Acme"/>
                <a:ea typeface="Acme"/>
                <a:cs typeface="Acme"/>
                <a:sym typeface="Acme"/>
              </a:defRPr>
            </a:lvl8pPr>
            <a:lvl9pPr lvl="8" indent="0" rtl="0">
              <a:spcBef>
                <a:spcPts val="0"/>
              </a:spcBef>
              <a:spcAft>
                <a:spcPts val="0"/>
              </a:spcAft>
              <a:buClr>
                <a:schemeClr val="dk1"/>
              </a:buClr>
              <a:buSzPts val="1400"/>
              <a:buFont typeface="Acme"/>
              <a:buNone/>
              <a:defRPr sz="1350" b="1">
                <a:solidFill>
                  <a:schemeClr val="dk1"/>
                </a:solidFill>
                <a:latin typeface="Acme"/>
                <a:ea typeface="Acme"/>
                <a:cs typeface="Acme"/>
                <a:sym typeface="Acm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6"/>
          <p:cNvSpPr txBox="1">
            <a:spLocks noGrp="1"/>
          </p:cNvSpPr>
          <p:nvPr>
            <p:ph type="ctrTitle"/>
          </p:nvPr>
        </p:nvSpPr>
        <p:spPr>
          <a:xfrm>
            <a:off x="221963" y="1455325"/>
            <a:ext cx="6414074" cy="3044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cme"/>
              <a:buNone/>
              <a:defRPr sz="7200" b="0" i="0" u="none" strike="noStrike" cap="none">
                <a:solidFill>
                  <a:srgbClr val="FFFFFF"/>
                </a:solidFill>
                <a:latin typeface="Acme"/>
                <a:ea typeface="Acme"/>
                <a:cs typeface="Acme"/>
                <a:sym typeface="Acme"/>
              </a:defRPr>
            </a:lvl1pPr>
            <a:lvl2pPr lvl="1" indent="0" algn="ctr">
              <a:spcBef>
                <a:spcPts val="0"/>
              </a:spcBef>
              <a:spcAft>
                <a:spcPts val="0"/>
              </a:spcAft>
              <a:buClr>
                <a:schemeClr val="dk1"/>
              </a:buClr>
              <a:buSzPts val="1400"/>
              <a:buFont typeface="Acme"/>
              <a:buNone/>
              <a:defRPr sz="7200" b="1">
                <a:solidFill>
                  <a:schemeClr val="dk1"/>
                </a:solidFill>
                <a:latin typeface="Acme"/>
                <a:ea typeface="Acme"/>
                <a:cs typeface="Acme"/>
                <a:sym typeface="Acme"/>
              </a:defRPr>
            </a:lvl2pPr>
            <a:lvl3pPr lvl="2" indent="0" algn="ctr">
              <a:spcBef>
                <a:spcPts val="0"/>
              </a:spcBef>
              <a:spcAft>
                <a:spcPts val="0"/>
              </a:spcAft>
              <a:buClr>
                <a:schemeClr val="dk1"/>
              </a:buClr>
              <a:buSzPts val="1400"/>
              <a:buFont typeface="Acme"/>
              <a:buNone/>
              <a:defRPr sz="7200" b="1">
                <a:solidFill>
                  <a:schemeClr val="dk1"/>
                </a:solidFill>
                <a:latin typeface="Acme"/>
                <a:ea typeface="Acme"/>
                <a:cs typeface="Acme"/>
                <a:sym typeface="Acme"/>
              </a:defRPr>
            </a:lvl3pPr>
            <a:lvl4pPr lvl="3" indent="0" algn="ctr">
              <a:spcBef>
                <a:spcPts val="0"/>
              </a:spcBef>
              <a:spcAft>
                <a:spcPts val="0"/>
              </a:spcAft>
              <a:buClr>
                <a:schemeClr val="dk1"/>
              </a:buClr>
              <a:buSzPts val="1400"/>
              <a:buFont typeface="Acme"/>
              <a:buNone/>
              <a:defRPr sz="7200" b="1">
                <a:solidFill>
                  <a:schemeClr val="dk1"/>
                </a:solidFill>
                <a:latin typeface="Acme"/>
                <a:ea typeface="Acme"/>
                <a:cs typeface="Acme"/>
                <a:sym typeface="Acme"/>
              </a:defRPr>
            </a:lvl4pPr>
            <a:lvl5pPr lvl="4" indent="0" algn="ctr">
              <a:spcBef>
                <a:spcPts val="0"/>
              </a:spcBef>
              <a:spcAft>
                <a:spcPts val="0"/>
              </a:spcAft>
              <a:buClr>
                <a:schemeClr val="dk1"/>
              </a:buClr>
              <a:buSzPts val="1400"/>
              <a:buFont typeface="Acme"/>
              <a:buNone/>
              <a:defRPr sz="7200" b="1">
                <a:solidFill>
                  <a:schemeClr val="dk1"/>
                </a:solidFill>
                <a:latin typeface="Acme"/>
                <a:ea typeface="Acme"/>
                <a:cs typeface="Acme"/>
                <a:sym typeface="Acme"/>
              </a:defRPr>
            </a:lvl5pPr>
            <a:lvl6pPr lvl="5" indent="0" algn="ctr">
              <a:spcBef>
                <a:spcPts val="0"/>
              </a:spcBef>
              <a:spcAft>
                <a:spcPts val="0"/>
              </a:spcAft>
              <a:buClr>
                <a:schemeClr val="dk1"/>
              </a:buClr>
              <a:buSzPts val="1400"/>
              <a:buFont typeface="Acme"/>
              <a:buNone/>
              <a:defRPr sz="7200" b="1">
                <a:solidFill>
                  <a:schemeClr val="dk1"/>
                </a:solidFill>
                <a:latin typeface="Acme"/>
                <a:ea typeface="Acme"/>
                <a:cs typeface="Acme"/>
                <a:sym typeface="Acme"/>
              </a:defRPr>
            </a:lvl6pPr>
            <a:lvl7pPr lvl="6" indent="0" algn="ctr">
              <a:spcBef>
                <a:spcPts val="0"/>
              </a:spcBef>
              <a:spcAft>
                <a:spcPts val="0"/>
              </a:spcAft>
              <a:buClr>
                <a:schemeClr val="dk1"/>
              </a:buClr>
              <a:buSzPts val="1400"/>
              <a:buFont typeface="Acme"/>
              <a:buNone/>
              <a:defRPr sz="7200" b="1">
                <a:solidFill>
                  <a:schemeClr val="dk1"/>
                </a:solidFill>
                <a:latin typeface="Acme"/>
                <a:ea typeface="Acme"/>
                <a:cs typeface="Acme"/>
                <a:sym typeface="Acme"/>
              </a:defRPr>
            </a:lvl7pPr>
            <a:lvl8pPr lvl="7" indent="0" algn="ctr">
              <a:spcBef>
                <a:spcPts val="0"/>
              </a:spcBef>
              <a:spcAft>
                <a:spcPts val="0"/>
              </a:spcAft>
              <a:buClr>
                <a:schemeClr val="dk1"/>
              </a:buClr>
              <a:buSzPts val="1400"/>
              <a:buFont typeface="Acme"/>
              <a:buNone/>
              <a:defRPr sz="7200" b="1">
                <a:solidFill>
                  <a:schemeClr val="dk1"/>
                </a:solidFill>
                <a:latin typeface="Acme"/>
                <a:ea typeface="Acme"/>
                <a:cs typeface="Acme"/>
                <a:sym typeface="Acme"/>
              </a:defRPr>
            </a:lvl8pPr>
            <a:lvl9pPr lvl="8" indent="0" algn="ctr">
              <a:spcBef>
                <a:spcPts val="0"/>
              </a:spcBef>
              <a:spcAft>
                <a:spcPts val="0"/>
              </a:spcAft>
              <a:buClr>
                <a:schemeClr val="dk1"/>
              </a:buClr>
              <a:buSzPts val="1400"/>
              <a:buFont typeface="Acme"/>
              <a:buNone/>
              <a:defRPr sz="7200" b="1">
                <a:solidFill>
                  <a:schemeClr val="dk1"/>
                </a:solidFill>
                <a:latin typeface="Acme"/>
                <a:ea typeface="Acme"/>
                <a:cs typeface="Acme"/>
                <a:sym typeface="Acme"/>
              </a:defRPr>
            </a:lvl9pPr>
          </a:lstStyle>
          <a:p>
            <a:endParaRPr/>
          </a:p>
        </p:txBody>
      </p:sp>
      <p:sp>
        <p:nvSpPr>
          <p:cNvPr id="29" name="Google Shape;29;p6"/>
          <p:cNvSpPr txBox="1">
            <a:spLocks noGrp="1"/>
          </p:cNvSpPr>
          <p:nvPr>
            <p:ph type="subTitle" idx="1"/>
          </p:nvPr>
        </p:nvSpPr>
        <p:spPr>
          <a:xfrm>
            <a:off x="46894" y="153675"/>
            <a:ext cx="5197499" cy="7134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400"/>
              <a:buFont typeface="Advent Pro"/>
              <a:buNone/>
              <a:defRPr sz="1800" b="0" i="0" u="none" strike="noStrike" cap="none">
                <a:solidFill>
                  <a:srgbClr val="000000"/>
                </a:solidFill>
                <a:latin typeface="Advent Pro"/>
                <a:ea typeface="Advent Pro"/>
                <a:cs typeface="Advent Pro"/>
                <a:sym typeface="Advent Pro"/>
              </a:defRPr>
            </a:lvl1pPr>
            <a:lvl2pPr marL="0" marR="0" lvl="1" indent="0" algn="ctr" rtl="0">
              <a:lnSpc>
                <a:spcPct val="100000"/>
              </a:lnSpc>
              <a:spcBef>
                <a:spcPts val="0"/>
              </a:spcBef>
              <a:spcAft>
                <a:spcPts val="0"/>
              </a:spcAft>
              <a:buClr>
                <a:schemeClr val="dk2"/>
              </a:buClr>
              <a:buSzPts val="1400"/>
              <a:buFont typeface="Advent Pro"/>
              <a:buNone/>
              <a:defRPr sz="2250" b="0" i="0" u="none" strike="noStrike" cap="none">
                <a:solidFill>
                  <a:schemeClr val="dk2"/>
                </a:solidFill>
                <a:latin typeface="Advent Pro"/>
                <a:ea typeface="Advent Pro"/>
                <a:cs typeface="Advent Pro"/>
                <a:sym typeface="Advent Pro"/>
              </a:defRPr>
            </a:lvl2pPr>
            <a:lvl3pPr marL="0" marR="0" lvl="2" indent="0" algn="ctr" rtl="0">
              <a:lnSpc>
                <a:spcPct val="100000"/>
              </a:lnSpc>
              <a:spcBef>
                <a:spcPts val="0"/>
              </a:spcBef>
              <a:spcAft>
                <a:spcPts val="0"/>
              </a:spcAft>
              <a:buClr>
                <a:schemeClr val="dk2"/>
              </a:buClr>
              <a:buSzPts val="1400"/>
              <a:buFont typeface="Advent Pro"/>
              <a:buNone/>
              <a:defRPr sz="2250" b="0" i="0" u="none" strike="noStrike" cap="none">
                <a:solidFill>
                  <a:schemeClr val="dk2"/>
                </a:solidFill>
                <a:latin typeface="Advent Pro"/>
                <a:ea typeface="Advent Pro"/>
                <a:cs typeface="Advent Pro"/>
                <a:sym typeface="Advent Pro"/>
              </a:defRPr>
            </a:lvl3pPr>
            <a:lvl4pPr marL="0" marR="0" lvl="3" indent="0" algn="ctr" rtl="0">
              <a:lnSpc>
                <a:spcPct val="100000"/>
              </a:lnSpc>
              <a:spcBef>
                <a:spcPts val="0"/>
              </a:spcBef>
              <a:spcAft>
                <a:spcPts val="0"/>
              </a:spcAft>
              <a:buClr>
                <a:schemeClr val="dk2"/>
              </a:buClr>
              <a:buSzPts val="1400"/>
              <a:buFont typeface="Advent Pro"/>
              <a:buNone/>
              <a:defRPr sz="2250" b="0" i="0" u="none" strike="noStrike" cap="none">
                <a:solidFill>
                  <a:schemeClr val="dk2"/>
                </a:solidFill>
                <a:latin typeface="Advent Pro"/>
                <a:ea typeface="Advent Pro"/>
                <a:cs typeface="Advent Pro"/>
                <a:sym typeface="Advent Pro"/>
              </a:defRPr>
            </a:lvl4pPr>
            <a:lvl5pPr marL="0" marR="0" lvl="4" indent="0" algn="ctr" rtl="0">
              <a:lnSpc>
                <a:spcPct val="100000"/>
              </a:lnSpc>
              <a:spcBef>
                <a:spcPts val="0"/>
              </a:spcBef>
              <a:spcAft>
                <a:spcPts val="0"/>
              </a:spcAft>
              <a:buClr>
                <a:schemeClr val="dk2"/>
              </a:buClr>
              <a:buSzPts val="1400"/>
              <a:buFont typeface="Advent Pro"/>
              <a:buNone/>
              <a:defRPr sz="2250" b="0" i="0" u="none" strike="noStrike" cap="none">
                <a:solidFill>
                  <a:schemeClr val="dk2"/>
                </a:solidFill>
                <a:latin typeface="Advent Pro"/>
                <a:ea typeface="Advent Pro"/>
                <a:cs typeface="Advent Pro"/>
                <a:sym typeface="Advent Pro"/>
              </a:defRPr>
            </a:lvl5pPr>
            <a:lvl6pPr marL="0" marR="0" lvl="5" indent="0" algn="ctr" rtl="0">
              <a:lnSpc>
                <a:spcPct val="100000"/>
              </a:lnSpc>
              <a:spcBef>
                <a:spcPts val="0"/>
              </a:spcBef>
              <a:spcAft>
                <a:spcPts val="0"/>
              </a:spcAft>
              <a:buClr>
                <a:schemeClr val="dk2"/>
              </a:buClr>
              <a:buSzPts val="1400"/>
              <a:buFont typeface="Advent Pro"/>
              <a:buNone/>
              <a:defRPr sz="2250" b="0" i="0" u="none" strike="noStrike" cap="none">
                <a:solidFill>
                  <a:schemeClr val="dk2"/>
                </a:solidFill>
                <a:latin typeface="Advent Pro"/>
                <a:ea typeface="Advent Pro"/>
                <a:cs typeface="Advent Pro"/>
                <a:sym typeface="Advent Pro"/>
              </a:defRPr>
            </a:lvl6pPr>
            <a:lvl7pPr marL="0" marR="0" lvl="6" indent="0" algn="ctr" rtl="0">
              <a:lnSpc>
                <a:spcPct val="100000"/>
              </a:lnSpc>
              <a:spcBef>
                <a:spcPts val="0"/>
              </a:spcBef>
              <a:spcAft>
                <a:spcPts val="0"/>
              </a:spcAft>
              <a:buClr>
                <a:schemeClr val="dk2"/>
              </a:buClr>
              <a:buSzPts val="1400"/>
              <a:buFont typeface="Advent Pro"/>
              <a:buNone/>
              <a:defRPr sz="2250" b="0" i="0" u="none" strike="noStrike" cap="none">
                <a:solidFill>
                  <a:schemeClr val="dk2"/>
                </a:solidFill>
                <a:latin typeface="Advent Pro"/>
                <a:ea typeface="Advent Pro"/>
                <a:cs typeface="Advent Pro"/>
                <a:sym typeface="Advent Pro"/>
              </a:defRPr>
            </a:lvl7pPr>
            <a:lvl8pPr marL="0" marR="0" lvl="7" indent="0" algn="ctr" rtl="0">
              <a:lnSpc>
                <a:spcPct val="100000"/>
              </a:lnSpc>
              <a:spcBef>
                <a:spcPts val="0"/>
              </a:spcBef>
              <a:spcAft>
                <a:spcPts val="0"/>
              </a:spcAft>
              <a:buClr>
                <a:schemeClr val="dk2"/>
              </a:buClr>
              <a:buSzPts val="1400"/>
              <a:buFont typeface="Advent Pro"/>
              <a:buNone/>
              <a:defRPr sz="2250" b="0" i="0" u="none" strike="noStrike" cap="none">
                <a:solidFill>
                  <a:schemeClr val="dk2"/>
                </a:solidFill>
                <a:latin typeface="Advent Pro"/>
                <a:ea typeface="Advent Pro"/>
                <a:cs typeface="Advent Pro"/>
                <a:sym typeface="Advent Pro"/>
              </a:defRPr>
            </a:lvl8pPr>
            <a:lvl9pPr marL="0" marR="0" lvl="8" indent="0" algn="ctr" rtl="0">
              <a:lnSpc>
                <a:spcPct val="100000"/>
              </a:lnSpc>
              <a:spcBef>
                <a:spcPts val="0"/>
              </a:spcBef>
              <a:spcAft>
                <a:spcPts val="0"/>
              </a:spcAft>
              <a:buClr>
                <a:schemeClr val="dk2"/>
              </a:buClr>
              <a:buSzPts val="1400"/>
              <a:buFont typeface="Advent Pro"/>
              <a:buNone/>
              <a:defRPr sz="2250" b="0" i="0" u="none" strike="noStrike" cap="none">
                <a:solidFill>
                  <a:schemeClr val="dk2"/>
                </a:solidFill>
                <a:latin typeface="Advent Pro"/>
                <a:ea typeface="Advent Pro"/>
                <a:cs typeface="Advent Pro"/>
                <a:sym typeface="Advent Pro"/>
              </a:defRPr>
            </a:lvl9pPr>
          </a:lstStyle>
          <a:p>
            <a:endParaRPr/>
          </a:p>
        </p:txBody>
      </p:sp>
      <p:sp>
        <p:nvSpPr>
          <p:cNvPr id="30" name="Google Shape;30;p6"/>
          <p:cNvSpPr txBox="1">
            <a:spLocks noGrp="1"/>
          </p:cNvSpPr>
          <p:nvPr>
            <p:ph type="sldNum" idx="12"/>
          </p:nvPr>
        </p:nvSpPr>
        <p:spPr>
          <a:xfrm>
            <a:off x="6417594" y="4749850"/>
            <a:ext cx="411524" cy="393524"/>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e Columns, and Image">
  <p:cSld name="Title, One Columns, and Image">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01026" y="112050"/>
            <a:ext cx="5546699" cy="8574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cme"/>
              <a:buNone/>
              <a:defRPr sz="4800" b="0" i="0" u="none" strike="noStrike" cap="none">
                <a:solidFill>
                  <a:schemeClr val="dk1"/>
                </a:solidFill>
                <a:latin typeface="Acme"/>
                <a:ea typeface="Acme"/>
                <a:cs typeface="Acme"/>
                <a:sym typeface="Acme"/>
              </a:defRPr>
            </a:lvl1pPr>
            <a:lvl2pPr lvl="1" indent="0" rtl="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2pPr>
            <a:lvl3pPr lvl="2" indent="0" rtl="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3pPr>
            <a:lvl4pPr lvl="3" indent="0" rtl="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4pPr>
            <a:lvl5pPr lvl="4" indent="0" rtl="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5pPr>
            <a:lvl6pPr lvl="5" indent="0" rtl="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6pPr>
            <a:lvl7pPr lvl="6" indent="0" rtl="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7pPr>
            <a:lvl8pPr lvl="7" indent="0" rtl="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8pPr>
            <a:lvl9pPr lvl="8" indent="0" rtl="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9pPr>
          </a:lstStyle>
          <a:p>
            <a:endParaRPr/>
          </a:p>
        </p:txBody>
      </p:sp>
      <p:sp>
        <p:nvSpPr>
          <p:cNvPr id="33" name="Google Shape;33;p7"/>
          <p:cNvSpPr txBox="1">
            <a:spLocks noGrp="1"/>
          </p:cNvSpPr>
          <p:nvPr>
            <p:ph type="body" idx="1"/>
          </p:nvPr>
        </p:nvSpPr>
        <p:spPr>
          <a:xfrm>
            <a:off x="342900" y="1200151"/>
            <a:ext cx="2995875" cy="372569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FFFFFF"/>
              </a:buClr>
              <a:buSzPts val="1400"/>
              <a:buFont typeface="Advent Pro"/>
              <a:buNone/>
              <a:defRPr sz="3000" b="0" i="0" u="none" strike="noStrike" cap="none">
                <a:solidFill>
                  <a:srgbClr val="FFFFFF"/>
                </a:solidFill>
                <a:latin typeface="Advent Pro"/>
                <a:ea typeface="Advent Pro"/>
                <a:cs typeface="Advent Pro"/>
                <a:sym typeface="Advent Pro"/>
              </a:defRPr>
            </a:lvl1pPr>
            <a:lvl2pPr marL="914400" marR="0" lvl="1" indent="-228600" algn="l" rtl="0">
              <a:lnSpc>
                <a:spcPct val="100000"/>
              </a:lnSpc>
              <a:spcBef>
                <a:spcPts val="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2pPr>
            <a:lvl3pPr marL="1371600" marR="0" lvl="2" indent="-228600" algn="l" rtl="0">
              <a:lnSpc>
                <a:spcPct val="100000"/>
              </a:lnSpc>
              <a:spcBef>
                <a:spcPts val="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3pPr>
            <a:lvl4pPr marL="1828800" marR="0" lvl="3"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4pPr>
            <a:lvl5pPr marL="2286000" marR="0" lvl="4"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5pPr>
            <a:lvl6pPr marL="2743200" marR="0" lvl="5"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6pPr>
            <a:lvl7pPr marL="3200400" marR="0" lvl="6"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7pPr>
            <a:lvl8pPr marL="3657600" marR="0" lvl="7"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8pPr>
            <a:lvl9pPr marL="4114800" marR="0" lvl="8" indent="-228600" algn="l" rtl="0">
              <a:lnSpc>
                <a:spcPct val="100000"/>
              </a:lnSpc>
              <a:spcBef>
                <a:spcPts val="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9pPr>
          </a:lstStyle>
          <a:p>
            <a:endParaRPr/>
          </a:p>
        </p:txBody>
      </p:sp>
      <p:sp>
        <p:nvSpPr>
          <p:cNvPr id="34" name="Google Shape;34;p7"/>
          <p:cNvSpPr txBox="1">
            <a:spLocks noGrp="1"/>
          </p:cNvSpPr>
          <p:nvPr>
            <p:ph type="sldNum" idx="12"/>
          </p:nvPr>
        </p:nvSpPr>
        <p:spPr>
          <a:xfrm>
            <a:off x="6417594" y="4749850"/>
            <a:ext cx="411524"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342900" y="4406309"/>
            <a:ext cx="6172200" cy="51952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270"/>
              </a:spcBef>
              <a:spcAft>
                <a:spcPts val="0"/>
              </a:spcAft>
              <a:buClr>
                <a:srgbClr val="FFFFFF"/>
              </a:buClr>
              <a:buSzPts val="1400"/>
              <a:buFont typeface="Advent Pro"/>
              <a:buNone/>
              <a:defRPr sz="1350" b="0" i="0" u="none" strike="noStrike" cap="none">
                <a:solidFill>
                  <a:srgbClr val="FFFFFF"/>
                </a:solidFill>
                <a:latin typeface="Advent Pro"/>
                <a:ea typeface="Advent Pro"/>
                <a:cs typeface="Advent Pro"/>
                <a:sym typeface="Advent Pro"/>
              </a:defRPr>
            </a:lvl1pPr>
            <a:lvl2pPr marL="914400" marR="0" lvl="1" indent="-228600" algn="l" rtl="0">
              <a:lnSpc>
                <a:spcPct val="100000"/>
              </a:lnSpc>
              <a:spcBef>
                <a:spcPts val="48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2pPr>
            <a:lvl3pPr marL="1371600" marR="0" lvl="2" indent="-228600" algn="l" rtl="0">
              <a:lnSpc>
                <a:spcPct val="100000"/>
              </a:lnSpc>
              <a:spcBef>
                <a:spcPts val="48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3pPr>
            <a:lvl4pPr marL="1828800" marR="0" lvl="3"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4pPr>
            <a:lvl5pPr marL="2286000" marR="0" lvl="4"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5pPr>
            <a:lvl6pPr marL="2743200" marR="0" lvl="5"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6pPr>
            <a:lvl7pPr marL="3200400" marR="0" lvl="6"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7pPr>
            <a:lvl8pPr marL="3657600" marR="0" lvl="7"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8pPr>
            <a:lvl9pPr marL="4114800" marR="0" lvl="8"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9pPr>
          </a:lstStyle>
          <a:p>
            <a:endParaRPr/>
          </a:p>
        </p:txBody>
      </p:sp>
      <p:sp>
        <p:nvSpPr>
          <p:cNvPr id="37" name="Google Shape;37;p8"/>
          <p:cNvSpPr txBox="1">
            <a:spLocks noGrp="1"/>
          </p:cNvSpPr>
          <p:nvPr>
            <p:ph type="sldNum" idx="12"/>
          </p:nvPr>
        </p:nvSpPr>
        <p:spPr>
          <a:xfrm>
            <a:off x="6417594" y="4749850"/>
            <a:ext cx="411524" cy="393524"/>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9"/>
          <p:cNvSpPr txBox="1">
            <a:spLocks noGrp="1"/>
          </p:cNvSpPr>
          <p:nvPr>
            <p:ph type="sldNum" idx="12"/>
          </p:nvPr>
        </p:nvSpPr>
        <p:spPr>
          <a:xfrm>
            <a:off x="6417594" y="4749850"/>
            <a:ext cx="411524" cy="393524"/>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Slide">
  <p:cSld name="Video Slide">
    <p:bg>
      <p:bgPr>
        <a:solidFill>
          <a:srgbClr val="000000"/>
        </a:solidFill>
        <a:effectLst/>
      </p:bgPr>
    </p:bg>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6417594" y="4749850"/>
            <a:ext cx="411524"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2" name="Google Shape;42;p10"/>
          <p:cNvSpPr txBox="1"/>
          <p:nvPr/>
        </p:nvSpPr>
        <p:spPr>
          <a:xfrm>
            <a:off x="2670188" y="2366850"/>
            <a:ext cx="1517624" cy="4098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CCCCCC"/>
              </a:buClr>
              <a:buFont typeface="Advent Pro"/>
              <a:buNone/>
            </a:pPr>
            <a:r>
              <a:rPr lang="en" sz="1050" b="0" i="0" u="none" strike="noStrike" cap="none">
                <a:solidFill>
                  <a:srgbClr val="CCCCCC"/>
                </a:solidFill>
                <a:latin typeface="Advent Pro"/>
                <a:ea typeface="Advent Pro"/>
                <a:cs typeface="Advent Pro"/>
                <a:sym typeface="Advent Pro"/>
              </a:rPr>
              <a:t>insert video</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6" y="112050"/>
            <a:ext cx="5546699" cy="8574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cme"/>
              <a:buNone/>
              <a:defRPr sz="4800" b="0" i="0" u="none" strike="noStrike" cap="none">
                <a:solidFill>
                  <a:schemeClr val="dk1"/>
                </a:solidFill>
                <a:latin typeface="Acme"/>
                <a:ea typeface="Acme"/>
                <a:cs typeface="Acme"/>
                <a:sym typeface="Acme"/>
              </a:defRPr>
            </a:lvl1pPr>
            <a:lvl2pPr lvl="1"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2pPr>
            <a:lvl3pPr lvl="2"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3pPr>
            <a:lvl4pPr lvl="3"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4pPr>
            <a:lvl5pPr lvl="4"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5pPr>
            <a:lvl6pPr lvl="5"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6pPr>
            <a:lvl7pPr lvl="6"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7pPr>
            <a:lvl8pPr lvl="7"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8pPr>
            <a:lvl9pPr lvl="8" indent="0">
              <a:spcBef>
                <a:spcPts val="0"/>
              </a:spcBef>
              <a:spcAft>
                <a:spcPts val="0"/>
              </a:spcAft>
              <a:buClr>
                <a:schemeClr val="dk1"/>
              </a:buClr>
              <a:buSzPts val="1400"/>
              <a:buFont typeface="Acme"/>
              <a:buNone/>
              <a:defRPr sz="3600" b="1">
                <a:solidFill>
                  <a:schemeClr val="dk1"/>
                </a:solidFill>
                <a:latin typeface="Acme"/>
                <a:ea typeface="Acme"/>
                <a:cs typeface="Acme"/>
                <a:sym typeface="Acme"/>
              </a:defRPr>
            </a:lvl9pPr>
          </a:lstStyle>
          <a:p>
            <a:endParaRPr/>
          </a:p>
        </p:txBody>
      </p:sp>
      <p:sp>
        <p:nvSpPr>
          <p:cNvPr id="7" name="Google Shape;7;p1"/>
          <p:cNvSpPr txBox="1">
            <a:spLocks noGrp="1"/>
          </p:cNvSpPr>
          <p:nvPr>
            <p:ph type="body" idx="1"/>
          </p:nvPr>
        </p:nvSpPr>
        <p:spPr>
          <a:xfrm>
            <a:off x="342900" y="1200150"/>
            <a:ext cx="6172200" cy="372568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00"/>
              </a:spcBef>
              <a:spcAft>
                <a:spcPts val="0"/>
              </a:spcAft>
              <a:buClr>
                <a:srgbClr val="FFFFFF"/>
              </a:buClr>
              <a:buSzPts val="1400"/>
              <a:buFont typeface="Advent Pro"/>
              <a:buNone/>
              <a:defRPr sz="3000" b="0" i="0" u="none" strike="noStrike" cap="none">
                <a:solidFill>
                  <a:srgbClr val="FFFFFF"/>
                </a:solidFill>
                <a:latin typeface="Advent Pro"/>
                <a:ea typeface="Advent Pro"/>
                <a:cs typeface="Advent Pro"/>
                <a:sym typeface="Advent Pro"/>
              </a:defRPr>
            </a:lvl1pPr>
            <a:lvl2pPr marL="914400" marR="0" lvl="1" indent="-228600" algn="l" rtl="0">
              <a:lnSpc>
                <a:spcPct val="100000"/>
              </a:lnSpc>
              <a:spcBef>
                <a:spcPts val="48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2pPr>
            <a:lvl3pPr marL="1371600" marR="0" lvl="2" indent="-228600" algn="l" rtl="0">
              <a:lnSpc>
                <a:spcPct val="100000"/>
              </a:lnSpc>
              <a:spcBef>
                <a:spcPts val="480"/>
              </a:spcBef>
              <a:spcAft>
                <a:spcPts val="0"/>
              </a:spcAft>
              <a:buClr>
                <a:srgbClr val="FFFFFF"/>
              </a:buClr>
              <a:buSzPts val="1400"/>
              <a:buFont typeface="Advent Pro"/>
              <a:buNone/>
              <a:defRPr sz="2400" b="0" i="0" u="none" strike="noStrike" cap="none">
                <a:solidFill>
                  <a:srgbClr val="FFFFFF"/>
                </a:solidFill>
                <a:latin typeface="Advent Pro"/>
                <a:ea typeface="Advent Pro"/>
                <a:cs typeface="Advent Pro"/>
                <a:sym typeface="Advent Pro"/>
              </a:defRPr>
            </a:lvl3pPr>
            <a:lvl4pPr marL="1828800" marR="0" lvl="3"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4pPr>
            <a:lvl5pPr marL="2286000" marR="0" lvl="4"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5pPr>
            <a:lvl6pPr marL="2743200" marR="0" lvl="5"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6pPr>
            <a:lvl7pPr marL="3200400" marR="0" lvl="6"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7pPr>
            <a:lvl8pPr marL="3657600" marR="0" lvl="7"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8pPr>
            <a:lvl9pPr marL="4114800" marR="0" lvl="8" indent="-228600" algn="l" rtl="0">
              <a:lnSpc>
                <a:spcPct val="100000"/>
              </a:lnSpc>
              <a:spcBef>
                <a:spcPts val="360"/>
              </a:spcBef>
              <a:spcAft>
                <a:spcPts val="0"/>
              </a:spcAft>
              <a:buClr>
                <a:srgbClr val="FFFFFF"/>
              </a:buClr>
              <a:buSzPts val="1400"/>
              <a:buFont typeface="Advent Pro"/>
              <a:buNone/>
              <a:defRPr sz="1800" b="0" i="0" u="none" strike="noStrike" cap="none">
                <a:solidFill>
                  <a:srgbClr val="FFFFFF"/>
                </a:solidFill>
                <a:latin typeface="Advent Pro"/>
                <a:ea typeface="Advent Pro"/>
                <a:cs typeface="Advent Pro"/>
                <a:sym typeface="Advent Pro"/>
              </a:defRPr>
            </a:lvl9pPr>
          </a:lstStyle>
          <a:p>
            <a:endParaRPr/>
          </a:p>
        </p:txBody>
      </p:sp>
      <p:sp>
        <p:nvSpPr>
          <p:cNvPr id="8" name="Google Shape;8;p1"/>
          <p:cNvSpPr txBox="1">
            <a:spLocks noGrp="1"/>
          </p:cNvSpPr>
          <p:nvPr>
            <p:ph type="sldNum" idx="12"/>
          </p:nvPr>
        </p:nvSpPr>
        <p:spPr>
          <a:xfrm>
            <a:off x="6417594" y="4749850"/>
            <a:ext cx="411524" cy="393524"/>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Font typeface="Arial"/>
              <a:buNone/>
              <a:defRPr sz="975"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975"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975"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975"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975"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975"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975"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975"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97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SlpOaY-_HM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276150" y="1197175"/>
            <a:ext cx="6305700" cy="6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F3F3F3"/>
              </a:buClr>
              <a:buFont typeface="Advent Pro Medium"/>
              <a:buNone/>
            </a:pPr>
            <a:r>
              <a:rPr lang="en" sz="1350">
                <a:solidFill>
                  <a:srgbClr val="F3F3F3"/>
                </a:solidFill>
                <a:latin typeface="Advent Pro Medium"/>
                <a:ea typeface="Advent Pro Medium"/>
                <a:cs typeface="Advent Pro Medium"/>
                <a:sym typeface="Advent Pro Medium"/>
              </a:rPr>
              <a:t>Everything in media studies can be explored or created using four key areas, which make up the ‘theoretical framework’.  Each of these areas links to all of the others.</a:t>
            </a:r>
            <a:endParaRPr sz="1400">
              <a:solidFill>
                <a:srgbClr val="000000"/>
              </a:solidFill>
              <a:latin typeface="Arial"/>
              <a:ea typeface="Arial"/>
              <a:cs typeface="Arial"/>
              <a:sym typeface="Arial"/>
            </a:endParaRPr>
          </a:p>
          <a:p>
            <a:pPr marL="0" lvl="0" indent="0" algn="l" rtl="0">
              <a:spcBef>
                <a:spcPts val="300"/>
              </a:spcBef>
              <a:spcAft>
                <a:spcPts val="0"/>
              </a:spcAft>
              <a:buNone/>
            </a:pPr>
            <a:endParaRPr>
              <a:solidFill>
                <a:srgbClr val="00FF00"/>
              </a:solidFill>
              <a:latin typeface="Acme"/>
              <a:ea typeface="Acme"/>
              <a:cs typeface="Acme"/>
              <a:sym typeface="Acme"/>
            </a:endParaRPr>
          </a:p>
        </p:txBody>
      </p:sp>
      <p:sp>
        <p:nvSpPr>
          <p:cNvPr id="48" name="Google Shape;48;p11"/>
          <p:cNvSpPr txBox="1">
            <a:spLocks noGrp="1"/>
          </p:cNvSpPr>
          <p:nvPr>
            <p:ph type="title"/>
          </p:nvPr>
        </p:nvSpPr>
        <p:spPr>
          <a:xfrm>
            <a:off x="170475" y="125000"/>
            <a:ext cx="5425200" cy="790800"/>
          </a:xfrm>
          <a:prstGeom prst="rect">
            <a:avLst/>
          </a:prstGeom>
          <a:solidFill>
            <a:srgbClr val="FFFF00"/>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000000"/>
                </a:solidFill>
                <a:latin typeface="Acme"/>
                <a:ea typeface="Acme"/>
                <a:cs typeface="Acme"/>
                <a:sym typeface="Acme"/>
              </a:rPr>
              <a:t>We are learning how meaning is created in media products so that we are able to apply this to our analytical writing</a:t>
            </a:r>
            <a:endParaRPr sz="2000">
              <a:solidFill>
                <a:srgbClr val="000000"/>
              </a:solidFill>
              <a:latin typeface="Acme"/>
              <a:ea typeface="Acme"/>
              <a:cs typeface="Acme"/>
              <a:sym typeface="Acme"/>
            </a:endParaRPr>
          </a:p>
        </p:txBody>
      </p:sp>
      <p:sp>
        <p:nvSpPr>
          <p:cNvPr id="49" name="Google Shape;49;p11"/>
          <p:cNvSpPr/>
          <p:nvPr/>
        </p:nvSpPr>
        <p:spPr>
          <a:xfrm>
            <a:off x="2801870" y="2259477"/>
            <a:ext cx="1165200" cy="693600"/>
          </a:xfrm>
          <a:prstGeom prst="roundRect">
            <a:avLst>
              <a:gd name="adj" fmla="val 16667"/>
            </a:avLst>
          </a:prstGeom>
          <a:solidFill>
            <a:srgbClr val="00FFFF"/>
          </a:solidFill>
          <a:ln w="28575" cap="flat" cmpd="sng">
            <a:solidFill>
              <a:srgbClr val="FFFF00"/>
            </a:solidFill>
            <a:prstDash val="solid"/>
            <a:round/>
            <a:headEnd type="none" w="sm" len="sm"/>
            <a:tailEnd type="none" w="sm" len="sm"/>
          </a:ln>
          <a:effectLst>
            <a:outerShdw blurRad="57150" dist="66675" dir="5400000" algn="bl" rotWithShape="0">
              <a:srgbClr val="FFFF00">
                <a:alpha val="32000"/>
              </a:srgbClr>
            </a:outerShdw>
          </a:effectLst>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Font typeface="Arial"/>
              <a:buNone/>
            </a:pPr>
            <a:r>
              <a:rPr lang="en" sz="1050" b="1" i="0" u="none" strike="noStrike" cap="none">
                <a:solidFill>
                  <a:srgbClr val="000000"/>
                </a:solidFill>
              </a:rPr>
              <a:t>Media Language</a:t>
            </a:r>
            <a:endParaRPr b="1"/>
          </a:p>
        </p:txBody>
      </p:sp>
      <p:sp>
        <p:nvSpPr>
          <p:cNvPr id="50" name="Google Shape;50;p11"/>
          <p:cNvSpPr/>
          <p:nvPr/>
        </p:nvSpPr>
        <p:spPr>
          <a:xfrm>
            <a:off x="569901" y="3110756"/>
            <a:ext cx="1165200" cy="693600"/>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Font typeface="Arial"/>
              <a:buNone/>
            </a:pPr>
            <a:r>
              <a:rPr lang="en" sz="1050" b="0" i="0" u="none" strike="noStrike" cap="none">
                <a:solidFill>
                  <a:srgbClr val="000000"/>
                </a:solidFill>
                <a:latin typeface="Arial"/>
                <a:ea typeface="Arial"/>
                <a:cs typeface="Arial"/>
                <a:sym typeface="Arial"/>
              </a:rPr>
              <a:t>Media Industries</a:t>
            </a:r>
            <a:endParaRPr/>
          </a:p>
        </p:txBody>
      </p:sp>
      <p:sp>
        <p:nvSpPr>
          <p:cNvPr id="51" name="Google Shape;51;p11"/>
          <p:cNvSpPr/>
          <p:nvPr/>
        </p:nvSpPr>
        <p:spPr>
          <a:xfrm>
            <a:off x="4982964" y="3032840"/>
            <a:ext cx="1165200" cy="6936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Font typeface="Arial"/>
              <a:buNone/>
            </a:pPr>
            <a:r>
              <a:rPr lang="en" sz="1050" b="0" i="0" u="none" strike="noStrike" cap="none">
                <a:solidFill>
                  <a:srgbClr val="000000"/>
                </a:solidFill>
                <a:latin typeface="Arial"/>
                <a:ea typeface="Arial"/>
                <a:cs typeface="Arial"/>
                <a:sym typeface="Arial"/>
              </a:rPr>
              <a:t>Representation</a:t>
            </a:r>
            <a:endParaRPr/>
          </a:p>
        </p:txBody>
      </p:sp>
      <p:sp>
        <p:nvSpPr>
          <p:cNvPr id="52" name="Google Shape;52;p11"/>
          <p:cNvSpPr/>
          <p:nvPr/>
        </p:nvSpPr>
        <p:spPr>
          <a:xfrm>
            <a:off x="2801870" y="3952151"/>
            <a:ext cx="1165200" cy="693600"/>
          </a:xfrm>
          <a:prstGeom prst="roundRect">
            <a:avLst>
              <a:gd name="adj" fmla="val 16667"/>
            </a:avLst>
          </a:prstGeom>
          <a:solidFill>
            <a:srgbClr val="FF00FF"/>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Font typeface="Arial"/>
              <a:buNone/>
            </a:pPr>
            <a:r>
              <a:rPr lang="en" sz="1050" b="0" i="0" u="none" strike="noStrike" cap="none">
                <a:solidFill>
                  <a:srgbClr val="000000"/>
                </a:solidFill>
                <a:latin typeface="Arial"/>
                <a:ea typeface="Arial"/>
                <a:cs typeface="Arial"/>
                <a:sym typeface="Arial"/>
              </a:rPr>
              <a:t>Audiences</a:t>
            </a:r>
            <a:endParaRPr/>
          </a:p>
        </p:txBody>
      </p:sp>
      <p:sp>
        <p:nvSpPr>
          <p:cNvPr id="53" name="Google Shape;53;p11"/>
          <p:cNvSpPr/>
          <p:nvPr/>
        </p:nvSpPr>
        <p:spPr>
          <a:xfrm rot="-1392966">
            <a:off x="1541463" y="2722232"/>
            <a:ext cx="1288431" cy="139048"/>
          </a:xfrm>
          <a:prstGeom prst="lef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54" name="Google Shape;54;p11"/>
          <p:cNvSpPr/>
          <p:nvPr/>
        </p:nvSpPr>
        <p:spPr>
          <a:xfrm rot="-2072087">
            <a:off x="3887221" y="4030147"/>
            <a:ext cx="1281164" cy="137322"/>
          </a:xfrm>
          <a:prstGeom prst="lef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55" name="Google Shape;55;p11"/>
          <p:cNvSpPr/>
          <p:nvPr/>
        </p:nvSpPr>
        <p:spPr>
          <a:xfrm rot="1690955">
            <a:off x="3912442" y="2632976"/>
            <a:ext cx="1221514" cy="137849"/>
          </a:xfrm>
          <a:prstGeom prst="lef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56" name="Google Shape;56;p11"/>
          <p:cNvSpPr/>
          <p:nvPr/>
        </p:nvSpPr>
        <p:spPr>
          <a:xfrm rot="1561631">
            <a:off x="1499756" y="4104741"/>
            <a:ext cx="1343444" cy="138347"/>
          </a:xfrm>
          <a:prstGeom prst="leftRightArrow">
            <a:avLst>
              <a:gd name="adj1" fmla="val 50000"/>
              <a:gd name="adj2" fmla="val 50000"/>
            </a:avLst>
          </a:prstGeom>
          <a:solidFill>
            <a:srgbClr val="0000FF"/>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57" name="Google Shape;57;p11"/>
          <p:cNvSpPr/>
          <p:nvPr/>
        </p:nvSpPr>
        <p:spPr>
          <a:xfrm rot="5400675">
            <a:off x="1953046" y="3340000"/>
            <a:ext cx="1528800" cy="422700"/>
          </a:xfrm>
          <a:prstGeom prst="curvedUpArrow">
            <a:avLst>
              <a:gd name="adj1" fmla="val 25000"/>
              <a:gd name="adj2" fmla="val 50000"/>
              <a:gd name="adj3" fmla="val 25656"/>
            </a:avLst>
          </a:prstGeom>
          <a:solidFill>
            <a:srgbClr val="0000FF"/>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58" name="Google Shape;58;p11"/>
          <p:cNvSpPr/>
          <p:nvPr/>
        </p:nvSpPr>
        <p:spPr>
          <a:xfrm rot="4940722" flipH="1">
            <a:off x="3236029" y="3254032"/>
            <a:ext cx="1533767" cy="406564"/>
          </a:xfrm>
          <a:prstGeom prst="curvedDownArrow">
            <a:avLst>
              <a:gd name="adj1" fmla="val 25000"/>
              <a:gd name="adj2" fmla="val 50000"/>
              <a:gd name="adj3"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59" name="Google Shape;59;p11"/>
          <p:cNvSpPr/>
          <p:nvPr/>
        </p:nvSpPr>
        <p:spPr>
          <a:xfrm>
            <a:off x="1763420" y="3413284"/>
            <a:ext cx="3187500" cy="106800"/>
          </a:xfrm>
          <a:prstGeom prst="lef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60" name="Google Shape;60;p11"/>
          <p:cNvSpPr txBox="1"/>
          <p:nvPr/>
        </p:nvSpPr>
        <p:spPr>
          <a:xfrm>
            <a:off x="2056406" y="3245925"/>
            <a:ext cx="2605200" cy="327000"/>
          </a:xfrm>
          <a:prstGeom prst="rect">
            <a:avLst/>
          </a:prstGeom>
          <a:solidFill>
            <a:srgbClr val="00FF00"/>
          </a:solid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Clr>
                <a:srgbClr val="FFFFFF"/>
              </a:buClr>
              <a:buFont typeface="Arial"/>
              <a:buNone/>
            </a:pPr>
            <a:r>
              <a:rPr lang="en" sz="1050" b="1" i="0" u="none" strike="noStrike" cap="none">
                <a:latin typeface="Arial"/>
                <a:ea typeface="Arial"/>
                <a:cs typeface="Arial"/>
                <a:sym typeface="Arial"/>
              </a:rPr>
              <a:t>But what do these terms mean?</a:t>
            </a:r>
            <a:endParaRPr/>
          </a:p>
        </p:txBody>
      </p:sp>
      <p:sp>
        <p:nvSpPr>
          <p:cNvPr id="61" name="Google Shape;61;p11"/>
          <p:cNvSpPr txBox="1"/>
          <p:nvPr/>
        </p:nvSpPr>
        <p:spPr>
          <a:xfrm>
            <a:off x="4125433" y="4477425"/>
            <a:ext cx="2572092" cy="60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b="1" dirty="0">
                <a:highlight>
                  <a:srgbClr val="FFFF00"/>
                </a:highlight>
                <a:latin typeface="Advent Pro"/>
                <a:ea typeface="Advent Pro"/>
                <a:cs typeface="Advent Pro"/>
                <a:sym typeface="Advent Pro"/>
              </a:rPr>
              <a:t>Look back at your KOs from last lesson and find the answers</a:t>
            </a:r>
            <a:endParaRPr b="1" dirty="0">
              <a:highlight>
                <a:srgbClr val="FFFF00"/>
              </a:highlight>
              <a:latin typeface="Advent Pro"/>
              <a:ea typeface="Advent Pro"/>
              <a:cs typeface="Advent Pro"/>
              <a:sym typeface="Advent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36"/>
        <p:cNvGrpSpPr/>
        <p:nvPr/>
      </p:nvGrpSpPr>
      <p:grpSpPr>
        <a:xfrm>
          <a:off x="0" y="0"/>
          <a:ext cx="0" cy="0"/>
          <a:chOff x="0" y="0"/>
          <a:chExt cx="0" cy="0"/>
        </a:xfrm>
      </p:grpSpPr>
      <p:pic>
        <p:nvPicPr>
          <p:cNvPr id="137" name="Google Shape;137;p20"/>
          <p:cNvPicPr preferRelativeResize="0"/>
          <p:nvPr/>
        </p:nvPicPr>
        <p:blipFill>
          <a:blip r:embed="rId3">
            <a:alphaModFix/>
          </a:blip>
          <a:stretch>
            <a:fillRect/>
          </a:stretch>
        </p:blipFill>
        <p:spPr>
          <a:xfrm>
            <a:off x="1710975" y="1739250"/>
            <a:ext cx="3436056" cy="1741651"/>
          </a:xfrm>
          <a:prstGeom prst="rect">
            <a:avLst/>
          </a:prstGeom>
          <a:noFill/>
          <a:ln w="28575" cap="flat" cmpd="sng">
            <a:solidFill>
              <a:srgbClr val="FF9900"/>
            </a:solidFill>
            <a:prstDash val="solid"/>
            <a:round/>
            <a:headEnd type="none" w="sm" len="sm"/>
            <a:tailEnd type="none" w="sm" len="sm"/>
          </a:ln>
        </p:spPr>
      </p:pic>
      <p:cxnSp>
        <p:nvCxnSpPr>
          <p:cNvPr id="138" name="Google Shape;138;p20"/>
          <p:cNvCxnSpPr/>
          <p:nvPr/>
        </p:nvCxnSpPr>
        <p:spPr>
          <a:xfrm>
            <a:off x="3370225" y="169625"/>
            <a:ext cx="5400" cy="147750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20"/>
          <p:cNvCxnSpPr/>
          <p:nvPr/>
        </p:nvCxnSpPr>
        <p:spPr>
          <a:xfrm>
            <a:off x="3370225" y="3598625"/>
            <a:ext cx="5400" cy="1477500"/>
          </a:xfrm>
          <a:prstGeom prst="straightConnector1">
            <a:avLst/>
          </a:prstGeom>
          <a:noFill/>
          <a:ln w="9525" cap="flat" cmpd="sng">
            <a:solidFill>
              <a:schemeClr val="dk2"/>
            </a:solidFill>
            <a:prstDash val="solid"/>
            <a:round/>
            <a:headEnd type="none" w="med" len="med"/>
            <a:tailEnd type="none" w="med" len="med"/>
          </a:ln>
        </p:spPr>
      </p:cxnSp>
      <p:sp>
        <p:nvSpPr>
          <p:cNvPr id="140" name="Google Shape;140;p20"/>
          <p:cNvSpPr txBox="1"/>
          <p:nvPr/>
        </p:nvSpPr>
        <p:spPr>
          <a:xfrm>
            <a:off x="98500" y="87550"/>
            <a:ext cx="27633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dvent Pro"/>
                <a:ea typeface="Advent Pro"/>
                <a:cs typeface="Advent Pro"/>
                <a:sym typeface="Advent Pro"/>
              </a:rPr>
              <a:t>How is the media language constructed? What do you see?</a:t>
            </a:r>
            <a:endParaRPr b="1" dirty="0">
              <a:latin typeface="Advent Pro"/>
              <a:ea typeface="Advent Pro"/>
              <a:cs typeface="Advent Pro"/>
              <a:sym typeface="Advent Pro"/>
            </a:endParaRPr>
          </a:p>
        </p:txBody>
      </p:sp>
      <p:sp>
        <p:nvSpPr>
          <p:cNvPr id="141" name="Google Shape;141;p20"/>
          <p:cNvSpPr txBox="1"/>
          <p:nvPr/>
        </p:nvSpPr>
        <p:spPr>
          <a:xfrm>
            <a:off x="3623175" y="87550"/>
            <a:ext cx="2974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dvent Pro"/>
                <a:ea typeface="Advent Pro"/>
                <a:cs typeface="Advent Pro"/>
                <a:sym typeface="Advent Pro"/>
              </a:rPr>
              <a:t>What different meanings are created?</a:t>
            </a:r>
            <a:endParaRPr b="1">
              <a:latin typeface="Advent Pro"/>
              <a:ea typeface="Advent Pro"/>
              <a:cs typeface="Advent Pro"/>
              <a:sym typeface="Advent Pro"/>
            </a:endParaRPr>
          </a:p>
          <a:p>
            <a:pPr marL="0" lvl="0" indent="0" algn="l" rtl="0">
              <a:spcBef>
                <a:spcPts val="0"/>
              </a:spcBef>
              <a:spcAft>
                <a:spcPts val="0"/>
              </a:spcAft>
              <a:buNone/>
            </a:pPr>
            <a:r>
              <a:rPr lang="en" b="1">
                <a:latin typeface="Advent Pro"/>
                <a:ea typeface="Advent Pro"/>
                <a:cs typeface="Advent Pro"/>
                <a:sym typeface="Advent Pro"/>
              </a:rPr>
              <a:t>How is this achieved?</a:t>
            </a:r>
            <a:endParaRPr b="1">
              <a:latin typeface="Advent Pro"/>
              <a:ea typeface="Advent Pro"/>
              <a:cs typeface="Advent Pro"/>
              <a:sym typeface="Advent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170475" y="125000"/>
            <a:ext cx="5425200" cy="790800"/>
          </a:xfrm>
          <a:prstGeom prst="rect">
            <a:avLst/>
          </a:prstGeom>
          <a:solidFill>
            <a:srgbClr val="FFFF00"/>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000000"/>
                </a:solidFill>
                <a:latin typeface="Acme"/>
                <a:ea typeface="Acme"/>
                <a:cs typeface="Acme"/>
                <a:sym typeface="Acme"/>
              </a:rPr>
              <a:t>We are learning how meaning is created in media products so that we are able to apply this to our analytical writing</a:t>
            </a:r>
            <a:endParaRPr sz="2000">
              <a:solidFill>
                <a:srgbClr val="000000"/>
              </a:solidFill>
              <a:latin typeface="Acme"/>
              <a:ea typeface="Acme"/>
              <a:cs typeface="Acme"/>
              <a:sym typeface="Acme"/>
            </a:endParaRPr>
          </a:p>
        </p:txBody>
      </p:sp>
      <p:sp>
        <p:nvSpPr>
          <p:cNvPr id="147" name="Google Shape;147;p21"/>
          <p:cNvSpPr txBox="1"/>
          <p:nvPr/>
        </p:nvSpPr>
        <p:spPr>
          <a:xfrm>
            <a:off x="170475" y="1243300"/>
            <a:ext cx="6334800" cy="3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FF"/>
                </a:solidFill>
                <a:latin typeface="Advent Pro"/>
                <a:ea typeface="Advent Pro"/>
                <a:cs typeface="Advent Pro"/>
                <a:sym typeface="Advent Pro"/>
              </a:rPr>
              <a:t>Without looking at your notes… work in pairs to </a:t>
            </a:r>
            <a:r>
              <a:rPr lang="en" sz="2400" b="1" u="sng">
                <a:solidFill>
                  <a:srgbClr val="0000FF"/>
                </a:solidFill>
                <a:highlight>
                  <a:srgbClr val="FF9900"/>
                </a:highlight>
                <a:latin typeface="Advent Pro"/>
                <a:ea typeface="Advent Pro"/>
                <a:cs typeface="Advent Pro"/>
                <a:sym typeface="Advent Pro"/>
              </a:rPr>
              <a:t>discuss </a:t>
            </a:r>
            <a:r>
              <a:rPr lang="en" sz="2400" b="1">
                <a:solidFill>
                  <a:srgbClr val="0000FF"/>
                </a:solidFill>
                <a:latin typeface="Advent Pro"/>
                <a:ea typeface="Advent Pro"/>
                <a:cs typeface="Advent Pro"/>
                <a:sym typeface="Advent Pro"/>
              </a:rPr>
              <a:t>and define the following terms:</a:t>
            </a:r>
            <a:endParaRPr sz="2400" b="1">
              <a:solidFill>
                <a:srgbClr val="0000FF"/>
              </a:solidFill>
              <a:latin typeface="Advent Pro"/>
              <a:ea typeface="Advent Pro"/>
              <a:cs typeface="Advent Pro"/>
              <a:sym typeface="Advent Pro"/>
            </a:endParaRPr>
          </a:p>
          <a:p>
            <a:pPr marL="0" lvl="0" indent="0" algn="l" rtl="0">
              <a:spcBef>
                <a:spcPts val="0"/>
              </a:spcBef>
              <a:spcAft>
                <a:spcPts val="0"/>
              </a:spcAft>
              <a:buNone/>
            </a:pPr>
            <a:endParaRPr sz="2400" b="1">
              <a:solidFill>
                <a:srgbClr val="0000FF"/>
              </a:solidFill>
              <a:latin typeface="Advent Pro"/>
              <a:ea typeface="Advent Pro"/>
              <a:cs typeface="Advent Pro"/>
              <a:sym typeface="Advent Pro"/>
            </a:endParaRPr>
          </a:p>
          <a:p>
            <a:pPr marL="457200" lvl="0" indent="-381000" algn="l" rtl="0">
              <a:spcBef>
                <a:spcPts val="0"/>
              </a:spcBef>
              <a:spcAft>
                <a:spcPts val="0"/>
              </a:spcAft>
              <a:buClr>
                <a:srgbClr val="0000FF"/>
              </a:buClr>
              <a:buSzPts val="2400"/>
              <a:buFont typeface="Advent Pro"/>
              <a:buChar char="●"/>
            </a:pPr>
            <a:r>
              <a:rPr lang="en" sz="2400" b="1">
                <a:solidFill>
                  <a:srgbClr val="0000FF"/>
                </a:solidFill>
                <a:latin typeface="Advent Pro"/>
                <a:ea typeface="Advent Pro"/>
                <a:cs typeface="Advent Pro"/>
                <a:sym typeface="Advent Pro"/>
              </a:rPr>
              <a:t>Denotation</a:t>
            </a:r>
            <a:endParaRPr sz="2400" b="1">
              <a:solidFill>
                <a:srgbClr val="0000FF"/>
              </a:solidFill>
              <a:latin typeface="Advent Pro"/>
              <a:ea typeface="Advent Pro"/>
              <a:cs typeface="Advent Pro"/>
              <a:sym typeface="Advent Pro"/>
            </a:endParaRPr>
          </a:p>
          <a:p>
            <a:pPr marL="457200" lvl="0" indent="-381000" algn="l" rtl="0">
              <a:spcBef>
                <a:spcPts val="0"/>
              </a:spcBef>
              <a:spcAft>
                <a:spcPts val="0"/>
              </a:spcAft>
              <a:buClr>
                <a:srgbClr val="0000FF"/>
              </a:buClr>
              <a:buSzPts val="2400"/>
              <a:buFont typeface="Advent Pro"/>
              <a:buChar char="●"/>
            </a:pPr>
            <a:r>
              <a:rPr lang="en" sz="2400" b="1">
                <a:solidFill>
                  <a:srgbClr val="0000FF"/>
                </a:solidFill>
                <a:latin typeface="Advent Pro"/>
                <a:ea typeface="Advent Pro"/>
                <a:cs typeface="Advent Pro"/>
                <a:sym typeface="Advent Pro"/>
              </a:rPr>
              <a:t>Connotation</a:t>
            </a:r>
            <a:endParaRPr sz="2400" b="1">
              <a:solidFill>
                <a:srgbClr val="0000FF"/>
              </a:solidFill>
              <a:latin typeface="Advent Pro"/>
              <a:ea typeface="Advent Pro"/>
              <a:cs typeface="Advent Pro"/>
              <a:sym typeface="Advent Pro"/>
            </a:endParaRPr>
          </a:p>
          <a:p>
            <a:pPr marL="457200" lvl="0" indent="-381000" algn="l" rtl="0">
              <a:spcBef>
                <a:spcPts val="0"/>
              </a:spcBef>
              <a:spcAft>
                <a:spcPts val="0"/>
              </a:spcAft>
              <a:buClr>
                <a:srgbClr val="0000FF"/>
              </a:buClr>
              <a:buSzPts val="2400"/>
              <a:buFont typeface="Advent Pro"/>
              <a:buChar char="●"/>
            </a:pPr>
            <a:r>
              <a:rPr lang="en" sz="2400" b="1">
                <a:solidFill>
                  <a:srgbClr val="0000FF"/>
                </a:solidFill>
                <a:latin typeface="Advent Pro"/>
                <a:ea typeface="Advent Pro"/>
                <a:cs typeface="Advent Pro"/>
                <a:sym typeface="Advent Pro"/>
              </a:rPr>
              <a:t>Polysemic</a:t>
            </a:r>
            <a:r>
              <a:rPr lang="en" sz="2400" b="1">
                <a:latin typeface="Advent Pro"/>
                <a:ea typeface="Advent Pro"/>
                <a:cs typeface="Advent Pro"/>
                <a:sym typeface="Advent Pro"/>
              </a:rPr>
              <a:t> </a:t>
            </a:r>
            <a:endParaRPr sz="2400" b="1">
              <a:latin typeface="Advent Pro"/>
              <a:ea typeface="Advent Pro"/>
              <a:cs typeface="Advent Pro"/>
              <a:sym typeface="Advent Pro"/>
            </a:endParaRPr>
          </a:p>
          <a:p>
            <a:pPr marL="457200" lvl="0" indent="0" algn="l" rtl="0">
              <a:spcBef>
                <a:spcPts val="0"/>
              </a:spcBef>
              <a:spcAft>
                <a:spcPts val="0"/>
              </a:spcAft>
              <a:buNone/>
            </a:pPr>
            <a:endParaRPr sz="2400" b="1">
              <a:latin typeface="Advent Pro"/>
              <a:ea typeface="Advent Pro"/>
              <a:cs typeface="Advent Pro"/>
              <a:sym typeface="Advent Pro"/>
            </a:endParaRPr>
          </a:p>
        </p:txBody>
      </p:sp>
      <p:pic>
        <p:nvPicPr>
          <p:cNvPr id="148" name="Google Shape;148;p21"/>
          <p:cNvPicPr preferRelativeResize="0"/>
          <p:nvPr/>
        </p:nvPicPr>
        <p:blipFill>
          <a:blip r:embed="rId3">
            <a:alphaModFix/>
          </a:blip>
          <a:stretch>
            <a:fillRect/>
          </a:stretch>
        </p:blipFill>
        <p:spPr>
          <a:xfrm>
            <a:off x="3974176" y="2255701"/>
            <a:ext cx="2637574" cy="2637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52"/>
        <p:cNvGrpSpPr/>
        <p:nvPr/>
      </p:nvGrpSpPr>
      <p:grpSpPr>
        <a:xfrm>
          <a:off x="0" y="0"/>
          <a:ext cx="0" cy="0"/>
          <a:chOff x="0" y="0"/>
          <a:chExt cx="0" cy="0"/>
        </a:xfrm>
      </p:grpSpPr>
      <p:sp>
        <p:nvSpPr>
          <p:cNvPr id="153" name="Google Shape;153;p22"/>
          <p:cNvSpPr txBox="1"/>
          <p:nvPr/>
        </p:nvSpPr>
        <p:spPr>
          <a:xfrm>
            <a:off x="2618550" y="2057400"/>
            <a:ext cx="1531800" cy="1280400"/>
          </a:xfrm>
          <a:prstGeom prst="rect">
            <a:avLst/>
          </a:prstGeom>
          <a:solidFill>
            <a:srgbClr val="FF9900"/>
          </a:solid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u="sng">
                <a:latin typeface="Advent Pro"/>
                <a:ea typeface="Advent Pro"/>
                <a:cs typeface="Advent Pro"/>
                <a:sym typeface="Advent Pro"/>
              </a:rPr>
              <a:t>THEORY</a:t>
            </a:r>
            <a:endParaRPr b="1" u="sng">
              <a:latin typeface="Advent Pro"/>
              <a:ea typeface="Advent Pro"/>
              <a:cs typeface="Advent Pro"/>
              <a:sym typeface="Advent Pro"/>
            </a:endParaRPr>
          </a:p>
          <a:p>
            <a:pPr marL="0" lvl="0" indent="0" algn="ctr" rtl="0">
              <a:spcBef>
                <a:spcPts val="0"/>
              </a:spcBef>
              <a:spcAft>
                <a:spcPts val="0"/>
              </a:spcAft>
              <a:buNone/>
            </a:pPr>
            <a:endParaRPr b="1" u="sng">
              <a:latin typeface="Advent Pro"/>
              <a:ea typeface="Advent Pro"/>
              <a:cs typeface="Advent Pro"/>
              <a:sym typeface="Advent Pro"/>
            </a:endParaRPr>
          </a:p>
          <a:p>
            <a:pPr marL="0" lvl="0" indent="0" algn="ctr" rtl="0">
              <a:spcBef>
                <a:spcPts val="0"/>
              </a:spcBef>
              <a:spcAft>
                <a:spcPts val="0"/>
              </a:spcAft>
              <a:buNone/>
            </a:pPr>
            <a:r>
              <a:rPr lang="en" b="1">
                <a:latin typeface="Advent Pro"/>
                <a:ea typeface="Advent Pro"/>
                <a:cs typeface="Advent Pro"/>
                <a:sym typeface="Advent Pro"/>
              </a:rPr>
              <a:t>MEDIA LANGUAGE</a:t>
            </a:r>
            <a:endParaRPr b="1">
              <a:latin typeface="Advent Pro"/>
              <a:ea typeface="Advent Pro"/>
              <a:cs typeface="Advent Pro"/>
              <a:sym typeface="Advent Pro"/>
            </a:endParaRPr>
          </a:p>
          <a:p>
            <a:pPr marL="0" lvl="0" indent="0" algn="ctr" rtl="0">
              <a:spcBef>
                <a:spcPts val="0"/>
              </a:spcBef>
              <a:spcAft>
                <a:spcPts val="0"/>
              </a:spcAft>
              <a:buNone/>
            </a:pPr>
            <a:endParaRPr b="1" i="1">
              <a:latin typeface="Advent Pro"/>
              <a:ea typeface="Advent Pro"/>
              <a:cs typeface="Advent Pro"/>
              <a:sym typeface="Advent Pro"/>
            </a:endParaRPr>
          </a:p>
          <a:p>
            <a:pPr marL="0" lvl="0" indent="0" algn="ctr" rtl="0">
              <a:spcBef>
                <a:spcPts val="0"/>
              </a:spcBef>
              <a:spcAft>
                <a:spcPts val="0"/>
              </a:spcAft>
              <a:buNone/>
            </a:pPr>
            <a:r>
              <a:rPr lang="en" b="1" i="1">
                <a:latin typeface="Advent Pro"/>
                <a:ea typeface="Advent Pro"/>
                <a:cs typeface="Advent Pro"/>
                <a:sym typeface="Advent Pro"/>
              </a:rPr>
              <a:t>ROLAND BARTHES</a:t>
            </a:r>
            <a:endParaRPr b="1" i="1">
              <a:latin typeface="Advent Pro"/>
              <a:ea typeface="Advent Pro"/>
              <a:cs typeface="Advent Pro"/>
              <a:sym typeface="Advent Pro"/>
            </a:endParaRPr>
          </a:p>
        </p:txBody>
      </p:sp>
      <p:sp>
        <p:nvSpPr>
          <p:cNvPr id="154" name="Google Shape;154;p22"/>
          <p:cNvSpPr txBox="1"/>
          <p:nvPr/>
        </p:nvSpPr>
        <p:spPr>
          <a:xfrm>
            <a:off x="59200" y="66600"/>
            <a:ext cx="2382900" cy="362700"/>
          </a:xfrm>
          <a:prstGeom prst="rect">
            <a:avLst/>
          </a:prstGeom>
          <a:solidFill>
            <a:srgbClr val="FFFF00"/>
          </a:solid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dvent Pro"/>
                <a:ea typeface="Advent Pro"/>
                <a:cs typeface="Advent Pro"/>
                <a:sym typeface="Advent Pro"/>
              </a:rPr>
              <a:t>Use a whole page of your book</a:t>
            </a:r>
            <a:endParaRPr b="1">
              <a:latin typeface="Advent Pro"/>
              <a:ea typeface="Advent Pro"/>
              <a:cs typeface="Advent Pro"/>
              <a:sym typeface="Advent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101026" y="112050"/>
            <a:ext cx="5546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Font typeface="Acme"/>
              <a:buNone/>
            </a:pPr>
            <a:r>
              <a:rPr lang="en" sz="2800" b="0" i="0" u="none" strike="noStrike" cap="none">
                <a:solidFill>
                  <a:srgbClr val="FF0000"/>
                </a:solidFill>
                <a:latin typeface="Acme"/>
                <a:ea typeface="Acme"/>
                <a:cs typeface="Acme"/>
                <a:sym typeface="Acme"/>
              </a:rPr>
              <a:t>Theory Alert! </a:t>
            </a:r>
            <a:endParaRPr sz="2800" b="0" i="0" u="none" strike="noStrike" cap="none">
              <a:solidFill>
                <a:srgbClr val="FF0000"/>
              </a:solidFill>
              <a:latin typeface="Acme"/>
              <a:ea typeface="Acme"/>
              <a:cs typeface="Acme"/>
              <a:sym typeface="Acme"/>
            </a:endParaRPr>
          </a:p>
          <a:p>
            <a:pPr marL="0" marR="0" lvl="0" indent="0" algn="l" rtl="0">
              <a:lnSpc>
                <a:spcPct val="100000"/>
              </a:lnSpc>
              <a:spcBef>
                <a:spcPts val="0"/>
              </a:spcBef>
              <a:spcAft>
                <a:spcPts val="0"/>
              </a:spcAft>
              <a:buClr>
                <a:schemeClr val="dk1"/>
              </a:buClr>
              <a:buFont typeface="Acme"/>
              <a:buNone/>
            </a:pPr>
            <a:r>
              <a:rPr lang="en" sz="2800" b="0" i="0" u="none" strike="noStrike" cap="none">
                <a:solidFill>
                  <a:srgbClr val="FF0000"/>
                </a:solidFill>
                <a:latin typeface="Acme"/>
                <a:ea typeface="Acme"/>
                <a:cs typeface="Acme"/>
                <a:sym typeface="Acme"/>
              </a:rPr>
              <a:t>Media Language</a:t>
            </a:r>
            <a:r>
              <a:rPr lang="en" sz="2800">
                <a:solidFill>
                  <a:srgbClr val="FF0000"/>
                </a:solidFill>
              </a:rPr>
              <a:t> - </a:t>
            </a:r>
            <a:r>
              <a:rPr lang="en" sz="2800" b="0" i="0" u="none" strike="noStrike" cap="none">
                <a:solidFill>
                  <a:srgbClr val="FF0000"/>
                </a:solidFill>
                <a:latin typeface="Acme"/>
                <a:ea typeface="Acme"/>
                <a:cs typeface="Acme"/>
                <a:sym typeface="Acme"/>
              </a:rPr>
              <a:t>Roland Barthes</a:t>
            </a:r>
            <a:endParaRPr sz="2800" b="0" i="0" u="none" strike="noStrike" cap="none">
              <a:solidFill>
                <a:srgbClr val="FF0000"/>
              </a:solidFill>
              <a:latin typeface="Acme"/>
              <a:ea typeface="Acme"/>
              <a:cs typeface="Acme"/>
              <a:sym typeface="Acme"/>
            </a:endParaRPr>
          </a:p>
        </p:txBody>
      </p:sp>
      <p:sp>
        <p:nvSpPr>
          <p:cNvPr id="160" name="Google Shape;160;p23"/>
          <p:cNvSpPr txBox="1">
            <a:spLocks noGrp="1"/>
          </p:cNvSpPr>
          <p:nvPr>
            <p:ph type="body" idx="1"/>
          </p:nvPr>
        </p:nvSpPr>
        <p:spPr>
          <a:xfrm>
            <a:off x="1635750" y="1200150"/>
            <a:ext cx="4879200" cy="10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Font typeface="Advent Pro"/>
              <a:buNone/>
            </a:pPr>
            <a:r>
              <a:rPr lang="en" sz="2000" b="0" i="0" u="none" strike="noStrike" cap="none">
                <a:solidFill>
                  <a:srgbClr val="FFFFFF"/>
                </a:solidFill>
                <a:latin typeface="Advent Pro"/>
                <a:ea typeface="Advent Pro"/>
                <a:cs typeface="Advent Pro"/>
                <a:sym typeface="Advent Pro"/>
              </a:rPr>
              <a:t>Roland Barthes was a French writer who </a:t>
            </a:r>
            <a:r>
              <a:rPr lang="en" sz="2000"/>
              <a:t>studied </a:t>
            </a:r>
            <a:r>
              <a:rPr lang="en" sz="2000" b="0" i="0" u="none" strike="noStrike" cap="none">
                <a:solidFill>
                  <a:srgbClr val="FFFFFF"/>
                </a:solidFill>
                <a:latin typeface="Advent Pro"/>
                <a:ea typeface="Advent Pro"/>
                <a:cs typeface="Advent Pro"/>
                <a:sym typeface="Advent Pro"/>
              </a:rPr>
              <a:t>a range of areas about how texts of all kinds communicate meaning to audiences. </a:t>
            </a:r>
            <a:endParaRPr sz="2000" b="0" i="0" u="none" strike="noStrike" cap="none">
              <a:solidFill>
                <a:srgbClr val="FFFFFF"/>
              </a:solidFill>
              <a:latin typeface="Advent Pro"/>
              <a:ea typeface="Advent Pro"/>
              <a:cs typeface="Advent Pro"/>
              <a:sym typeface="Advent Pro"/>
            </a:endParaRPr>
          </a:p>
        </p:txBody>
      </p:sp>
      <p:pic>
        <p:nvPicPr>
          <p:cNvPr id="161" name="Google Shape;161;p23"/>
          <p:cNvPicPr preferRelativeResize="0"/>
          <p:nvPr/>
        </p:nvPicPr>
        <p:blipFill rotWithShape="1">
          <a:blip r:embed="rId3">
            <a:alphaModFix/>
          </a:blip>
          <a:srcRect/>
          <a:stretch/>
        </p:blipFill>
        <p:spPr>
          <a:xfrm>
            <a:off x="5586228" y="-10"/>
            <a:ext cx="1192500" cy="1192500"/>
          </a:xfrm>
          <a:prstGeom prst="rect">
            <a:avLst/>
          </a:prstGeom>
          <a:noFill/>
          <a:ln>
            <a:noFill/>
          </a:ln>
        </p:spPr>
      </p:pic>
      <p:pic>
        <p:nvPicPr>
          <p:cNvPr id="162" name="Google Shape;162;p23"/>
          <p:cNvPicPr preferRelativeResize="0"/>
          <p:nvPr/>
        </p:nvPicPr>
        <p:blipFill rotWithShape="1">
          <a:blip r:embed="rId4">
            <a:alphaModFix/>
          </a:blip>
          <a:srcRect/>
          <a:stretch/>
        </p:blipFill>
        <p:spPr>
          <a:xfrm>
            <a:off x="79472" y="1200150"/>
            <a:ext cx="1537500" cy="1380600"/>
          </a:xfrm>
          <a:prstGeom prst="rect">
            <a:avLst/>
          </a:prstGeom>
          <a:noFill/>
          <a:ln>
            <a:noFill/>
          </a:ln>
        </p:spPr>
      </p:pic>
      <p:sp>
        <p:nvSpPr>
          <p:cNvPr id="163" name="Google Shape;163;p23"/>
          <p:cNvSpPr txBox="1"/>
          <p:nvPr/>
        </p:nvSpPr>
        <p:spPr>
          <a:xfrm>
            <a:off x="129900" y="3065950"/>
            <a:ext cx="6598200" cy="150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FFFF00"/>
                </a:solidFill>
                <a:latin typeface="Advent Pro"/>
                <a:ea typeface="Advent Pro"/>
                <a:cs typeface="Advent Pro"/>
                <a:sym typeface="Advent Pro"/>
              </a:rPr>
              <a:t>He argued that all texts communicate their meaning through a set of signs that needed to be decoded by the audience.   </a:t>
            </a:r>
            <a:endParaRPr sz="2000">
              <a:solidFill>
                <a:srgbClr val="FFFF00"/>
              </a:solidFill>
              <a:latin typeface="Advent Pro"/>
              <a:ea typeface="Advent Pro"/>
              <a:cs typeface="Advent Pro"/>
              <a:sym typeface="Advent Pro"/>
            </a:endParaRPr>
          </a:p>
          <a:p>
            <a:pPr marL="0" lvl="0" indent="0" algn="l" rtl="0">
              <a:spcBef>
                <a:spcPts val="0"/>
              </a:spcBef>
              <a:spcAft>
                <a:spcPts val="0"/>
              </a:spcAft>
              <a:buNone/>
            </a:pPr>
            <a:endParaRPr sz="2000">
              <a:solidFill>
                <a:srgbClr val="FFFF00"/>
              </a:solidFill>
              <a:latin typeface="Advent Pro"/>
              <a:ea typeface="Advent Pro"/>
              <a:cs typeface="Advent Pro"/>
              <a:sym typeface="Advent Pro"/>
            </a:endParaRPr>
          </a:p>
          <a:p>
            <a:pPr marL="0" lvl="0" indent="0" algn="l" rtl="0">
              <a:spcBef>
                <a:spcPts val="0"/>
              </a:spcBef>
              <a:spcAft>
                <a:spcPts val="0"/>
              </a:spcAft>
              <a:buNone/>
            </a:pPr>
            <a:r>
              <a:rPr lang="en" sz="2000">
                <a:solidFill>
                  <a:srgbClr val="FFFF00"/>
                </a:solidFill>
                <a:latin typeface="Advent Pro"/>
                <a:ea typeface="Advent Pro"/>
                <a:cs typeface="Advent Pro"/>
                <a:sym typeface="Advent Pro"/>
              </a:rPr>
              <a:t>He was particularly interested in the way signs take on the ideology of a specific society and their meanings become accepted, appearing natural through repetition over time. </a:t>
            </a:r>
            <a:endParaRPr sz="2000">
              <a:solidFill>
                <a:srgbClr val="FFFF00"/>
              </a:solidFill>
              <a:latin typeface="Advent Pro"/>
              <a:ea typeface="Advent Pro"/>
              <a:cs typeface="Advent Pro"/>
              <a:sym typeface="Advent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101026" y="112050"/>
            <a:ext cx="5546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Barthes Codes</a:t>
            </a:r>
            <a:endParaRPr/>
          </a:p>
        </p:txBody>
      </p:sp>
      <p:sp>
        <p:nvSpPr>
          <p:cNvPr id="169" name="Google Shape;169;p24"/>
          <p:cNvSpPr txBox="1">
            <a:spLocks noGrp="1"/>
          </p:cNvSpPr>
          <p:nvPr>
            <p:ph type="body" idx="1"/>
          </p:nvPr>
        </p:nvSpPr>
        <p:spPr>
          <a:xfrm>
            <a:off x="148425" y="1501400"/>
            <a:ext cx="3078900" cy="3018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17500" algn="l" rtl="0">
              <a:spcBef>
                <a:spcPts val="0"/>
              </a:spcBef>
              <a:spcAft>
                <a:spcPts val="0"/>
              </a:spcAft>
              <a:buClr>
                <a:srgbClr val="00FF00"/>
              </a:buClr>
              <a:buSzPts val="1400"/>
              <a:buChar char="★"/>
            </a:pPr>
            <a:r>
              <a:rPr lang="en" b="1">
                <a:solidFill>
                  <a:srgbClr val="00FF00"/>
                </a:solidFill>
              </a:rPr>
              <a:t>Enigma code</a:t>
            </a:r>
            <a:endParaRPr b="1">
              <a:solidFill>
                <a:srgbClr val="00FF00"/>
              </a:solidFill>
            </a:endParaRPr>
          </a:p>
          <a:p>
            <a:pPr marL="457200" lvl="0" indent="-317500" algn="l" rtl="0">
              <a:spcBef>
                <a:spcPts val="1000"/>
              </a:spcBef>
              <a:spcAft>
                <a:spcPts val="0"/>
              </a:spcAft>
              <a:buClr>
                <a:srgbClr val="00FF00"/>
              </a:buClr>
              <a:buSzPts val="1400"/>
              <a:buChar char="★"/>
            </a:pPr>
            <a:r>
              <a:rPr lang="en" b="1">
                <a:solidFill>
                  <a:srgbClr val="00FF00"/>
                </a:solidFill>
              </a:rPr>
              <a:t>Action code</a:t>
            </a:r>
            <a:endParaRPr b="1">
              <a:solidFill>
                <a:srgbClr val="00FF00"/>
              </a:solidFill>
            </a:endParaRPr>
          </a:p>
          <a:p>
            <a:pPr marL="457200" lvl="0" indent="-317500" algn="l" rtl="0">
              <a:spcBef>
                <a:spcPts val="1000"/>
              </a:spcBef>
              <a:spcAft>
                <a:spcPts val="0"/>
              </a:spcAft>
              <a:buClr>
                <a:srgbClr val="00FF00"/>
              </a:buClr>
              <a:buSzPts val="1400"/>
              <a:buChar char="★"/>
            </a:pPr>
            <a:r>
              <a:rPr lang="en" b="1">
                <a:solidFill>
                  <a:srgbClr val="00FF00"/>
                </a:solidFill>
              </a:rPr>
              <a:t>Semantic/ Symbolic code</a:t>
            </a:r>
            <a:endParaRPr b="1">
              <a:solidFill>
                <a:srgbClr val="00FF00"/>
              </a:solidFill>
            </a:endParaRPr>
          </a:p>
          <a:p>
            <a:pPr marL="457200" lvl="0" indent="-317500" algn="l" rtl="0">
              <a:spcBef>
                <a:spcPts val="1000"/>
              </a:spcBef>
              <a:spcAft>
                <a:spcPts val="1000"/>
              </a:spcAft>
              <a:buClr>
                <a:srgbClr val="00FF00"/>
              </a:buClr>
              <a:buSzPts val="1400"/>
              <a:buChar char="★"/>
            </a:pPr>
            <a:r>
              <a:rPr lang="en" b="1">
                <a:solidFill>
                  <a:srgbClr val="00FF00"/>
                </a:solidFill>
              </a:rPr>
              <a:t>Referential code</a:t>
            </a:r>
            <a:endParaRPr b="1">
              <a:solidFill>
                <a:srgbClr val="00FF00"/>
              </a:solidFill>
            </a:endParaRPr>
          </a:p>
        </p:txBody>
      </p:sp>
      <p:pic>
        <p:nvPicPr>
          <p:cNvPr id="170" name="Google Shape;170;p24"/>
          <p:cNvPicPr preferRelativeResize="0"/>
          <p:nvPr/>
        </p:nvPicPr>
        <p:blipFill rotWithShape="1">
          <a:blip r:embed="rId3">
            <a:alphaModFix/>
          </a:blip>
          <a:srcRect/>
          <a:stretch/>
        </p:blipFill>
        <p:spPr>
          <a:xfrm>
            <a:off x="5586228" y="-10"/>
            <a:ext cx="1192500" cy="1192500"/>
          </a:xfrm>
          <a:prstGeom prst="rect">
            <a:avLst/>
          </a:prstGeom>
          <a:noFill/>
          <a:ln>
            <a:noFill/>
          </a:ln>
        </p:spPr>
      </p:pic>
      <p:sp>
        <p:nvSpPr>
          <p:cNvPr id="171" name="Google Shape;171;p24"/>
          <p:cNvSpPr txBox="1"/>
          <p:nvPr/>
        </p:nvSpPr>
        <p:spPr>
          <a:xfrm>
            <a:off x="4120575" y="1638250"/>
            <a:ext cx="2557200" cy="2672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 sz="2400" b="1">
                <a:highlight>
                  <a:srgbClr val="FFFF00"/>
                </a:highlight>
                <a:latin typeface="Advent Pro"/>
                <a:ea typeface="Advent Pro"/>
                <a:cs typeface="Advent Pro"/>
                <a:sym typeface="Advent Pro"/>
              </a:rPr>
              <a:t>Each of the codes has its own role in constructing meaning and helping audiences make sense of a media product. </a:t>
            </a:r>
            <a:endParaRPr sz="2400" b="1">
              <a:highlight>
                <a:srgbClr val="FFFF00"/>
              </a:highlight>
              <a:latin typeface="Advent Pro"/>
              <a:ea typeface="Advent Pro"/>
              <a:cs typeface="Advent Pro"/>
              <a:sym typeface="Advent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101026" y="112050"/>
            <a:ext cx="5546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Enigma codes</a:t>
            </a:r>
            <a:endParaRPr/>
          </a:p>
        </p:txBody>
      </p:sp>
      <p:sp>
        <p:nvSpPr>
          <p:cNvPr id="177" name="Google Shape;177;p25"/>
          <p:cNvSpPr txBox="1">
            <a:spLocks noGrp="1"/>
          </p:cNvSpPr>
          <p:nvPr>
            <p:ph type="body" idx="1"/>
          </p:nvPr>
        </p:nvSpPr>
        <p:spPr>
          <a:xfrm>
            <a:off x="223325" y="1200150"/>
            <a:ext cx="6291900" cy="3725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This code refers to </a:t>
            </a:r>
            <a:r>
              <a:rPr lang="en" sz="2400" b="1">
                <a:solidFill>
                  <a:srgbClr val="0000FF"/>
                </a:solidFill>
              </a:rPr>
              <a:t>mystery</a:t>
            </a:r>
            <a:r>
              <a:rPr lang="en" sz="2400">
                <a:solidFill>
                  <a:srgbClr val="0000FF"/>
                </a:solidFill>
              </a:rPr>
              <a:t> </a:t>
            </a:r>
            <a:r>
              <a:rPr lang="en" sz="2400"/>
              <a:t>within a text. Clues are dropped, but no clear answers are given.</a:t>
            </a:r>
            <a:endParaRPr sz="2400"/>
          </a:p>
          <a:p>
            <a:pPr marL="457200" lvl="0" indent="-381000" algn="l" rtl="0">
              <a:spcBef>
                <a:spcPts val="0"/>
              </a:spcBef>
              <a:spcAft>
                <a:spcPts val="0"/>
              </a:spcAft>
              <a:buSzPts val="2400"/>
              <a:buChar char="★"/>
            </a:pPr>
            <a:r>
              <a:rPr lang="en" sz="2400"/>
              <a:t>Enigmas within the narrative make the audience want to know more.</a:t>
            </a:r>
            <a:endParaRPr sz="2400"/>
          </a:p>
          <a:p>
            <a:pPr marL="457200" lvl="0" indent="-381000" algn="l" rtl="0">
              <a:spcBef>
                <a:spcPts val="0"/>
              </a:spcBef>
              <a:spcAft>
                <a:spcPts val="0"/>
              </a:spcAft>
              <a:buSzPts val="2400"/>
              <a:buChar char="★"/>
            </a:pPr>
            <a:r>
              <a:rPr lang="en" sz="2400"/>
              <a:t>Unanswered enigmas tend to frustrate the audience.</a:t>
            </a:r>
            <a:endParaRPr sz="2400"/>
          </a:p>
        </p:txBody>
      </p:sp>
      <p:pic>
        <p:nvPicPr>
          <p:cNvPr id="178" name="Google Shape;178;p25"/>
          <p:cNvPicPr preferRelativeResize="0"/>
          <p:nvPr/>
        </p:nvPicPr>
        <p:blipFill>
          <a:blip r:embed="rId3">
            <a:alphaModFix/>
          </a:blip>
          <a:stretch>
            <a:fillRect/>
          </a:stretch>
        </p:blipFill>
        <p:spPr>
          <a:xfrm>
            <a:off x="3344125" y="3183725"/>
            <a:ext cx="3297799" cy="1959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101026" y="112050"/>
            <a:ext cx="5546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Action codes</a:t>
            </a:r>
            <a:endParaRPr sz="4000"/>
          </a:p>
        </p:txBody>
      </p:sp>
      <p:sp>
        <p:nvSpPr>
          <p:cNvPr id="184" name="Google Shape;184;p26"/>
          <p:cNvSpPr txBox="1">
            <a:spLocks noGrp="1"/>
          </p:cNvSpPr>
          <p:nvPr>
            <p:ph type="body" idx="1"/>
          </p:nvPr>
        </p:nvSpPr>
        <p:spPr>
          <a:xfrm>
            <a:off x="0" y="1161000"/>
            <a:ext cx="6740700" cy="3725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In a similar way to the enigma, action codes build interest or suspense </a:t>
            </a:r>
            <a:endParaRPr sz="2000"/>
          </a:p>
          <a:p>
            <a:pPr marL="457200" lvl="0" indent="-355600" algn="l" rtl="0">
              <a:spcBef>
                <a:spcPts val="1000"/>
              </a:spcBef>
              <a:spcAft>
                <a:spcPts val="0"/>
              </a:spcAft>
              <a:buSzPts val="2000"/>
              <a:buChar char="★"/>
            </a:pPr>
            <a:r>
              <a:rPr lang="en" sz="2000"/>
              <a:t>It applies to any action that implies a </a:t>
            </a:r>
            <a:r>
              <a:rPr lang="en" sz="2000" i="1"/>
              <a:t>further</a:t>
            </a:r>
            <a:r>
              <a:rPr lang="en" sz="2000"/>
              <a:t> narrative action. </a:t>
            </a:r>
            <a:endParaRPr sz="2000"/>
          </a:p>
          <a:p>
            <a:pPr marL="914400" lvl="1" indent="-355600" algn="l" rtl="0">
              <a:spcBef>
                <a:spcPts val="1000"/>
              </a:spcBef>
              <a:spcAft>
                <a:spcPts val="0"/>
              </a:spcAft>
              <a:buSzPts val="2000"/>
              <a:buChar char="○"/>
            </a:pPr>
            <a:r>
              <a:rPr lang="en" sz="2000"/>
              <a:t>E.g. when a gunslinger draws his gun - we wonder what the resolution of this action will be. We wait to see if he kills his opponent or is wounded himself. </a:t>
            </a:r>
            <a:endParaRPr sz="2000"/>
          </a:p>
          <a:p>
            <a:pPr marL="914400" lvl="1" indent="-355600" algn="l" rtl="0">
              <a:spcBef>
                <a:spcPts val="1000"/>
              </a:spcBef>
              <a:spcAft>
                <a:spcPts val="1000"/>
              </a:spcAft>
              <a:buSzPts val="2000"/>
              <a:buChar char="○"/>
            </a:pPr>
            <a:r>
              <a:rPr lang="en" sz="2000"/>
              <a:t>Suspense is thus created by action rather than by the need to have mysteries explained as with Enigma codes.</a:t>
            </a:r>
            <a:endParaRPr sz="2000"/>
          </a:p>
        </p:txBody>
      </p:sp>
      <p:pic>
        <p:nvPicPr>
          <p:cNvPr id="185" name="Google Shape;185;p26"/>
          <p:cNvPicPr preferRelativeResize="0"/>
          <p:nvPr/>
        </p:nvPicPr>
        <p:blipFill>
          <a:blip r:embed="rId3">
            <a:alphaModFix/>
          </a:blip>
          <a:stretch>
            <a:fillRect/>
          </a:stretch>
        </p:blipFill>
        <p:spPr>
          <a:xfrm>
            <a:off x="4947773" y="4143325"/>
            <a:ext cx="1745950" cy="9037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101026" y="112050"/>
            <a:ext cx="5546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Semantic/Symbolic codes</a:t>
            </a:r>
            <a:endParaRPr sz="4000"/>
          </a:p>
        </p:txBody>
      </p:sp>
      <p:sp>
        <p:nvSpPr>
          <p:cNvPr id="191" name="Google Shape;191;p27"/>
          <p:cNvSpPr txBox="1">
            <a:spLocks noGrp="1"/>
          </p:cNvSpPr>
          <p:nvPr>
            <p:ph type="body" idx="1"/>
          </p:nvPr>
        </p:nvSpPr>
        <p:spPr>
          <a:xfrm>
            <a:off x="156575" y="1200150"/>
            <a:ext cx="6560400" cy="3725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These codes refer to parts within the text that link to wider, additional meanings.</a:t>
            </a:r>
            <a:endParaRPr sz="2400"/>
          </a:p>
          <a:p>
            <a:pPr marL="457200" lvl="0" indent="-381000" algn="l" rtl="0">
              <a:spcBef>
                <a:spcPts val="1000"/>
              </a:spcBef>
              <a:spcAft>
                <a:spcPts val="0"/>
              </a:spcAft>
              <a:buSzPts val="2400"/>
              <a:buChar char="★"/>
            </a:pPr>
            <a:r>
              <a:rPr lang="en" sz="2400" b="1"/>
              <a:t>Semantic </a:t>
            </a:r>
            <a:r>
              <a:rPr lang="en" sz="2400"/>
              <a:t>codes refer to something within a product that has meaning; often multiple meanings. </a:t>
            </a:r>
            <a:endParaRPr sz="2400"/>
          </a:p>
          <a:p>
            <a:pPr marL="457200" lvl="0" indent="-381000" algn="l" rtl="0">
              <a:spcBef>
                <a:spcPts val="1000"/>
              </a:spcBef>
              <a:spcAft>
                <a:spcPts val="0"/>
              </a:spcAft>
              <a:buSzPts val="2400"/>
              <a:buChar char="★"/>
            </a:pPr>
            <a:r>
              <a:rPr lang="en" sz="2400" b="1"/>
              <a:t>Symbolic </a:t>
            </a:r>
            <a:r>
              <a:rPr lang="en" sz="2400"/>
              <a:t>codes refer to an element that 'stands in' for, or means something else. </a:t>
            </a:r>
            <a:endParaRPr sz="2400"/>
          </a:p>
          <a:p>
            <a:pPr marL="0" lvl="0" indent="0" algn="l" rtl="0">
              <a:spcBef>
                <a:spcPts val="1000"/>
              </a:spcBef>
              <a:spcAft>
                <a:spcPts val="1000"/>
              </a:spcAft>
              <a:buNone/>
            </a:pPr>
            <a:r>
              <a:rPr lang="en" sz="2400" b="1">
                <a:solidFill>
                  <a:srgbClr val="FFFF00"/>
                </a:solidFill>
              </a:rPr>
              <a:t>These are sometimes difficult to distinguish so we think of them going together!</a:t>
            </a:r>
            <a:r>
              <a:rPr lang="en" sz="2400"/>
              <a:t>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101026" y="112050"/>
            <a:ext cx="5546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Referential codes</a:t>
            </a:r>
            <a:endParaRPr/>
          </a:p>
        </p:txBody>
      </p:sp>
      <p:sp>
        <p:nvSpPr>
          <p:cNvPr id="197" name="Google Shape;197;p28"/>
          <p:cNvSpPr txBox="1">
            <a:spLocks noGrp="1"/>
          </p:cNvSpPr>
          <p:nvPr>
            <p:ph type="body" idx="1"/>
          </p:nvPr>
        </p:nvSpPr>
        <p:spPr>
          <a:xfrm>
            <a:off x="0" y="1076975"/>
            <a:ext cx="6795300" cy="3725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Where a part of a media product refers to something outside of the product itself. (This assumes the audience has knowledge of whatever it is that the text is referring to.) </a:t>
            </a:r>
            <a:endParaRPr sz="2000"/>
          </a:p>
          <a:p>
            <a:pPr marL="457200" lvl="0" indent="-355600" algn="l" rtl="0">
              <a:spcBef>
                <a:spcPts val="1000"/>
              </a:spcBef>
              <a:spcAft>
                <a:spcPts val="0"/>
              </a:spcAft>
              <a:buSzPts val="2000"/>
              <a:buChar char="★"/>
            </a:pPr>
            <a:r>
              <a:rPr lang="en" sz="2000"/>
              <a:t>This is closely related to </a:t>
            </a:r>
            <a:r>
              <a:rPr lang="en" sz="2000" b="1">
                <a:solidFill>
                  <a:srgbClr val="FFFF00"/>
                </a:solidFill>
              </a:rPr>
              <a:t>intertextuality</a:t>
            </a:r>
            <a:r>
              <a:rPr lang="en" sz="2000"/>
              <a:t>, and often it can be the basis for humour. </a:t>
            </a:r>
            <a:endParaRPr sz="2000"/>
          </a:p>
          <a:p>
            <a:pPr marL="457200" marR="2435529" lvl="0" indent="-355600" algn="l" rtl="0">
              <a:spcBef>
                <a:spcPts val="1000"/>
              </a:spcBef>
              <a:spcAft>
                <a:spcPts val="1000"/>
              </a:spcAft>
              <a:buSzPts val="2000"/>
              <a:buChar char="★"/>
            </a:pPr>
            <a:r>
              <a:rPr lang="en" sz="2000"/>
              <a:t>For example, The Big Bang Theory makes frequent reference to other texts, including Star Trek, Star Wars, and other aspects of 'nerd culture'. As an audience, you are more likely to get the joke if you have knowledge of these texts.</a:t>
            </a:r>
            <a:endParaRPr sz="2000"/>
          </a:p>
        </p:txBody>
      </p:sp>
      <p:pic>
        <p:nvPicPr>
          <p:cNvPr id="198" name="Google Shape;198;p28"/>
          <p:cNvPicPr preferRelativeResize="0"/>
          <p:nvPr/>
        </p:nvPicPr>
        <p:blipFill>
          <a:blip r:embed="rId3">
            <a:alphaModFix/>
          </a:blip>
          <a:stretch>
            <a:fillRect/>
          </a:stretch>
        </p:blipFill>
        <p:spPr>
          <a:xfrm>
            <a:off x="4318975" y="3190824"/>
            <a:ext cx="2398027" cy="1348901"/>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22150" y="117800"/>
            <a:ext cx="60525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u="sng"/>
              <a:t>Homework </a:t>
            </a:r>
            <a:endParaRPr sz="3000" u="sng"/>
          </a:p>
          <a:p>
            <a:pPr marL="0" lvl="0" indent="0" algn="l" rtl="0">
              <a:spcBef>
                <a:spcPts val="0"/>
              </a:spcBef>
              <a:spcAft>
                <a:spcPts val="0"/>
              </a:spcAft>
              <a:buNone/>
            </a:pPr>
            <a:r>
              <a:rPr lang="en" sz="3000"/>
              <a:t>Watch this video + complete the tasks</a:t>
            </a:r>
            <a:endParaRPr sz="3000"/>
          </a:p>
        </p:txBody>
      </p:sp>
      <p:sp>
        <p:nvSpPr>
          <p:cNvPr id="204" name="Google Shape;204;p29"/>
          <p:cNvSpPr txBox="1">
            <a:spLocks noGrp="1"/>
          </p:cNvSpPr>
          <p:nvPr>
            <p:ph type="body" idx="1"/>
          </p:nvPr>
        </p:nvSpPr>
        <p:spPr>
          <a:xfrm>
            <a:off x="4642450" y="1200150"/>
            <a:ext cx="2106000" cy="37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t>Task 1</a:t>
            </a:r>
            <a:r>
              <a:rPr lang="en" sz="1400"/>
              <a:t>: </a:t>
            </a:r>
            <a:endParaRPr sz="1400"/>
          </a:p>
          <a:p>
            <a:pPr marL="0" lvl="0" indent="0" algn="l" rtl="0">
              <a:spcBef>
                <a:spcPts val="0"/>
              </a:spcBef>
              <a:spcAft>
                <a:spcPts val="0"/>
              </a:spcAft>
              <a:buNone/>
            </a:pPr>
            <a:r>
              <a:rPr lang="en" sz="1400"/>
              <a:t>Summarise semiotics in your books in your own words - use bullet points and give some examples.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b="1" u="sng"/>
              <a:t>Task 2:</a:t>
            </a:r>
            <a:endParaRPr sz="1400" b="1" u="sng"/>
          </a:p>
          <a:p>
            <a:pPr marL="0" lvl="0" indent="0" algn="l" rtl="0">
              <a:spcBef>
                <a:spcPts val="0"/>
              </a:spcBef>
              <a:spcAft>
                <a:spcPts val="0"/>
              </a:spcAft>
              <a:buNone/>
            </a:pPr>
            <a:r>
              <a:rPr lang="en" sz="1400"/>
              <a:t>Using the advert on the next slide - complete a semiotic analysis of the way signs are used to communicate meaning.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Try to reference some of Barthes codes!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05" name="Google Shape;205;p29" descr="In this video for media studies and film studies students, we look at Roland Barthes ideas surrounding semiotic analysis. This acts as a spring board for most students when starting textual analysis.&#10;In this video we look at symbolic examples such as the Apple logo for denotations and connotations, before giving examples of how camerawork, editing, mise en scene, and sounds can be signifiers and signs in moving image texts.&#10;We look at Tales Of Terror From Tokyo as an example along with The Adjustment Bureau." title="Semiotics analysis for beginners! | How to read signs in film | Roland Barthes Media Theory">
            <a:hlinkClick r:id="rId3"/>
          </p:cNvPr>
          <p:cNvPicPr preferRelativeResize="0"/>
          <p:nvPr/>
        </p:nvPicPr>
        <p:blipFill>
          <a:blip r:embed="rId4">
            <a:alphaModFix/>
          </a:blip>
          <a:stretch>
            <a:fillRect/>
          </a:stretch>
        </p:blipFill>
        <p:spPr>
          <a:xfrm>
            <a:off x="188425" y="1433838"/>
            <a:ext cx="4344425" cy="3258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1025" y="290095"/>
            <a:ext cx="5546700" cy="643200"/>
          </a:xfrm>
          <a:prstGeom prst="rect">
            <a:avLst/>
          </a:prstGeom>
          <a:noFill/>
          <a:ln>
            <a:noFill/>
          </a:ln>
        </p:spPr>
        <p:txBody>
          <a:bodyPr spcFirstLastPara="1" wrap="square" lIns="68550" tIns="68550" rIns="68550" bIns="68550" anchor="b" anchorCtr="0">
            <a:noAutofit/>
          </a:bodyPr>
          <a:lstStyle/>
          <a:p>
            <a:pPr marL="0" marR="0" lvl="0" indent="0" algn="l" rtl="0">
              <a:lnSpc>
                <a:spcPct val="100000"/>
              </a:lnSpc>
              <a:spcBef>
                <a:spcPts val="0"/>
              </a:spcBef>
              <a:spcAft>
                <a:spcPts val="0"/>
              </a:spcAft>
              <a:buClr>
                <a:schemeClr val="dk1"/>
              </a:buClr>
              <a:buFont typeface="Acme"/>
              <a:buNone/>
            </a:pPr>
            <a:r>
              <a:rPr lang="en" sz="4800" b="0" i="0" u="none" strike="noStrike" cap="none">
                <a:solidFill>
                  <a:schemeClr val="dk1"/>
                </a:solidFill>
                <a:latin typeface="Acme"/>
                <a:ea typeface="Acme"/>
                <a:cs typeface="Acme"/>
                <a:sym typeface="Acme"/>
              </a:rPr>
              <a:t>Media Language</a:t>
            </a:r>
            <a:endParaRPr/>
          </a:p>
        </p:txBody>
      </p:sp>
      <p:sp>
        <p:nvSpPr>
          <p:cNvPr id="67" name="Google Shape;67;p12"/>
          <p:cNvSpPr txBox="1">
            <a:spLocks noGrp="1"/>
          </p:cNvSpPr>
          <p:nvPr>
            <p:ph type="body" idx="1"/>
          </p:nvPr>
        </p:nvSpPr>
        <p:spPr>
          <a:xfrm>
            <a:off x="199750" y="1543050"/>
            <a:ext cx="6315300" cy="2794200"/>
          </a:xfrm>
          <a:prstGeom prst="rect">
            <a:avLst/>
          </a:prstGeom>
          <a:noFill/>
          <a:ln>
            <a:noFill/>
          </a:ln>
        </p:spPr>
        <p:txBody>
          <a:bodyPr spcFirstLastPara="1" wrap="square" lIns="68550" tIns="68550" rIns="68550" bIns="68550" anchor="t" anchorCtr="0">
            <a:noAutofit/>
          </a:bodyPr>
          <a:lstStyle/>
          <a:p>
            <a:pPr marL="76200" marR="0" lvl="0" indent="0" algn="l" rtl="0">
              <a:lnSpc>
                <a:spcPct val="100000"/>
              </a:lnSpc>
              <a:spcBef>
                <a:spcPts val="0"/>
              </a:spcBef>
              <a:spcAft>
                <a:spcPts val="0"/>
              </a:spcAft>
              <a:buClr>
                <a:srgbClr val="FFFFFF"/>
              </a:buClr>
              <a:buFont typeface="Advent Pro"/>
              <a:buNone/>
            </a:pPr>
            <a:r>
              <a:rPr lang="en" sz="1800" b="0" i="0" u="none" strike="noStrike" cap="none">
                <a:solidFill>
                  <a:srgbClr val="F3F3F3"/>
                </a:solidFill>
                <a:latin typeface="Advent Pro Medium"/>
                <a:ea typeface="Advent Pro Medium"/>
                <a:cs typeface="Advent Pro Medium"/>
                <a:sym typeface="Advent Pro Medium"/>
              </a:rPr>
              <a:t>Media language is the way in which the </a:t>
            </a:r>
            <a:r>
              <a:rPr lang="en" sz="1800" b="1" i="0" u="sng" strike="noStrike" cap="none">
                <a:solidFill>
                  <a:srgbClr val="00FF00"/>
                </a:solidFill>
                <a:latin typeface="Advent Pro"/>
                <a:ea typeface="Advent Pro"/>
                <a:cs typeface="Advent Pro"/>
                <a:sym typeface="Advent Pro"/>
              </a:rPr>
              <a:t>meaning </a:t>
            </a:r>
            <a:r>
              <a:rPr lang="en" sz="1800" b="0" i="0" u="none" strike="noStrike" cap="none">
                <a:solidFill>
                  <a:srgbClr val="F3F3F3"/>
                </a:solidFill>
                <a:latin typeface="Advent Pro Medium"/>
                <a:ea typeface="Advent Pro Medium"/>
                <a:cs typeface="Advent Pro Medium"/>
                <a:sym typeface="Advent Pro Medium"/>
              </a:rPr>
              <a:t>of a media text is conveyed to the audience.</a:t>
            </a:r>
            <a:endParaRPr sz="1800" b="0" i="0" u="none" strike="noStrike" cap="none">
              <a:solidFill>
                <a:srgbClr val="F3F3F3"/>
              </a:solidFill>
              <a:latin typeface="Advent Pro Medium"/>
              <a:ea typeface="Advent Pro Medium"/>
              <a:cs typeface="Advent Pro Medium"/>
              <a:sym typeface="Advent Pro Medium"/>
            </a:endParaRPr>
          </a:p>
          <a:p>
            <a:pPr marL="342900" marR="0" lvl="0" indent="-266700" algn="l" rtl="0">
              <a:lnSpc>
                <a:spcPct val="100000"/>
              </a:lnSpc>
              <a:spcBef>
                <a:spcPts val="0"/>
              </a:spcBef>
              <a:spcAft>
                <a:spcPts val="0"/>
              </a:spcAft>
              <a:buClr>
                <a:srgbClr val="FFFFFF"/>
              </a:buClr>
              <a:buFont typeface="Advent Pro"/>
              <a:buNone/>
            </a:pPr>
            <a:endParaRPr sz="1800">
              <a:solidFill>
                <a:srgbClr val="F3F3F3"/>
              </a:solidFill>
              <a:latin typeface="Advent Pro Medium"/>
              <a:ea typeface="Advent Pro Medium"/>
              <a:cs typeface="Advent Pro Medium"/>
              <a:sym typeface="Advent Pro Medium"/>
            </a:endParaRPr>
          </a:p>
          <a:p>
            <a:pPr marL="0" marR="0" lvl="0" indent="0" algn="l" rtl="0">
              <a:lnSpc>
                <a:spcPct val="100000"/>
              </a:lnSpc>
              <a:spcBef>
                <a:spcPts val="0"/>
              </a:spcBef>
              <a:spcAft>
                <a:spcPts val="0"/>
              </a:spcAft>
              <a:buClr>
                <a:srgbClr val="FFFFFF"/>
              </a:buClr>
              <a:buFont typeface="Advent Pro"/>
              <a:buNone/>
            </a:pPr>
            <a:r>
              <a:rPr lang="en" sz="1800" b="0" i="0" u="none" strike="noStrike" cap="none">
                <a:solidFill>
                  <a:srgbClr val="F3F3F3"/>
                </a:solidFill>
                <a:latin typeface="Advent Pro Medium"/>
                <a:ea typeface="Advent Pro Medium"/>
                <a:cs typeface="Advent Pro Medium"/>
                <a:sym typeface="Advent Pro Medium"/>
              </a:rPr>
              <a:t>They use a combination of recognisable </a:t>
            </a:r>
            <a:r>
              <a:rPr lang="en" sz="1800" b="1" i="0" u="sng" strike="noStrike" cap="none">
                <a:solidFill>
                  <a:srgbClr val="FFFF00"/>
                </a:solidFill>
                <a:latin typeface="Advent Pro"/>
                <a:ea typeface="Advent Pro"/>
                <a:cs typeface="Advent Pro"/>
                <a:sym typeface="Advent Pro"/>
              </a:rPr>
              <a:t>signs and symbols</a:t>
            </a:r>
            <a:r>
              <a:rPr lang="en" sz="1800" b="0" i="0" u="none" strike="noStrike" cap="none">
                <a:solidFill>
                  <a:srgbClr val="F3F3F3"/>
                </a:solidFill>
                <a:latin typeface="Advent Pro Medium"/>
                <a:ea typeface="Advent Pro Medium"/>
                <a:cs typeface="Advent Pro Medium"/>
                <a:sym typeface="Advent Pro Medium"/>
              </a:rPr>
              <a:t> to communicate ideas and messages and to evoke emotional responses from those consuming them. </a:t>
            </a:r>
            <a:endParaRPr sz="1800" b="0" i="0" u="none" strike="noStrike" cap="none">
              <a:solidFill>
                <a:srgbClr val="F3F3F3"/>
              </a:solidFill>
              <a:latin typeface="Advent Pro Medium"/>
              <a:ea typeface="Advent Pro Medium"/>
              <a:cs typeface="Advent Pro Medium"/>
              <a:sym typeface="Advent Pro Medium"/>
            </a:endParaRPr>
          </a:p>
          <a:p>
            <a:pPr marL="0" marR="0" lvl="0" indent="0" algn="l" rtl="0">
              <a:lnSpc>
                <a:spcPct val="100000"/>
              </a:lnSpc>
              <a:spcBef>
                <a:spcPts val="0"/>
              </a:spcBef>
              <a:spcAft>
                <a:spcPts val="0"/>
              </a:spcAft>
              <a:buClr>
                <a:srgbClr val="FFFFFF"/>
              </a:buClr>
              <a:buFont typeface="Advent Pro"/>
              <a:buNone/>
            </a:pPr>
            <a:endParaRPr sz="1800">
              <a:solidFill>
                <a:srgbClr val="F3F3F3"/>
              </a:solidFill>
              <a:latin typeface="Advent Pro Medium"/>
              <a:ea typeface="Advent Pro Medium"/>
              <a:cs typeface="Advent Pro Medium"/>
              <a:sym typeface="Advent Pro Medium"/>
            </a:endParaRPr>
          </a:p>
          <a:p>
            <a:pPr marL="76200" marR="0" lvl="0" indent="0" algn="l" rtl="0">
              <a:lnSpc>
                <a:spcPct val="100000"/>
              </a:lnSpc>
              <a:spcBef>
                <a:spcPts val="0"/>
              </a:spcBef>
              <a:spcAft>
                <a:spcPts val="0"/>
              </a:spcAft>
              <a:buClr>
                <a:srgbClr val="FFFFFF"/>
              </a:buClr>
              <a:buFont typeface="Advent Pro"/>
              <a:buNone/>
            </a:pPr>
            <a:r>
              <a:rPr lang="en" sz="1800" b="0" i="0" u="none" strike="noStrike" cap="none">
                <a:solidFill>
                  <a:srgbClr val="F3F3F3"/>
                </a:solidFill>
                <a:latin typeface="Advent Pro Medium"/>
                <a:ea typeface="Advent Pro Medium"/>
                <a:cs typeface="Advent Pro Medium"/>
                <a:sym typeface="Advent Pro Medium"/>
              </a:rPr>
              <a:t>Different forms of media have different ’language’ (terms) that we need to understand</a:t>
            </a:r>
            <a:endParaRPr sz="1800" b="0" i="0" u="none" strike="noStrike" cap="none">
              <a:solidFill>
                <a:srgbClr val="F3F3F3"/>
              </a:solidFill>
              <a:latin typeface="Advent Pro Medium"/>
              <a:ea typeface="Advent Pro Medium"/>
              <a:cs typeface="Advent Pro Medium"/>
              <a:sym typeface="Advent Pro Medium"/>
            </a:endParaRPr>
          </a:p>
          <a:p>
            <a:pPr marL="76200" marR="0" lvl="0" indent="0" algn="l" rtl="0">
              <a:lnSpc>
                <a:spcPct val="100000"/>
              </a:lnSpc>
              <a:spcBef>
                <a:spcPts val="0"/>
              </a:spcBef>
              <a:spcAft>
                <a:spcPts val="0"/>
              </a:spcAft>
              <a:buClr>
                <a:srgbClr val="FFFFFF"/>
              </a:buClr>
              <a:buFont typeface="Advent Pro"/>
              <a:buNone/>
            </a:pPr>
            <a:endParaRPr sz="1800">
              <a:solidFill>
                <a:srgbClr val="F3F3F3"/>
              </a:solidFill>
              <a:latin typeface="Advent Pro Medium"/>
              <a:ea typeface="Advent Pro Medium"/>
              <a:cs typeface="Advent Pro Medium"/>
              <a:sym typeface="Advent Pro Medium"/>
            </a:endParaRPr>
          </a:p>
          <a:p>
            <a:pPr marL="76200" marR="0" lvl="0" indent="0" algn="l" rtl="0">
              <a:lnSpc>
                <a:spcPct val="100000"/>
              </a:lnSpc>
              <a:spcBef>
                <a:spcPts val="0"/>
              </a:spcBef>
              <a:spcAft>
                <a:spcPts val="0"/>
              </a:spcAft>
              <a:buClr>
                <a:srgbClr val="FFFFFF"/>
              </a:buClr>
              <a:buFont typeface="Advent Pro"/>
              <a:buNone/>
            </a:pPr>
            <a:r>
              <a:rPr lang="en" sz="1800">
                <a:solidFill>
                  <a:srgbClr val="000000"/>
                </a:solidFill>
                <a:highlight>
                  <a:srgbClr val="FFFF00"/>
                </a:highlight>
                <a:latin typeface="Advent Pro Medium"/>
                <a:ea typeface="Advent Pro Medium"/>
                <a:cs typeface="Advent Pro Medium"/>
                <a:sym typeface="Advent Pro Medium"/>
              </a:rPr>
              <a:t>Ultimately it is the way the product communciates! </a:t>
            </a:r>
            <a:endParaRPr sz="1800">
              <a:solidFill>
                <a:srgbClr val="000000"/>
              </a:solidFill>
              <a:highlight>
                <a:srgbClr val="FFFF00"/>
              </a:highlight>
              <a:latin typeface="Advent Pro Medium"/>
              <a:ea typeface="Advent Pro Medium"/>
              <a:cs typeface="Advent Pro Medium"/>
              <a:sym typeface="Advent Pro Medium"/>
            </a:endParaRPr>
          </a:p>
          <a:p>
            <a:pPr marL="342900" marR="0" lvl="0" indent="-266700" algn="l" rtl="0">
              <a:lnSpc>
                <a:spcPct val="100000"/>
              </a:lnSpc>
              <a:spcBef>
                <a:spcPts val="0"/>
              </a:spcBef>
              <a:spcAft>
                <a:spcPts val="0"/>
              </a:spcAft>
              <a:buClr>
                <a:srgbClr val="FFFFFF"/>
              </a:buClr>
              <a:buFont typeface="Advent Pro"/>
              <a:buNone/>
            </a:pPr>
            <a:r>
              <a:rPr lang="en" sz="1800" b="0" i="0" u="none" strike="noStrike" cap="none">
                <a:solidFill>
                  <a:srgbClr val="F3F3F3"/>
                </a:solidFill>
                <a:latin typeface="Advent Pro Medium"/>
                <a:ea typeface="Advent Pro Medium"/>
                <a:cs typeface="Advent Pro Medium"/>
                <a:sym typeface="Advent Pro Medium"/>
              </a:rPr>
              <a:t>	</a:t>
            </a:r>
            <a:endParaRPr sz="1500" b="0" i="0" u="none" strike="noStrike" cap="none">
              <a:solidFill>
                <a:srgbClr val="F3F3F3"/>
              </a:solidFill>
              <a:latin typeface="Advent Pro Medium"/>
              <a:ea typeface="Advent Pro Medium"/>
              <a:cs typeface="Advent Pro Medium"/>
              <a:sym typeface="Advent Pr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0"/>
          <p:cNvPicPr preferRelativeResize="0"/>
          <p:nvPr/>
        </p:nvPicPr>
        <p:blipFill>
          <a:blip r:embed="rId3">
            <a:alphaModFix/>
          </a:blip>
          <a:stretch>
            <a:fillRect/>
          </a:stretch>
        </p:blipFill>
        <p:spPr>
          <a:xfrm>
            <a:off x="71604" y="130579"/>
            <a:ext cx="6714800" cy="4882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1"/>
          <p:cNvPicPr preferRelativeResize="0"/>
          <p:nvPr/>
        </p:nvPicPr>
        <p:blipFill>
          <a:blip r:embed="rId3">
            <a:alphaModFix/>
          </a:blip>
          <a:stretch>
            <a:fillRect/>
          </a:stretch>
        </p:blipFill>
        <p:spPr>
          <a:xfrm>
            <a:off x="47702" y="66877"/>
            <a:ext cx="3357401" cy="2441175"/>
          </a:xfrm>
          <a:prstGeom prst="rect">
            <a:avLst/>
          </a:prstGeom>
          <a:noFill/>
          <a:ln>
            <a:noFill/>
          </a:ln>
        </p:spPr>
      </p:pic>
      <p:pic>
        <p:nvPicPr>
          <p:cNvPr id="216" name="Google Shape;216;p31"/>
          <p:cNvPicPr preferRelativeResize="0"/>
          <p:nvPr/>
        </p:nvPicPr>
        <p:blipFill>
          <a:blip r:embed="rId3">
            <a:alphaModFix/>
          </a:blip>
          <a:stretch>
            <a:fillRect/>
          </a:stretch>
        </p:blipFill>
        <p:spPr>
          <a:xfrm>
            <a:off x="3500602" y="66877"/>
            <a:ext cx="3357401" cy="2441175"/>
          </a:xfrm>
          <a:prstGeom prst="rect">
            <a:avLst/>
          </a:prstGeom>
          <a:noFill/>
          <a:ln>
            <a:noFill/>
          </a:ln>
        </p:spPr>
      </p:pic>
      <p:pic>
        <p:nvPicPr>
          <p:cNvPr id="217" name="Google Shape;217;p31"/>
          <p:cNvPicPr preferRelativeResize="0"/>
          <p:nvPr/>
        </p:nvPicPr>
        <p:blipFill>
          <a:blip r:embed="rId3">
            <a:alphaModFix/>
          </a:blip>
          <a:stretch>
            <a:fillRect/>
          </a:stretch>
        </p:blipFill>
        <p:spPr>
          <a:xfrm>
            <a:off x="47702" y="2609027"/>
            <a:ext cx="3357401" cy="2441175"/>
          </a:xfrm>
          <a:prstGeom prst="rect">
            <a:avLst/>
          </a:prstGeom>
          <a:noFill/>
          <a:ln>
            <a:noFill/>
          </a:ln>
        </p:spPr>
      </p:pic>
      <p:pic>
        <p:nvPicPr>
          <p:cNvPr id="218" name="Google Shape;218;p31"/>
          <p:cNvPicPr preferRelativeResize="0"/>
          <p:nvPr/>
        </p:nvPicPr>
        <p:blipFill>
          <a:blip r:embed="rId3">
            <a:alphaModFix/>
          </a:blip>
          <a:stretch>
            <a:fillRect/>
          </a:stretch>
        </p:blipFill>
        <p:spPr>
          <a:xfrm>
            <a:off x="3500602" y="2609027"/>
            <a:ext cx="3357401" cy="2441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101026" y="112050"/>
            <a:ext cx="5546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Font typeface="Acme"/>
              <a:buNone/>
            </a:pPr>
            <a:r>
              <a:rPr lang="en" sz="2800" b="0" i="0" u="none" strike="noStrike" cap="none">
                <a:solidFill>
                  <a:srgbClr val="FF0000"/>
                </a:solidFill>
                <a:latin typeface="Acme"/>
                <a:ea typeface="Acme"/>
                <a:cs typeface="Acme"/>
                <a:sym typeface="Acme"/>
              </a:rPr>
              <a:t>Theory Alert!- Media Language</a:t>
            </a:r>
            <a:br>
              <a:rPr lang="en" sz="2800" b="0" i="0" u="none" strike="noStrike" cap="none">
                <a:solidFill>
                  <a:srgbClr val="FF0000"/>
                </a:solidFill>
                <a:latin typeface="Acme"/>
                <a:ea typeface="Acme"/>
                <a:cs typeface="Acme"/>
                <a:sym typeface="Acme"/>
              </a:rPr>
            </a:br>
            <a:r>
              <a:rPr lang="en" sz="2800" b="0" i="0" u="none" strike="noStrike" cap="none">
                <a:solidFill>
                  <a:srgbClr val="FF0000"/>
                </a:solidFill>
                <a:latin typeface="Acme"/>
                <a:ea typeface="Acme"/>
                <a:cs typeface="Acme"/>
                <a:sym typeface="Acme"/>
              </a:rPr>
              <a:t>Claude Levi-Strauss</a:t>
            </a:r>
            <a:endParaRPr sz="2800" b="0" i="0" u="none" strike="noStrike" cap="none">
              <a:solidFill>
                <a:srgbClr val="FF0000"/>
              </a:solidFill>
              <a:latin typeface="Acme"/>
              <a:ea typeface="Acme"/>
              <a:cs typeface="Acme"/>
              <a:sym typeface="Acme"/>
            </a:endParaRPr>
          </a:p>
        </p:txBody>
      </p:sp>
      <p:sp>
        <p:nvSpPr>
          <p:cNvPr id="224" name="Google Shape;224;p32"/>
          <p:cNvSpPr txBox="1">
            <a:spLocks noGrp="1"/>
          </p:cNvSpPr>
          <p:nvPr>
            <p:ph type="body" idx="1"/>
          </p:nvPr>
        </p:nvSpPr>
        <p:spPr>
          <a:xfrm>
            <a:off x="1696720" y="1200150"/>
            <a:ext cx="48183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Font typeface="Advent Pro"/>
              <a:buNone/>
            </a:pPr>
            <a:r>
              <a:rPr lang="en" sz="2000" b="0" i="0" u="none" strike="noStrike" cap="none">
                <a:solidFill>
                  <a:srgbClr val="FFFFFF"/>
                </a:solidFill>
                <a:latin typeface="Advent Pro"/>
                <a:ea typeface="Advent Pro"/>
                <a:cs typeface="Advent Pro"/>
                <a:sym typeface="Advent Pro"/>
              </a:rPr>
              <a:t>Claude Lévi-Strauss was a French anthropologist whose work was key in the development of the theory of structuralism -The theory that elements of human culture must be understood by way of their relationship to a larger, overarching system or structure. It works to uncover the structures that underlie all the things that humans do, think, perceive, and feel. </a:t>
            </a:r>
            <a:endParaRPr sz="2000" b="0" i="0" u="none" strike="noStrike" cap="none">
              <a:solidFill>
                <a:srgbClr val="FFFFFF"/>
              </a:solidFill>
              <a:latin typeface="Advent Pro"/>
              <a:ea typeface="Advent Pro"/>
              <a:cs typeface="Advent Pro"/>
              <a:sym typeface="Advent Pro"/>
            </a:endParaRPr>
          </a:p>
          <a:p>
            <a:pPr marL="0" marR="0" lvl="0" indent="0" algn="l" rtl="0">
              <a:lnSpc>
                <a:spcPct val="100000"/>
              </a:lnSpc>
              <a:spcBef>
                <a:spcPts val="0"/>
              </a:spcBef>
              <a:spcAft>
                <a:spcPts val="0"/>
              </a:spcAft>
              <a:buClr>
                <a:srgbClr val="FFFFFF"/>
              </a:buClr>
              <a:buFont typeface="Advent Pro"/>
              <a:buNone/>
            </a:pPr>
            <a:endParaRPr sz="2000"/>
          </a:p>
          <a:p>
            <a:pPr marL="0" marR="0" lvl="0" indent="0" algn="l" rtl="0">
              <a:lnSpc>
                <a:spcPct val="100000"/>
              </a:lnSpc>
              <a:spcBef>
                <a:spcPts val="0"/>
              </a:spcBef>
              <a:spcAft>
                <a:spcPts val="0"/>
              </a:spcAft>
              <a:buClr>
                <a:srgbClr val="FFFFFF"/>
              </a:buClr>
              <a:buFont typeface="Advent Pro"/>
              <a:buNone/>
            </a:pPr>
            <a:r>
              <a:rPr lang="en" sz="2000" b="0" i="0" u="none" strike="noStrike" cap="none">
                <a:solidFill>
                  <a:srgbClr val="FFFFFF"/>
                </a:solidFill>
                <a:latin typeface="Advent Pro"/>
                <a:ea typeface="Advent Pro"/>
                <a:cs typeface="Advent Pro"/>
                <a:sym typeface="Advent Pro"/>
              </a:rPr>
              <a:t>Key Idea – Binary Oppositions</a:t>
            </a:r>
            <a:endParaRPr sz="2000" b="0" i="0" u="none" strike="noStrike" cap="none">
              <a:solidFill>
                <a:srgbClr val="FFFFFF"/>
              </a:solidFill>
              <a:latin typeface="Advent Pro"/>
              <a:ea typeface="Advent Pro"/>
              <a:cs typeface="Advent Pro"/>
              <a:sym typeface="Advent Pro"/>
            </a:endParaRPr>
          </a:p>
        </p:txBody>
      </p:sp>
      <p:pic>
        <p:nvPicPr>
          <p:cNvPr id="225" name="Google Shape;225;p32"/>
          <p:cNvPicPr preferRelativeResize="0"/>
          <p:nvPr/>
        </p:nvPicPr>
        <p:blipFill rotWithShape="1">
          <a:blip r:embed="rId3">
            <a:alphaModFix/>
          </a:blip>
          <a:srcRect/>
          <a:stretch/>
        </p:blipFill>
        <p:spPr>
          <a:xfrm>
            <a:off x="5373278" y="7590"/>
            <a:ext cx="1192500" cy="1192500"/>
          </a:xfrm>
          <a:prstGeom prst="rect">
            <a:avLst/>
          </a:prstGeom>
          <a:noFill/>
          <a:ln>
            <a:noFill/>
          </a:ln>
        </p:spPr>
      </p:pic>
      <p:pic>
        <p:nvPicPr>
          <p:cNvPr id="226" name="Google Shape;226;p32"/>
          <p:cNvPicPr preferRelativeResize="0"/>
          <p:nvPr/>
        </p:nvPicPr>
        <p:blipFill rotWithShape="1">
          <a:blip r:embed="rId4">
            <a:alphaModFix/>
          </a:blip>
          <a:srcRect/>
          <a:stretch/>
        </p:blipFill>
        <p:spPr>
          <a:xfrm>
            <a:off x="0" y="1200150"/>
            <a:ext cx="1669800" cy="133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101026" y="112050"/>
            <a:ext cx="5546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Font typeface="Acme"/>
              <a:buNone/>
            </a:pPr>
            <a:r>
              <a:rPr lang="en" sz="2800" b="0" i="0" u="none" strike="noStrike" cap="none">
                <a:solidFill>
                  <a:srgbClr val="FF0000"/>
                </a:solidFill>
                <a:latin typeface="Acme"/>
                <a:ea typeface="Acme"/>
                <a:cs typeface="Acme"/>
                <a:sym typeface="Acme"/>
              </a:rPr>
              <a:t>Theory Alert!- Media Language</a:t>
            </a:r>
            <a:br>
              <a:rPr lang="en" sz="2800" b="0" i="0" u="none" strike="noStrike" cap="none">
                <a:solidFill>
                  <a:srgbClr val="FF0000"/>
                </a:solidFill>
                <a:latin typeface="Acme"/>
                <a:ea typeface="Acme"/>
                <a:cs typeface="Acme"/>
                <a:sym typeface="Acme"/>
              </a:rPr>
            </a:br>
            <a:r>
              <a:rPr lang="en" sz="2800" b="0" i="0" u="none" strike="noStrike" cap="none">
                <a:solidFill>
                  <a:srgbClr val="FF0000"/>
                </a:solidFill>
                <a:latin typeface="Acme"/>
                <a:ea typeface="Acme"/>
                <a:cs typeface="Acme"/>
                <a:sym typeface="Acme"/>
              </a:rPr>
              <a:t>Claude Levi-Strauss</a:t>
            </a:r>
            <a:endParaRPr sz="2800" b="0" i="0" u="none" strike="noStrike" cap="none">
              <a:solidFill>
                <a:srgbClr val="FF0000"/>
              </a:solidFill>
              <a:latin typeface="Acme"/>
              <a:ea typeface="Acme"/>
              <a:cs typeface="Acme"/>
              <a:sym typeface="Acme"/>
            </a:endParaRPr>
          </a:p>
        </p:txBody>
      </p:sp>
      <p:sp>
        <p:nvSpPr>
          <p:cNvPr id="232" name="Google Shape;232;p33"/>
          <p:cNvSpPr txBox="1">
            <a:spLocks noGrp="1"/>
          </p:cNvSpPr>
          <p:nvPr>
            <p:ph type="body" idx="1"/>
          </p:nvPr>
        </p:nvSpPr>
        <p:spPr>
          <a:xfrm>
            <a:off x="0" y="1165325"/>
            <a:ext cx="6858000" cy="3725700"/>
          </a:xfrm>
          <a:prstGeom prst="rect">
            <a:avLst/>
          </a:prstGeom>
          <a:noFill/>
          <a:ln>
            <a:noFill/>
          </a:ln>
        </p:spPr>
        <p:txBody>
          <a:bodyPr spcFirstLastPara="1" wrap="square" lIns="91425" tIns="91425" rIns="91425" bIns="91425" anchor="t" anchorCtr="0">
            <a:noAutofit/>
          </a:bodyPr>
          <a:lstStyle/>
          <a:p>
            <a:pPr marL="342900" marR="0" lvl="0" indent="-177800" algn="l" rtl="0">
              <a:lnSpc>
                <a:spcPct val="100000"/>
              </a:lnSpc>
              <a:spcBef>
                <a:spcPts val="0"/>
              </a:spcBef>
              <a:spcAft>
                <a:spcPts val="0"/>
              </a:spcAft>
              <a:buClr>
                <a:srgbClr val="FFFFFF"/>
              </a:buClr>
              <a:buFont typeface="Raleway"/>
              <a:buNone/>
            </a:pPr>
            <a:r>
              <a:rPr lang="en" sz="2000" b="0" i="0" u="none" strike="noStrike" cap="none">
                <a:solidFill>
                  <a:srgbClr val="FFFFFF"/>
                </a:solidFill>
                <a:latin typeface="Raleway"/>
                <a:ea typeface="Raleway"/>
                <a:cs typeface="Raleway"/>
                <a:sym typeface="Raleway"/>
              </a:rPr>
              <a:t>The idea that texts can be best understood through an examination of their underlying structure</a:t>
            </a:r>
            <a:endParaRPr/>
          </a:p>
          <a:p>
            <a:pPr marL="342900" marR="0" lvl="0" indent="-177800" algn="l" rtl="0">
              <a:lnSpc>
                <a:spcPct val="100000"/>
              </a:lnSpc>
              <a:spcBef>
                <a:spcPts val="0"/>
              </a:spcBef>
              <a:spcAft>
                <a:spcPts val="0"/>
              </a:spcAft>
              <a:buClr>
                <a:srgbClr val="FFFFFF"/>
              </a:buClr>
              <a:buFont typeface="Raleway"/>
              <a:buNone/>
            </a:pPr>
            <a:r>
              <a:rPr lang="en" sz="2000" b="0" i="0" u="none" strike="noStrike" cap="none">
                <a:solidFill>
                  <a:srgbClr val="FFFFFF"/>
                </a:solidFill>
                <a:latin typeface="Raleway"/>
                <a:ea typeface="Raleway"/>
                <a:cs typeface="Raleway"/>
                <a:sym typeface="Raleway"/>
              </a:rPr>
              <a:t>Meaning is dependent upon (and produced through) pairs of oppositions</a:t>
            </a:r>
            <a:endParaRPr/>
          </a:p>
          <a:p>
            <a:pPr marL="342900" marR="0" lvl="0" indent="-177800" algn="l" rtl="0">
              <a:lnSpc>
                <a:spcPct val="100000"/>
              </a:lnSpc>
              <a:spcBef>
                <a:spcPts val="0"/>
              </a:spcBef>
              <a:spcAft>
                <a:spcPts val="0"/>
              </a:spcAft>
              <a:buClr>
                <a:srgbClr val="FFFFFF"/>
              </a:buClr>
              <a:buFont typeface="Raleway"/>
              <a:buNone/>
            </a:pPr>
            <a:r>
              <a:rPr lang="en" sz="2000" b="0" i="0" u="none" strike="noStrike" cap="none">
                <a:solidFill>
                  <a:srgbClr val="FFFFFF"/>
                </a:solidFill>
                <a:latin typeface="Raleway"/>
                <a:ea typeface="Raleway"/>
                <a:cs typeface="Raleway"/>
                <a:sym typeface="Raleway"/>
              </a:rPr>
              <a:t>The way that these binary oppositions are resolved can have particular ideological significance ( for example one part of the pair is often  viewed in a more positive light than the other)</a:t>
            </a:r>
            <a:endParaRPr sz="2000" b="0" i="0" u="none" strike="noStrike" cap="none">
              <a:solidFill>
                <a:srgbClr val="FFFFFF"/>
              </a:solidFill>
              <a:latin typeface="Raleway"/>
              <a:ea typeface="Raleway"/>
              <a:cs typeface="Raleway"/>
              <a:sym typeface="Raleway"/>
            </a:endParaRPr>
          </a:p>
        </p:txBody>
      </p:sp>
      <p:pic>
        <p:nvPicPr>
          <p:cNvPr id="233" name="Google Shape;233;p33"/>
          <p:cNvPicPr preferRelativeResize="0"/>
          <p:nvPr/>
        </p:nvPicPr>
        <p:blipFill rotWithShape="1">
          <a:blip r:embed="rId3">
            <a:alphaModFix/>
          </a:blip>
          <a:srcRect/>
          <a:stretch/>
        </p:blipFill>
        <p:spPr>
          <a:xfrm>
            <a:off x="5373278" y="7590"/>
            <a:ext cx="1192500" cy="1192500"/>
          </a:xfrm>
          <a:prstGeom prst="rect">
            <a:avLst/>
          </a:prstGeom>
          <a:noFill/>
          <a:ln>
            <a:noFill/>
          </a:ln>
        </p:spPr>
      </p:pic>
      <p:pic>
        <p:nvPicPr>
          <p:cNvPr id="234" name="Google Shape;234;p33"/>
          <p:cNvPicPr preferRelativeResize="0"/>
          <p:nvPr/>
        </p:nvPicPr>
        <p:blipFill rotWithShape="1">
          <a:blip r:embed="rId4">
            <a:alphaModFix/>
          </a:blip>
          <a:srcRect/>
          <a:stretch/>
        </p:blipFill>
        <p:spPr>
          <a:xfrm>
            <a:off x="2886700" y="3517005"/>
            <a:ext cx="3971400" cy="162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101025" y="290095"/>
            <a:ext cx="5546700" cy="643200"/>
          </a:xfrm>
          <a:prstGeom prst="rect">
            <a:avLst/>
          </a:prstGeom>
          <a:noFill/>
          <a:ln>
            <a:noFill/>
          </a:ln>
        </p:spPr>
        <p:txBody>
          <a:bodyPr spcFirstLastPara="1" wrap="square" lIns="68550" tIns="68550" rIns="68550" bIns="68550" anchor="b" anchorCtr="0">
            <a:noAutofit/>
          </a:bodyPr>
          <a:lstStyle/>
          <a:p>
            <a:pPr marL="0" marR="0" lvl="0" indent="0" algn="l" rtl="0">
              <a:lnSpc>
                <a:spcPct val="100000"/>
              </a:lnSpc>
              <a:spcBef>
                <a:spcPts val="0"/>
              </a:spcBef>
              <a:spcAft>
                <a:spcPts val="0"/>
              </a:spcAft>
              <a:buClr>
                <a:schemeClr val="dk1"/>
              </a:buClr>
              <a:buFont typeface="Acme"/>
              <a:buNone/>
            </a:pPr>
            <a:r>
              <a:rPr lang="en" sz="4800" b="0" i="0" u="none" strike="noStrike" cap="none">
                <a:solidFill>
                  <a:schemeClr val="dk1"/>
                </a:solidFill>
                <a:latin typeface="Acme"/>
                <a:ea typeface="Acme"/>
                <a:cs typeface="Acme"/>
                <a:sym typeface="Acme"/>
              </a:rPr>
              <a:t>Media Language</a:t>
            </a:r>
            <a:endParaRPr/>
          </a:p>
        </p:txBody>
      </p:sp>
      <p:sp>
        <p:nvSpPr>
          <p:cNvPr id="73" name="Google Shape;73;p13"/>
          <p:cNvSpPr txBox="1">
            <a:spLocks noGrp="1"/>
          </p:cNvSpPr>
          <p:nvPr>
            <p:ph type="body" idx="1"/>
          </p:nvPr>
        </p:nvSpPr>
        <p:spPr>
          <a:xfrm>
            <a:off x="0" y="1291350"/>
            <a:ext cx="6858000" cy="2794200"/>
          </a:xfrm>
          <a:prstGeom prst="rect">
            <a:avLst/>
          </a:prstGeom>
          <a:noFill/>
          <a:ln>
            <a:noFill/>
          </a:ln>
        </p:spPr>
        <p:txBody>
          <a:bodyPr spcFirstLastPara="1" wrap="square" lIns="68550" tIns="68550" rIns="68550" bIns="68550" anchor="t" anchorCtr="0">
            <a:noAutofit/>
          </a:bodyPr>
          <a:lstStyle/>
          <a:p>
            <a:pPr marL="342900" marR="0" lvl="0" indent="-266700" algn="l" rtl="0">
              <a:lnSpc>
                <a:spcPct val="100000"/>
              </a:lnSpc>
              <a:spcBef>
                <a:spcPts val="0"/>
              </a:spcBef>
              <a:spcAft>
                <a:spcPts val="0"/>
              </a:spcAft>
              <a:buClr>
                <a:srgbClr val="FFFFFF"/>
              </a:buClr>
              <a:buFont typeface="Advent Pro"/>
              <a:buNone/>
            </a:pPr>
            <a:r>
              <a:rPr lang="en" sz="1800">
                <a:solidFill>
                  <a:srgbClr val="F3F3F3"/>
                </a:solidFill>
                <a:latin typeface="Advent Pro Medium"/>
                <a:ea typeface="Advent Pro Medium"/>
                <a:cs typeface="Advent Pro Medium"/>
                <a:sym typeface="Advent Pro Medium"/>
              </a:rPr>
              <a:t>M</a:t>
            </a:r>
            <a:r>
              <a:rPr lang="en" sz="1800" b="0" i="0" u="none" strike="noStrike" cap="none">
                <a:solidFill>
                  <a:srgbClr val="F3F3F3"/>
                </a:solidFill>
                <a:latin typeface="Advent Pro Medium"/>
                <a:ea typeface="Advent Pro Medium"/>
                <a:cs typeface="Advent Pro Medium"/>
                <a:sym typeface="Advent Pro Medium"/>
              </a:rPr>
              <a:t>edia language is broken into </a:t>
            </a:r>
            <a:r>
              <a:rPr lang="en" sz="1800">
                <a:solidFill>
                  <a:srgbClr val="F3F3F3"/>
                </a:solidFill>
                <a:latin typeface="Advent Pro Medium"/>
                <a:ea typeface="Advent Pro Medium"/>
                <a:cs typeface="Advent Pro Medium"/>
                <a:sym typeface="Advent Pro Medium"/>
              </a:rPr>
              <a:t>different </a:t>
            </a:r>
            <a:r>
              <a:rPr lang="en" sz="1800" b="0" i="0" u="none" strike="noStrike" cap="none">
                <a:solidFill>
                  <a:srgbClr val="F3F3F3"/>
                </a:solidFill>
                <a:latin typeface="Advent Pro Medium"/>
                <a:ea typeface="Advent Pro Medium"/>
                <a:cs typeface="Advent Pro Medium"/>
                <a:sym typeface="Advent Pro Medium"/>
              </a:rPr>
              <a:t>areas</a:t>
            </a:r>
            <a:r>
              <a:rPr lang="en" sz="1800">
                <a:solidFill>
                  <a:srgbClr val="F3F3F3"/>
                </a:solidFill>
                <a:latin typeface="Advent Pro Medium"/>
                <a:ea typeface="Advent Pro Medium"/>
                <a:cs typeface="Advent Pro Medium"/>
                <a:sym typeface="Advent Pro Medium"/>
              </a:rPr>
              <a:t> as a universal language</a:t>
            </a:r>
            <a:r>
              <a:rPr lang="en" sz="1800" b="0" i="0" u="none" strike="noStrike" cap="none">
                <a:solidFill>
                  <a:srgbClr val="F3F3F3"/>
                </a:solidFill>
                <a:latin typeface="Advent Pro Medium"/>
                <a:ea typeface="Advent Pro Medium"/>
                <a:cs typeface="Advent Pro Medium"/>
                <a:sym typeface="Advent Pro Medium"/>
              </a:rPr>
              <a:t>.  </a:t>
            </a:r>
            <a:endParaRPr sz="1800" b="0" i="0" u="none" strike="noStrike" cap="none">
              <a:solidFill>
                <a:srgbClr val="F3F3F3"/>
              </a:solidFill>
              <a:latin typeface="Advent Pro Medium"/>
              <a:ea typeface="Advent Pro Medium"/>
              <a:cs typeface="Advent Pro Medium"/>
              <a:sym typeface="Advent Pro Medium"/>
            </a:endParaRPr>
          </a:p>
          <a:p>
            <a:pPr marL="342900" marR="0" lvl="0" indent="-266700" algn="l" rtl="0">
              <a:lnSpc>
                <a:spcPct val="100000"/>
              </a:lnSpc>
              <a:spcBef>
                <a:spcPts val="0"/>
              </a:spcBef>
              <a:spcAft>
                <a:spcPts val="0"/>
              </a:spcAft>
              <a:buClr>
                <a:srgbClr val="FFFFFF"/>
              </a:buClr>
              <a:buFont typeface="Advent Pro"/>
              <a:buNone/>
            </a:pPr>
            <a:r>
              <a:rPr lang="en" sz="1800" b="0" i="0" u="none" strike="noStrike" cap="none">
                <a:solidFill>
                  <a:srgbClr val="F3F3F3"/>
                </a:solidFill>
                <a:latin typeface="Advent Pro Medium"/>
                <a:ea typeface="Advent Pro Medium"/>
                <a:cs typeface="Advent Pro Medium"/>
                <a:sym typeface="Advent Pro Medium"/>
              </a:rPr>
              <a:t>This makes it possible to compare different forms of media.</a:t>
            </a:r>
            <a:endParaRPr/>
          </a:p>
          <a:p>
            <a:pPr marL="342900" marR="0" lvl="0" indent="-266700" algn="l" rtl="0">
              <a:lnSpc>
                <a:spcPct val="100000"/>
              </a:lnSpc>
              <a:spcBef>
                <a:spcPts val="0"/>
              </a:spcBef>
              <a:spcAft>
                <a:spcPts val="0"/>
              </a:spcAft>
              <a:buClr>
                <a:srgbClr val="FFFFFF"/>
              </a:buClr>
              <a:buFont typeface="Advent Pro"/>
              <a:buNone/>
            </a:pPr>
            <a:endParaRPr sz="1800" b="0" i="0" u="none" strike="noStrike" cap="none">
              <a:solidFill>
                <a:srgbClr val="F3F3F3"/>
              </a:solidFill>
              <a:latin typeface="Advent Pro Medium"/>
              <a:ea typeface="Advent Pro Medium"/>
              <a:cs typeface="Advent Pro Medium"/>
              <a:sym typeface="Advent Pro Medium"/>
            </a:endParaRPr>
          </a:p>
          <a:p>
            <a:pPr marL="457200" marR="0" lvl="0" indent="-342900" algn="l" rtl="0">
              <a:lnSpc>
                <a:spcPct val="100000"/>
              </a:lnSpc>
              <a:spcBef>
                <a:spcPts val="0"/>
              </a:spcBef>
              <a:spcAft>
                <a:spcPts val="0"/>
              </a:spcAft>
              <a:buClr>
                <a:srgbClr val="FF9900"/>
              </a:buClr>
              <a:buSzPts val="1800"/>
              <a:buChar char="●"/>
            </a:pPr>
            <a:r>
              <a:rPr lang="en" sz="1800" b="1" i="0" u="none" strike="noStrike" cap="none">
                <a:solidFill>
                  <a:srgbClr val="FF9900"/>
                </a:solidFill>
              </a:rPr>
              <a:t>Technical Codes	</a:t>
            </a:r>
            <a:endParaRPr sz="1800" b="1" i="0" u="none" strike="noStrike" cap="none">
              <a:solidFill>
                <a:srgbClr val="FF9900"/>
              </a:solidFill>
            </a:endParaRPr>
          </a:p>
          <a:p>
            <a:pPr marL="457200" marR="0" lvl="0" indent="-342900" algn="l" rtl="0">
              <a:lnSpc>
                <a:spcPct val="100000"/>
              </a:lnSpc>
              <a:spcBef>
                <a:spcPts val="0"/>
              </a:spcBef>
              <a:spcAft>
                <a:spcPts val="0"/>
              </a:spcAft>
              <a:buClr>
                <a:srgbClr val="FF9900"/>
              </a:buClr>
              <a:buSzPts val="1800"/>
              <a:buChar char="●"/>
            </a:pPr>
            <a:r>
              <a:rPr lang="en" sz="1800" b="1" i="0" u="none" strike="noStrike" cap="none">
                <a:solidFill>
                  <a:srgbClr val="FF9900"/>
                </a:solidFill>
              </a:rPr>
              <a:t>Audio Codes	</a:t>
            </a:r>
            <a:endParaRPr sz="1800" b="1" i="0" u="none" strike="noStrike" cap="none">
              <a:solidFill>
                <a:srgbClr val="FF9900"/>
              </a:solidFill>
            </a:endParaRPr>
          </a:p>
          <a:p>
            <a:pPr marL="457200" marR="0" lvl="0" indent="-342900" algn="l" rtl="0">
              <a:lnSpc>
                <a:spcPct val="100000"/>
              </a:lnSpc>
              <a:spcBef>
                <a:spcPts val="0"/>
              </a:spcBef>
              <a:spcAft>
                <a:spcPts val="0"/>
              </a:spcAft>
              <a:buClr>
                <a:srgbClr val="FF9900"/>
              </a:buClr>
              <a:buSzPts val="1800"/>
              <a:buChar char="●"/>
            </a:pPr>
            <a:r>
              <a:rPr lang="en" sz="1800" b="1" i="0" u="none" strike="noStrike" cap="none">
                <a:solidFill>
                  <a:srgbClr val="FF9900"/>
                </a:solidFill>
              </a:rPr>
              <a:t>Visual Codes</a:t>
            </a:r>
            <a:endParaRPr sz="1800" b="1" i="0" u="none" strike="noStrike" cap="none">
              <a:solidFill>
                <a:srgbClr val="FF9900"/>
              </a:solidFill>
            </a:endParaRPr>
          </a:p>
          <a:p>
            <a:pPr marL="457200" marR="0" lvl="0" indent="-342900" algn="l" rtl="0">
              <a:lnSpc>
                <a:spcPct val="100000"/>
              </a:lnSpc>
              <a:spcBef>
                <a:spcPts val="0"/>
              </a:spcBef>
              <a:spcAft>
                <a:spcPts val="0"/>
              </a:spcAft>
              <a:buClr>
                <a:srgbClr val="FF9900"/>
              </a:buClr>
              <a:buSzPts val="1800"/>
              <a:buChar char="●"/>
            </a:pPr>
            <a:r>
              <a:rPr lang="en" sz="1800" b="1">
                <a:solidFill>
                  <a:srgbClr val="FF9900"/>
                </a:solidFill>
              </a:rPr>
              <a:t>Written Codes</a:t>
            </a:r>
            <a:endParaRPr sz="1800" b="1">
              <a:solidFill>
                <a:srgbClr val="FF9900"/>
              </a:solidFill>
            </a:endParaRPr>
          </a:p>
          <a:p>
            <a:pPr marL="0" marR="0" lvl="0" indent="0" algn="l" rtl="0">
              <a:lnSpc>
                <a:spcPct val="100000"/>
              </a:lnSpc>
              <a:spcBef>
                <a:spcPts val="0"/>
              </a:spcBef>
              <a:spcAft>
                <a:spcPts val="0"/>
              </a:spcAft>
              <a:buClr>
                <a:srgbClr val="FFFFFF"/>
              </a:buClr>
              <a:buFont typeface="Advent Pro"/>
              <a:buNone/>
            </a:pPr>
            <a:endParaRPr sz="1500" b="0" i="0" u="none" strike="noStrike" cap="none">
              <a:solidFill>
                <a:srgbClr val="F3F3F3"/>
              </a:solidFill>
              <a:latin typeface="Advent Pro Medium"/>
              <a:ea typeface="Advent Pro Medium"/>
              <a:cs typeface="Advent Pro Medium"/>
              <a:sym typeface="Advent Pro Medium"/>
            </a:endParaRPr>
          </a:p>
        </p:txBody>
      </p:sp>
      <p:pic>
        <p:nvPicPr>
          <p:cNvPr id="74" name="Google Shape;74;p13"/>
          <p:cNvPicPr preferRelativeResize="0"/>
          <p:nvPr/>
        </p:nvPicPr>
        <p:blipFill>
          <a:blip r:embed="rId3">
            <a:alphaModFix/>
          </a:blip>
          <a:stretch>
            <a:fillRect/>
          </a:stretch>
        </p:blipFill>
        <p:spPr>
          <a:xfrm>
            <a:off x="4711372" y="1991750"/>
            <a:ext cx="2041775" cy="3080625"/>
          </a:xfrm>
          <a:prstGeom prst="rect">
            <a:avLst/>
          </a:prstGeom>
          <a:noFill/>
          <a:ln w="28575" cap="flat" cmpd="sng">
            <a:solidFill>
              <a:srgbClr val="FFFF00"/>
            </a:solidFill>
            <a:prstDash val="solid"/>
            <a:round/>
            <a:headEnd type="none" w="sm" len="sm"/>
            <a:tailEnd type="none" w="sm" len="sm"/>
          </a:ln>
        </p:spPr>
      </p:pic>
      <p:sp>
        <p:nvSpPr>
          <p:cNvPr id="75" name="Google Shape;75;p13"/>
          <p:cNvSpPr txBox="1"/>
          <p:nvPr/>
        </p:nvSpPr>
        <p:spPr>
          <a:xfrm>
            <a:off x="191525" y="3605925"/>
            <a:ext cx="4164000" cy="12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latin typeface="Advent Pro"/>
                <a:ea typeface="Advent Pro"/>
                <a:cs typeface="Advent Pro"/>
                <a:sym typeface="Advent Pro"/>
              </a:rPr>
              <a:t>The creators of media products </a:t>
            </a:r>
            <a:r>
              <a:rPr lang="en" b="1">
                <a:solidFill>
                  <a:srgbClr val="F3F3F3"/>
                </a:solidFill>
                <a:latin typeface="Advent Pro"/>
                <a:ea typeface="Advent Pro"/>
                <a:cs typeface="Advent Pro"/>
                <a:sym typeface="Advent Pro"/>
              </a:rPr>
              <a:t>encode</a:t>
            </a:r>
            <a:r>
              <a:rPr lang="en">
                <a:solidFill>
                  <a:srgbClr val="F3F3F3"/>
                </a:solidFill>
                <a:latin typeface="Advent Pro"/>
                <a:ea typeface="Advent Pro"/>
                <a:cs typeface="Advent Pro"/>
                <a:sym typeface="Advent Pro"/>
              </a:rPr>
              <a:t> messages and meanings within the products through a combination of media language codes. </a:t>
            </a:r>
            <a:endParaRPr>
              <a:solidFill>
                <a:srgbClr val="F3F3F3"/>
              </a:solidFill>
              <a:latin typeface="Advent Pro"/>
              <a:ea typeface="Advent Pro"/>
              <a:cs typeface="Advent Pro"/>
              <a:sym typeface="Advent Pro"/>
            </a:endParaRPr>
          </a:p>
          <a:p>
            <a:pPr marL="0" lvl="0" indent="0" algn="l" rtl="0">
              <a:spcBef>
                <a:spcPts val="0"/>
              </a:spcBef>
              <a:spcAft>
                <a:spcPts val="0"/>
              </a:spcAft>
              <a:buNone/>
            </a:pPr>
            <a:endParaRPr>
              <a:solidFill>
                <a:srgbClr val="F3F3F3"/>
              </a:solidFill>
              <a:latin typeface="Advent Pro"/>
              <a:ea typeface="Advent Pro"/>
              <a:cs typeface="Advent Pro"/>
              <a:sym typeface="Advent Pro"/>
            </a:endParaRPr>
          </a:p>
          <a:p>
            <a:pPr marL="0" lvl="0" indent="0" algn="l" rtl="0">
              <a:spcBef>
                <a:spcPts val="0"/>
              </a:spcBef>
              <a:spcAft>
                <a:spcPts val="0"/>
              </a:spcAft>
              <a:buNone/>
            </a:pPr>
            <a:r>
              <a:rPr lang="en">
                <a:solidFill>
                  <a:srgbClr val="F3F3F3"/>
                </a:solidFill>
                <a:latin typeface="Advent Pro"/>
                <a:ea typeface="Advent Pro"/>
                <a:cs typeface="Advent Pro"/>
                <a:sym typeface="Advent Pro"/>
              </a:rPr>
              <a:t>Audiences then </a:t>
            </a:r>
            <a:r>
              <a:rPr lang="en" b="1">
                <a:solidFill>
                  <a:srgbClr val="F3F3F3"/>
                </a:solidFill>
                <a:latin typeface="Advent Pro"/>
                <a:ea typeface="Advent Pro"/>
                <a:cs typeface="Advent Pro"/>
                <a:sym typeface="Advent Pro"/>
              </a:rPr>
              <a:t>decode </a:t>
            </a:r>
            <a:r>
              <a:rPr lang="en">
                <a:solidFill>
                  <a:srgbClr val="F3F3F3"/>
                </a:solidFill>
                <a:latin typeface="Advent Pro"/>
                <a:ea typeface="Advent Pro"/>
                <a:cs typeface="Advent Pro"/>
                <a:sym typeface="Advent Pro"/>
              </a:rPr>
              <a:t>these messages.</a:t>
            </a:r>
            <a:endParaRPr>
              <a:solidFill>
                <a:srgbClr val="F3F3F3"/>
              </a:solidFill>
              <a:latin typeface="Advent Pro"/>
              <a:ea typeface="Advent Pro"/>
              <a:cs typeface="Advent Pro"/>
              <a:sym typeface="Advent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24825" y="35850"/>
            <a:ext cx="6290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Using the word cloud...</a:t>
            </a:r>
            <a:endParaRPr/>
          </a:p>
        </p:txBody>
      </p:sp>
      <p:sp>
        <p:nvSpPr>
          <p:cNvPr id="81" name="Google Shape;81;p14"/>
          <p:cNvSpPr txBox="1">
            <a:spLocks noGrp="1"/>
          </p:cNvSpPr>
          <p:nvPr>
            <p:ph type="body" idx="1"/>
          </p:nvPr>
        </p:nvSpPr>
        <p:spPr>
          <a:xfrm>
            <a:off x="88025" y="1191300"/>
            <a:ext cx="3091200" cy="113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...sort the codes in the cloud into </a:t>
            </a:r>
            <a:endParaRPr/>
          </a:p>
          <a:p>
            <a:pPr marL="0" lvl="0" indent="0" algn="l" rtl="0">
              <a:spcBef>
                <a:spcPts val="0"/>
              </a:spcBef>
              <a:spcAft>
                <a:spcPts val="0"/>
              </a:spcAft>
              <a:buNone/>
            </a:pPr>
            <a:r>
              <a:rPr lang="en"/>
              <a:t>the correct groups</a:t>
            </a:r>
            <a:endParaRPr/>
          </a:p>
        </p:txBody>
      </p:sp>
      <p:sp>
        <p:nvSpPr>
          <p:cNvPr id="82" name="Google Shape;82;p14"/>
          <p:cNvSpPr txBox="1"/>
          <p:nvPr/>
        </p:nvSpPr>
        <p:spPr>
          <a:xfrm>
            <a:off x="133625" y="2958475"/>
            <a:ext cx="3000000" cy="1505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9900"/>
              </a:buClr>
              <a:buSzPts val="1800"/>
              <a:buFont typeface="Advent Pro"/>
              <a:buChar char="●"/>
            </a:pPr>
            <a:r>
              <a:rPr lang="en" sz="1800" b="1">
                <a:solidFill>
                  <a:srgbClr val="FF9900"/>
                </a:solidFill>
                <a:latin typeface="Advent Pro"/>
                <a:ea typeface="Advent Pro"/>
                <a:cs typeface="Advent Pro"/>
                <a:sym typeface="Advent Pro"/>
              </a:rPr>
              <a:t>Technical Codes	</a:t>
            </a:r>
            <a:endParaRPr sz="1800" b="1">
              <a:solidFill>
                <a:srgbClr val="FF9900"/>
              </a:solidFill>
              <a:latin typeface="Advent Pro"/>
              <a:ea typeface="Advent Pro"/>
              <a:cs typeface="Advent Pro"/>
              <a:sym typeface="Advent Pro"/>
            </a:endParaRPr>
          </a:p>
          <a:p>
            <a:pPr marL="457200" lvl="0" indent="-342900" algn="l" rtl="0">
              <a:spcBef>
                <a:spcPts val="0"/>
              </a:spcBef>
              <a:spcAft>
                <a:spcPts val="0"/>
              </a:spcAft>
              <a:buClr>
                <a:srgbClr val="FF9900"/>
              </a:buClr>
              <a:buSzPts val="1800"/>
              <a:buFont typeface="Advent Pro"/>
              <a:buChar char="●"/>
            </a:pPr>
            <a:r>
              <a:rPr lang="en" sz="1800" b="1">
                <a:solidFill>
                  <a:srgbClr val="FF9900"/>
                </a:solidFill>
                <a:latin typeface="Advent Pro"/>
                <a:ea typeface="Advent Pro"/>
                <a:cs typeface="Advent Pro"/>
                <a:sym typeface="Advent Pro"/>
              </a:rPr>
              <a:t>Audio Codes	</a:t>
            </a:r>
            <a:endParaRPr sz="1800" b="1">
              <a:solidFill>
                <a:srgbClr val="FF9900"/>
              </a:solidFill>
              <a:latin typeface="Advent Pro"/>
              <a:ea typeface="Advent Pro"/>
              <a:cs typeface="Advent Pro"/>
              <a:sym typeface="Advent Pro"/>
            </a:endParaRPr>
          </a:p>
          <a:p>
            <a:pPr marL="457200" lvl="0" indent="-342900" algn="l" rtl="0">
              <a:spcBef>
                <a:spcPts val="0"/>
              </a:spcBef>
              <a:spcAft>
                <a:spcPts val="0"/>
              </a:spcAft>
              <a:buClr>
                <a:srgbClr val="FF9900"/>
              </a:buClr>
              <a:buSzPts val="1800"/>
              <a:buFont typeface="Advent Pro"/>
              <a:buChar char="●"/>
            </a:pPr>
            <a:r>
              <a:rPr lang="en" sz="1800" b="1">
                <a:solidFill>
                  <a:srgbClr val="FF9900"/>
                </a:solidFill>
                <a:latin typeface="Advent Pro"/>
                <a:ea typeface="Advent Pro"/>
                <a:cs typeface="Advent Pro"/>
                <a:sym typeface="Advent Pro"/>
              </a:rPr>
              <a:t>Visual Codes</a:t>
            </a:r>
            <a:endParaRPr sz="1800" b="1">
              <a:solidFill>
                <a:srgbClr val="FF9900"/>
              </a:solidFill>
              <a:latin typeface="Advent Pro"/>
              <a:ea typeface="Advent Pro"/>
              <a:cs typeface="Advent Pro"/>
              <a:sym typeface="Advent Pro"/>
            </a:endParaRPr>
          </a:p>
          <a:p>
            <a:pPr marL="457200" lvl="0" indent="-342900" algn="l" rtl="0">
              <a:spcBef>
                <a:spcPts val="0"/>
              </a:spcBef>
              <a:spcAft>
                <a:spcPts val="0"/>
              </a:spcAft>
              <a:buClr>
                <a:srgbClr val="FF9900"/>
              </a:buClr>
              <a:buSzPts val="1800"/>
              <a:buFont typeface="Advent Pro"/>
              <a:buChar char="●"/>
            </a:pPr>
            <a:r>
              <a:rPr lang="en" sz="1800" b="1">
                <a:solidFill>
                  <a:srgbClr val="FF9900"/>
                </a:solidFill>
                <a:latin typeface="Advent Pro"/>
                <a:ea typeface="Advent Pro"/>
                <a:cs typeface="Advent Pro"/>
                <a:sym typeface="Advent Pro"/>
              </a:rPr>
              <a:t>Written Codes</a:t>
            </a:r>
            <a:endParaRPr/>
          </a:p>
        </p:txBody>
      </p:sp>
      <p:pic>
        <p:nvPicPr>
          <p:cNvPr id="83" name="Google Shape;83;p14"/>
          <p:cNvPicPr preferRelativeResize="0"/>
          <p:nvPr/>
        </p:nvPicPr>
        <p:blipFill rotWithShape="1">
          <a:blip r:embed="rId3">
            <a:alphaModFix/>
          </a:blip>
          <a:srcRect l="13092" r="13924" b="5033"/>
          <a:stretch/>
        </p:blipFill>
        <p:spPr>
          <a:xfrm>
            <a:off x="3088300" y="1215725"/>
            <a:ext cx="3562225" cy="3476375"/>
          </a:xfrm>
          <a:prstGeom prst="rect">
            <a:avLst/>
          </a:prstGeom>
          <a:noFill/>
          <a:ln>
            <a:noFill/>
          </a:ln>
        </p:spPr>
      </p:pic>
      <p:sp>
        <p:nvSpPr>
          <p:cNvPr id="84" name="Google Shape;84;p14"/>
          <p:cNvSpPr txBox="1"/>
          <p:nvPr/>
        </p:nvSpPr>
        <p:spPr>
          <a:xfrm>
            <a:off x="296025" y="4521850"/>
            <a:ext cx="3091200" cy="3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dvent Pro"/>
                <a:ea typeface="Advent Pro"/>
                <a:cs typeface="Advent Pro"/>
                <a:sym typeface="Advent Pro"/>
              </a:rPr>
              <a:t>The colours do NOT connote a code!</a:t>
            </a:r>
            <a:endParaRPr>
              <a:latin typeface="Advent Pro"/>
              <a:ea typeface="Advent Pro"/>
              <a:cs typeface="Advent Pro"/>
              <a:sym typeface="Advent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120150" y="139116"/>
            <a:ext cx="5546700" cy="643200"/>
          </a:xfrm>
          <a:prstGeom prst="rect">
            <a:avLst/>
          </a:prstGeom>
          <a:noFill/>
          <a:ln>
            <a:noFill/>
          </a:ln>
        </p:spPr>
        <p:txBody>
          <a:bodyPr spcFirstLastPara="1" wrap="square" lIns="68550" tIns="68550" rIns="68550" bIns="68550" anchor="b" anchorCtr="0">
            <a:noAutofit/>
          </a:bodyPr>
          <a:lstStyle/>
          <a:p>
            <a:pPr marL="0" marR="0" lvl="0" indent="0" algn="l" rtl="0">
              <a:lnSpc>
                <a:spcPct val="100000"/>
              </a:lnSpc>
              <a:spcBef>
                <a:spcPts val="0"/>
              </a:spcBef>
              <a:spcAft>
                <a:spcPts val="0"/>
              </a:spcAft>
              <a:buClr>
                <a:schemeClr val="dk1"/>
              </a:buClr>
              <a:buFont typeface="Acme"/>
              <a:buNone/>
            </a:pPr>
            <a:r>
              <a:rPr lang="en" sz="4800" b="0" i="0" u="none" strike="noStrike" cap="none">
                <a:solidFill>
                  <a:schemeClr val="dk1"/>
                </a:solidFill>
                <a:latin typeface="Acme"/>
                <a:ea typeface="Acme"/>
                <a:cs typeface="Acme"/>
                <a:sym typeface="Acme"/>
              </a:rPr>
              <a:t>Exploring meaning</a:t>
            </a:r>
            <a:endParaRPr/>
          </a:p>
        </p:txBody>
      </p:sp>
      <p:sp>
        <p:nvSpPr>
          <p:cNvPr id="90" name="Google Shape;90;p15"/>
          <p:cNvSpPr txBox="1">
            <a:spLocks noGrp="1"/>
          </p:cNvSpPr>
          <p:nvPr>
            <p:ph type="body" idx="1"/>
          </p:nvPr>
        </p:nvSpPr>
        <p:spPr>
          <a:xfrm>
            <a:off x="120150" y="1199050"/>
            <a:ext cx="2500200" cy="5280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FFFFFF"/>
              </a:buClr>
              <a:buFont typeface="Advent Pro"/>
              <a:buNone/>
            </a:pPr>
            <a:r>
              <a:rPr lang="en" sz="3000" b="0" i="0" u="none" strike="noStrike" cap="none">
                <a:solidFill>
                  <a:srgbClr val="FFFFFF"/>
                </a:solidFill>
                <a:latin typeface="Advent Pro"/>
                <a:ea typeface="Advent Pro"/>
                <a:cs typeface="Advent Pro"/>
                <a:sym typeface="Advent Pro"/>
              </a:rPr>
              <a:t>What is this?</a:t>
            </a:r>
            <a:endParaRPr/>
          </a:p>
        </p:txBody>
      </p:sp>
      <p:pic>
        <p:nvPicPr>
          <p:cNvPr id="91" name="Google Shape;91;p15"/>
          <p:cNvPicPr preferRelativeResize="0"/>
          <p:nvPr/>
        </p:nvPicPr>
        <p:blipFill rotWithShape="1">
          <a:blip r:embed="rId3">
            <a:alphaModFix/>
          </a:blip>
          <a:srcRect/>
          <a:stretch/>
        </p:blipFill>
        <p:spPr>
          <a:xfrm>
            <a:off x="3959605" y="1726889"/>
            <a:ext cx="2500200" cy="2250300"/>
          </a:xfrm>
          <a:prstGeom prst="rect">
            <a:avLst/>
          </a:prstGeom>
          <a:noFill/>
          <a:ln>
            <a:noFill/>
          </a:ln>
        </p:spPr>
      </p:pic>
      <p:cxnSp>
        <p:nvCxnSpPr>
          <p:cNvPr id="92" name="Google Shape;92;p15"/>
          <p:cNvCxnSpPr/>
          <p:nvPr/>
        </p:nvCxnSpPr>
        <p:spPr>
          <a:xfrm>
            <a:off x="1793644" y="1881994"/>
            <a:ext cx="2119800" cy="407700"/>
          </a:xfrm>
          <a:prstGeom prst="straightConnector1">
            <a:avLst/>
          </a:prstGeom>
          <a:noFill/>
          <a:ln w="38100" cap="flat" cmpd="sng">
            <a:solidFill>
              <a:srgbClr val="FF0000"/>
            </a:solidFill>
            <a:prstDash val="solid"/>
            <a:round/>
            <a:headEnd type="none" w="sm" len="sm"/>
            <a:tailEnd type="triangle" w="lg" len="lg"/>
          </a:ln>
        </p:spPr>
      </p:cxnSp>
      <p:sp>
        <p:nvSpPr>
          <p:cNvPr id="93" name="Google Shape;93;p15"/>
          <p:cNvSpPr txBox="1"/>
          <p:nvPr/>
        </p:nvSpPr>
        <p:spPr>
          <a:xfrm>
            <a:off x="120150" y="2143763"/>
            <a:ext cx="2596200" cy="750900"/>
          </a:xfrm>
          <a:prstGeom prst="rect">
            <a:avLst/>
          </a:prstGeom>
          <a:noFill/>
          <a:ln w="9525" cap="flat" cmpd="sng">
            <a:solidFill>
              <a:srgbClr val="FFFF00"/>
            </a:solidFill>
            <a:prstDash val="solid"/>
            <a:round/>
            <a:headEnd type="none" w="sm" len="sm"/>
            <a:tailEnd type="none" w="sm" len="sm"/>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FFFFFF"/>
              </a:buClr>
              <a:buFont typeface="Arial"/>
              <a:buNone/>
            </a:pPr>
            <a:r>
              <a:rPr lang="en" sz="1050" b="0" i="0" u="none" strike="noStrike" cap="none">
                <a:solidFill>
                  <a:srgbClr val="FFFFFF"/>
                </a:solidFill>
                <a:latin typeface="Arial"/>
                <a:ea typeface="Arial"/>
                <a:cs typeface="Arial"/>
                <a:sym typeface="Arial"/>
              </a:rPr>
              <a:t>Person A:</a:t>
            </a:r>
            <a:endParaRPr/>
          </a:p>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00"/>
              </a:buClr>
              <a:buFont typeface="Arial"/>
              <a:buNone/>
            </a:pPr>
            <a:r>
              <a:rPr lang="en" sz="1050" b="0" i="0" u="none" strike="noStrike" cap="none">
                <a:solidFill>
                  <a:srgbClr val="FFFF00"/>
                </a:solidFill>
                <a:latin typeface="Arial"/>
                <a:ea typeface="Arial"/>
                <a:cs typeface="Arial"/>
                <a:sym typeface="Arial"/>
              </a:rPr>
              <a:t>Describe</a:t>
            </a:r>
            <a:r>
              <a:rPr lang="en" sz="1050" b="0" i="0" u="none" strike="noStrike" cap="none">
                <a:solidFill>
                  <a:srgbClr val="000000"/>
                </a:solidFill>
                <a:latin typeface="Arial"/>
                <a:ea typeface="Arial"/>
                <a:cs typeface="Arial"/>
                <a:sym typeface="Arial"/>
              </a:rPr>
              <a:t> </a:t>
            </a:r>
            <a:r>
              <a:rPr lang="en" sz="1050" b="0" i="1" u="sng" strike="noStrike" cap="none">
                <a:solidFill>
                  <a:srgbClr val="F3F3F3"/>
                </a:solidFill>
                <a:latin typeface="Arial"/>
                <a:ea typeface="Arial"/>
                <a:cs typeface="Arial"/>
                <a:sym typeface="Arial"/>
              </a:rPr>
              <a:t>literally</a:t>
            </a:r>
            <a:r>
              <a:rPr lang="en" sz="1050" b="0" i="0" u="none" strike="noStrike" cap="none">
                <a:solidFill>
                  <a:srgbClr val="F3F3F3"/>
                </a:solidFill>
                <a:latin typeface="Arial"/>
                <a:ea typeface="Arial"/>
                <a:cs typeface="Arial"/>
                <a:sym typeface="Arial"/>
              </a:rPr>
              <a:t> what you see to your partner...it shouldn’t take long! </a:t>
            </a:r>
            <a:endParaRPr/>
          </a:p>
        </p:txBody>
      </p:sp>
      <p:sp>
        <p:nvSpPr>
          <p:cNvPr id="94" name="Google Shape;94;p15"/>
          <p:cNvSpPr txBox="1"/>
          <p:nvPr/>
        </p:nvSpPr>
        <p:spPr>
          <a:xfrm>
            <a:off x="3853294" y="726975"/>
            <a:ext cx="1755600" cy="574800"/>
          </a:xfrm>
          <a:prstGeom prst="rect">
            <a:avLst/>
          </a:prstGeom>
          <a:solidFill>
            <a:srgbClr val="FF0000"/>
          </a:solid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F3F3F3"/>
              </a:buClr>
              <a:buFont typeface="Arial"/>
              <a:buNone/>
            </a:pPr>
            <a:r>
              <a:rPr lang="en" sz="1050" b="0" i="0" u="none" strike="noStrike" cap="none">
                <a:solidFill>
                  <a:srgbClr val="F3F3F3"/>
                </a:solidFill>
                <a:latin typeface="Arial"/>
                <a:ea typeface="Arial"/>
                <a:cs typeface="Arial"/>
                <a:sym typeface="Arial"/>
              </a:rPr>
              <a:t>Partner up!</a:t>
            </a:r>
            <a:endParaRPr/>
          </a:p>
          <a:p>
            <a:pPr marL="0" marR="0" lvl="0" indent="0" algn="l" rtl="0">
              <a:lnSpc>
                <a:spcPct val="100000"/>
              </a:lnSpc>
              <a:spcBef>
                <a:spcPts val="0"/>
              </a:spcBef>
              <a:spcAft>
                <a:spcPts val="0"/>
              </a:spcAft>
              <a:buClr>
                <a:srgbClr val="F3F3F3"/>
              </a:buClr>
              <a:buFont typeface="Arial"/>
              <a:buNone/>
            </a:pPr>
            <a:r>
              <a:rPr lang="en" sz="1050" b="0" i="0" u="none" strike="noStrike" cap="none">
                <a:solidFill>
                  <a:srgbClr val="F3F3F3"/>
                </a:solidFill>
                <a:latin typeface="Arial"/>
                <a:ea typeface="Arial"/>
                <a:cs typeface="Arial"/>
                <a:sym typeface="Arial"/>
              </a:rPr>
              <a:t> </a:t>
            </a:r>
            <a:endParaRPr/>
          </a:p>
          <a:p>
            <a:pPr marL="0" marR="0" lvl="0" indent="0" algn="l" rtl="0">
              <a:lnSpc>
                <a:spcPct val="100000"/>
              </a:lnSpc>
              <a:spcBef>
                <a:spcPts val="0"/>
              </a:spcBef>
              <a:spcAft>
                <a:spcPts val="0"/>
              </a:spcAft>
              <a:buClr>
                <a:srgbClr val="F3F3F3"/>
              </a:buClr>
              <a:buFont typeface="Arial"/>
              <a:buNone/>
            </a:pPr>
            <a:r>
              <a:rPr lang="en" sz="1050" b="0" i="0" u="none" strike="noStrike" cap="none">
                <a:solidFill>
                  <a:srgbClr val="F3F3F3"/>
                </a:solidFill>
                <a:latin typeface="Arial"/>
                <a:ea typeface="Arial"/>
                <a:cs typeface="Arial"/>
                <a:sym typeface="Arial"/>
              </a:rPr>
              <a:t>Label yourselves A &amp; B</a:t>
            </a:r>
            <a:endParaRPr/>
          </a:p>
        </p:txBody>
      </p:sp>
      <p:sp>
        <p:nvSpPr>
          <p:cNvPr id="95" name="Google Shape;95;p15"/>
          <p:cNvSpPr txBox="1"/>
          <p:nvPr/>
        </p:nvSpPr>
        <p:spPr>
          <a:xfrm>
            <a:off x="98300" y="3037481"/>
            <a:ext cx="4090800" cy="750900"/>
          </a:xfrm>
          <a:prstGeom prst="rect">
            <a:avLst/>
          </a:prstGeom>
          <a:noFill/>
          <a:ln w="9525" cap="flat" cmpd="sng">
            <a:solidFill>
              <a:srgbClr val="FFFF00"/>
            </a:solidFill>
            <a:prstDash val="solid"/>
            <a:round/>
            <a:headEnd type="none" w="sm" len="sm"/>
            <a:tailEnd type="none" w="sm" len="sm"/>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FFFFFF"/>
              </a:buClr>
              <a:buFont typeface="Arial"/>
              <a:buNone/>
            </a:pPr>
            <a:r>
              <a:rPr lang="en" sz="1050" b="0" i="0" u="none" strike="noStrike" cap="none">
                <a:solidFill>
                  <a:srgbClr val="FFFFFF"/>
                </a:solidFill>
                <a:latin typeface="Arial"/>
                <a:ea typeface="Arial"/>
                <a:cs typeface="Arial"/>
                <a:sym typeface="Arial"/>
              </a:rPr>
              <a:t>Person B:</a:t>
            </a:r>
            <a:endParaRPr/>
          </a:p>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00"/>
              </a:buClr>
              <a:buFont typeface="Arial"/>
              <a:buNone/>
            </a:pPr>
            <a:r>
              <a:rPr lang="en" sz="1050" b="0" i="0" u="none" strike="noStrike" cap="none">
                <a:solidFill>
                  <a:srgbClr val="FFFF00"/>
                </a:solidFill>
                <a:latin typeface="Arial"/>
                <a:ea typeface="Arial"/>
                <a:cs typeface="Arial"/>
                <a:sym typeface="Arial"/>
              </a:rPr>
              <a:t>Explain</a:t>
            </a:r>
            <a:r>
              <a:rPr lang="en" sz="1050" b="0" i="0" u="none" strike="noStrike" cap="none">
                <a:solidFill>
                  <a:srgbClr val="000000"/>
                </a:solidFill>
                <a:latin typeface="Arial"/>
                <a:ea typeface="Arial"/>
                <a:cs typeface="Arial"/>
                <a:sym typeface="Arial"/>
              </a:rPr>
              <a:t> </a:t>
            </a:r>
            <a:r>
              <a:rPr lang="en" sz="1050" b="0" i="0" u="none" strike="noStrike" cap="none">
                <a:solidFill>
                  <a:srgbClr val="F3F3F3"/>
                </a:solidFill>
                <a:latin typeface="Arial"/>
                <a:ea typeface="Arial"/>
                <a:cs typeface="Arial"/>
                <a:sym typeface="Arial"/>
              </a:rPr>
              <a:t>what this image means to you.  What does it stand for?  </a:t>
            </a:r>
            <a:endParaRPr/>
          </a:p>
        </p:txBody>
      </p:sp>
      <p:sp>
        <p:nvSpPr>
          <p:cNvPr id="96" name="Google Shape;96;p15"/>
          <p:cNvSpPr txBox="1"/>
          <p:nvPr/>
        </p:nvSpPr>
        <p:spPr>
          <a:xfrm>
            <a:off x="4061925" y="2122294"/>
            <a:ext cx="2295600" cy="450600"/>
          </a:xfrm>
          <a:prstGeom prst="rect">
            <a:avLst/>
          </a:prstGeom>
          <a:no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Clr>
                <a:srgbClr val="00FF00"/>
              </a:buClr>
              <a:buFont typeface="Arial"/>
              <a:buNone/>
            </a:pPr>
            <a:r>
              <a:rPr lang="en" sz="2250" b="0" i="0" u="none" strike="noStrike" cap="none">
                <a:solidFill>
                  <a:srgbClr val="00FF00"/>
                </a:solidFill>
                <a:latin typeface="Arial"/>
                <a:ea typeface="Arial"/>
                <a:cs typeface="Arial"/>
                <a:sym typeface="Arial"/>
              </a:rPr>
              <a:t>Is there only one meaning for this symbol?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1000"/>
                                        <p:tgtEl>
                                          <p:spTgt spid="91"/>
                                        </p:tgtEl>
                                      </p:cBhvr>
                                    </p:animEffect>
                                  </p:childTnLst>
                                </p:cTn>
                              </p:par>
                              <p:par>
                                <p:cTn id="11" presetID="10"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1000"/>
                                        <p:tgtEl>
                                          <p:spTgt spid="92"/>
                                        </p:tgtEl>
                                      </p:cBhvr>
                                    </p:animEffect>
                                  </p:childTnLst>
                                </p:cTn>
                              </p:par>
                              <p:par>
                                <p:cTn id="14" presetID="10" presetClass="entr" presetSubtype="0" fill="hold"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10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1000"/>
                                        <p:tgtEl>
                                          <p:spTgt spid="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16373" y="132099"/>
            <a:ext cx="6286200" cy="5931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chemeClr val="lt1"/>
              </a:buClr>
              <a:buFont typeface="Source Sans Pro"/>
              <a:buNone/>
            </a:pPr>
            <a:r>
              <a:rPr lang="en" sz="3600" b="1" i="0" u="none" strike="noStrike" cap="none">
                <a:solidFill>
                  <a:srgbClr val="000000"/>
                </a:solidFill>
                <a:latin typeface="Advent Pro"/>
                <a:ea typeface="Advent Pro"/>
                <a:cs typeface="Advent Pro"/>
                <a:sym typeface="Advent Pro"/>
              </a:rPr>
              <a:t>Key Terms</a:t>
            </a:r>
            <a:endParaRPr/>
          </a:p>
        </p:txBody>
      </p:sp>
      <p:sp>
        <p:nvSpPr>
          <p:cNvPr id="102" name="Google Shape;102;p16"/>
          <p:cNvSpPr txBox="1"/>
          <p:nvPr/>
        </p:nvSpPr>
        <p:spPr>
          <a:xfrm>
            <a:off x="146974" y="1298688"/>
            <a:ext cx="6305700" cy="20775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FF00"/>
              </a:buClr>
              <a:buFont typeface="Advent Pro Medium"/>
              <a:buNone/>
            </a:pPr>
            <a:r>
              <a:rPr lang="en" sz="1800" b="0" i="0" u="none" strike="noStrike" cap="none">
                <a:solidFill>
                  <a:srgbClr val="00FF00"/>
                </a:solidFill>
                <a:latin typeface="Advent Pro Medium"/>
                <a:ea typeface="Advent Pro Medium"/>
                <a:cs typeface="Advent Pro Medium"/>
                <a:sym typeface="Advent Pro Medium"/>
              </a:rPr>
              <a:t>Denotation:</a:t>
            </a:r>
            <a:endParaRPr/>
          </a:p>
          <a:p>
            <a:pPr marL="0" marR="0" lvl="0" indent="0" algn="l" rtl="0">
              <a:lnSpc>
                <a:spcPct val="100000"/>
              </a:lnSpc>
              <a:spcBef>
                <a:spcPts val="0"/>
              </a:spcBef>
              <a:spcAft>
                <a:spcPts val="0"/>
              </a:spcAft>
              <a:buClr>
                <a:srgbClr val="F3F3F3"/>
              </a:buClr>
              <a:buFont typeface="Advent Pro"/>
              <a:buNone/>
            </a:pPr>
            <a:r>
              <a:rPr lang="en" sz="1350" b="0" i="0" u="none" strike="noStrike" cap="none">
                <a:solidFill>
                  <a:srgbClr val="F3F3F3"/>
                </a:solidFill>
                <a:latin typeface="Advent Pro"/>
                <a:ea typeface="Advent Pro"/>
                <a:cs typeface="Advent Pro"/>
                <a:sym typeface="Advent Pro"/>
              </a:rPr>
              <a:t>Denotation refers to the literal meaning of a word, the "dictionary definition.</a:t>
            </a:r>
            <a:endParaRPr/>
          </a:p>
          <a:p>
            <a:pPr marL="0" marR="0" lvl="0" indent="0" algn="l" rtl="0">
              <a:lnSpc>
                <a:spcPct val="100000"/>
              </a:lnSpc>
              <a:spcBef>
                <a:spcPts val="0"/>
              </a:spcBef>
              <a:spcAft>
                <a:spcPts val="0"/>
              </a:spcAft>
              <a:buClr>
                <a:srgbClr val="F3F3F3"/>
              </a:buClr>
              <a:buFont typeface="Advent Pro"/>
              <a:buNone/>
            </a:pPr>
            <a:r>
              <a:rPr lang="en" sz="1350" b="0" i="0" u="none" strike="noStrike" cap="none">
                <a:solidFill>
                  <a:srgbClr val="F3F3F3"/>
                </a:solidFill>
                <a:latin typeface="Advent Pro"/>
                <a:ea typeface="Advent Pro"/>
                <a:cs typeface="Advent Pro"/>
                <a:sym typeface="Advent Pro"/>
              </a:rPr>
              <a:t>What is denoted by an image, then, is what the image is. Saying “what is denoted in this image?” is the same as saying “what is this thing?”</a:t>
            </a:r>
            <a:endParaRPr/>
          </a:p>
          <a:p>
            <a:pPr marL="0" marR="0" lvl="0" indent="0" algn="l" rtl="0">
              <a:lnSpc>
                <a:spcPct val="100000"/>
              </a:lnSpc>
              <a:spcBef>
                <a:spcPts val="0"/>
              </a:spcBef>
              <a:spcAft>
                <a:spcPts val="0"/>
              </a:spcAft>
              <a:buClr>
                <a:srgbClr val="000000"/>
              </a:buClr>
              <a:buFont typeface="Arial"/>
              <a:buNone/>
            </a:pPr>
            <a:endParaRPr sz="1350" b="0" i="0" u="none" strike="noStrike" cap="none">
              <a:solidFill>
                <a:schemeClr val="dk1"/>
              </a:solidFill>
              <a:latin typeface="Advent Pro"/>
              <a:ea typeface="Advent Pro"/>
              <a:cs typeface="Advent Pro"/>
              <a:sym typeface="Advent Pro"/>
            </a:endParaRPr>
          </a:p>
          <a:p>
            <a:pPr marL="0" marR="0" lvl="0" indent="0" algn="l" rtl="0">
              <a:lnSpc>
                <a:spcPct val="100000"/>
              </a:lnSpc>
              <a:spcBef>
                <a:spcPts val="0"/>
              </a:spcBef>
              <a:spcAft>
                <a:spcPts val="0"/>
              </a:spcAft>
              <a:buClr>
                <a:srgbClr val="00FF00"/>
              </a:buClr>
              <a:buFont typeface="Advent Pro Medium"/>
              <a:buNone/>
            </a:pPr>
            <a:r>
              <a:rPr lang="en" sz="1800" b="0" i="0" u="none" strike="noStrike" cap="none">
                <a:solidFill>
                  <a:srgbClr val="00FF00"/>
                </a:solidFill>
                <a:latin typeface="Advent Pro Medium"/>
                <a:ea typeface="Advent Pro Medium"/>
                <a:cs typeface="Advent Pro Medium"/>
                <a:sym typeface="Advent Pro Medium"/>
              </a:rPr>
              <a:t>Connotation:</a:t>
            </a:r>
            <a:endParaRPr/>
          </a:p>
          <a:p>
            <a:pPr marL="0" marR="0" lvl="0" indent="0" algn="l" rtl="0">
              <a:lnSpc>
                <a:spcPct val="100000"/>
              </a:lnSpc>
              <a:spcBef>
                <a:spcPts val="0"/>
              </a:spcBef>
              <a:spcAft>
                <a:spcPts val="0"/>
              </a:spcAft>
              <a:buClr>
                <a:srgbClr val="F3F3F3"/>
              </a:buClr>
              <a:buFont typeface="Advent Pro"/>
              <a:buNone/>
            </a:pPr>
            <a:r>
              <a:rPr lang="en" sz="1350" b="0" i="0" u="none" strike="noStrike" cap="none">
                <a:solidFill>
                  <a:srgbClr val="F3F3F3"/>
                </a:solidFill>
                <a:latin typeface="Advent Pro"/>
                <a:ea typeface="Advent Pro"/>
                <a:cs typeface="Advent Pro"/>
                <a:sym typeface="Advent Pro"/>
              </a:rPr>
              <a:t>The connotations of an image, sign or symbol are the meanings and messages it communicates. Saying “what does this image connote?” is the same as saying “what is the meaning of this thing?” or “What does this suggest to me?”</a:t>
            </a:r>
            <a:endParaRPr/>
          </a:p>
        </p:txBody>
      </p:sp>
      <p:sp>
        <p:nvSpPr>
          <p:cNvPr id="103" name="Google Shape;103;p16"/>
          <p:cNvSpPr txBox="1"/>
          <p:nvPr/>
        </p:nvSpPr>
        <p:spPr>
          <a:xfrm>
            <a:off x="1995325" y="3838702"/>
            <a:ext cx="4863000" cy="533400"/>
          </a:xfrm>
          <a:prstGeom prst="rect">
            <a:avLst/>
          </a:prstGeom>
          <a:solidFill>
            <a:srgbClr val="00FFFF"/>
          </a:solid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Clr>
                <a:schemeClr val="dk1"/>
              </a:buClr>
              <a:buFont typeface="Source Sans Pro"/>
              <a:buNone/>
            </a:pPr>
            <a:r>
              <a:rPr lang="en" sz="1350" b="1" i="0" u="sng" strike="noStrike" cap="none">
                <a:solidFill>
                  <a:schemeClr val="dk1"/>
                </a:solidFill>
                <a:latin typeface="Source Sans Pro"/>
                <a:ea typeface="Source Sans Pro"/>
                <a:cs typeface="Source Sans Pro"/>
                <a:sym typeface="Source Sans Pro"/>
              </a:rPr>
              <a:t>Task:</a:t>
            </a:r>
            <a:r>
              <a:rPr lang="en" sz="1350" b="0" i="0" u="none" strike="noStrike" cap="none">
                <a:solidFill>
                  <a:schemeClr val="dk1"/>
                </a:solidFill>
                <a:latin typeface="Source Sans Pro"/>
                <a:ea typeface="Source Sans Pro"/>
                <a:cs typeface="Source Sans Pro"/>
                <a:sym typeface="Source Sans Pro"/>
              </a:rPr>
              <a:t> 	</a:t>
            </a:r>
            <a:r>
              <a:rPr lang="en" sz="1350">
                <a:solidFill>
                  <a:schemeClr val="dk1"/>
                </a:solidFill>
                <a:latin typeface="Source Sans Pro"/>
                <a:ea typeface="Source Sans Pro"/>
                <a:cs typeface="Source Sans Pro"/>
                <a:sym typeface="Source Sans Pro"/>
              </a:rPr>
              <a:t>Summarise these definitions in your notes in your notes into one short sentence.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p:tgtEl>
                                          <p:spTgt spid="1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p:nvPr/>
        </p:nvSpPr>
        <p:spPr>
          <a:xfrm>
            <a:off x="345975" y="1276679"/>
            <a:ext cx="6102600" cy="1262100"/>
          </a:xfrm>
          <a:prstGeom prst="rect">
            <a:avLst/>
          </a:prstGeom>
          <a:noFill/>
          <a:ln w="28575" cap="flat" cmpd="sng">
            <a:solidFill>
              <a:srgbClr val="FF9900"/>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F3F3F3"/>
              </a:buClr>
              <a:buFont typeface="Source Sans Pro"/>
              <a:buNone/>
            </a:pPr>
            <a:r>
              <a:rPr lang="en" sz="1350" b="0" i="0" u="none" strike="noStrike" cap="none">
                <a:solidFill>
                  <a:srgbClr val="F3F3F3"/>
                </a:solidFill>
                <a:latin typeface="Source Sans Pro"/>
                <a:ea typeface="Source Sans Pro"/>
                <a:cs typeface="Source Sans Pro"/>
                <a:sym typeface="Source Sans Pro"/>
              </a:rPr>
              <a:t>Check your definitions and make sure they are correct...</a:t>
            </a:r>
            <a:endParaRPr/>
          </a:p>
          <a:p>
            <a:pPr marL="0" marR="0" lvl="0" indent="0" algn="l" rtl="0">
              <a:lnSpc>
                <a:spcPct val="100000"/>
              </a:lnSpc>
              <a:spcBef>
                <a:spcPts val="0"/>
              </a:spcBef>
              <a:spcAft>
                <a:spcPts val="0"/>
              </a:spcAft>
              <a:buClr>
                <a:srgbClr val="000000"/>
              </a:buClr>
              <a:buFont typeface="Arial"/>
              <a:buNone/>
            </a:pPr>
            <a:endParaRPr sz="1350" b="0" i="0" u="none" strike="noStrike" cap="none">
              <a:solidFill>
                <a:srgbClr val="00FF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FFFF"/>
              </a:buClr>
              <a:buFont typeface="Source Sans Pro"/>
              <a:buNone/>
            </a:pPr>
            <a:r>
              <a:rPr lang="en" sz="1350" b="1" i="0" u="none" strike="noStrike" cap="none">
                <a:solidFill>
                  <a:srgbClr val="00FFFF"/>
                </a:solidFill>
                <a:latin typeface="Source Sans Pro"/>
                <a:ea typeface="Source Sans Pro"/>
                <a:cs typeface="Source Sans Pro"/>
                <a:sym typeface="Source Sans Pro"/>
              </a:rPr>
              <a:t>Denotation:</a:t>
            </a:r>
            <a:r>
              <a:rPr lang="en"/>
              <a:t>			</a:t>
            </a:r>
            <a:r>
              <a:rPr lang="en" sz="1350" b="0" i="0" u="none" strike="noStrike" cap="none">
                <a:solidFill>
                  <a:srgbClr val="FFFF00"/>
                </a:solidFill>
                <a:latin typeface="Source Sans Pro"/>
                <a:ea typeface="Source Sans Pro"/>
                <a:cs typeface="Source Sans Pro"/>
                <a:sym typeface="Source Sans Pro"/>
              </a:rPr>
              <a:t>DESCRIPTIONS </a:t>
            </a:r>
            <a:r>
              <a:rPr lang="en" sz="1350" b="0" i="0" u="none" strike="noStrike" cap="none">
                <a:solidFill>
                  <a:srgbClr val="F3F3F3"/>
                </a:solidFill>
                <a:latin typeface="Source Sans Pro"/>
                <a:ea typeface="Source Sans Pro"/>
                <a:cs typeface="Source Sans Pro"/>
                <a:sym typeface="Source Sans Pro"/>
              </a:rPr>
              <a:t>of what something is</a:t>
            </a:r>
            <a:endParaRPr/>
          </a:p>
          <a:p>
            <a:pPr marL="0" marR="0" lvl="0" indent="0" algn="l" rtl="0">
              <a:lnSpc>
                <a:spcPct val="100000"/>
              </a:lnSpc>
              <a:spcBef>
                <a:spcPts val="0"/>
              </a:spcBef>
              <a:spcAft>
                <a:spcPts val="0"/>
              </a:spcAft>
              <a:buClr>
                <a:srgbClr val="000000"/>
              </a:buClr>
              <a:buFont typeface="Arial"/>
              <a:buNone/>
            </a:pPr>
            <a:endParaRPr sz="1350" b="0" i="0" u="none" strike="noStrike" cap="none">
              <a:solidFill>
                <a:srgbClr val="F3F3F3"/>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FFFF"/>
              </a:buClr>
              <a:buFont typeface="Source Sans Pro"/>
              <a:buNone/>
            </a:pPr>
            <a:r>
              <a:rPr lang="en" sz="1350" b="1" i="0" u="none" strike="noStrike" cap="none">
                <a:solidFill>
                  <a:srgbClr val="00FFFF"/>
                </a:solidFill>
                <a:latin typeface="Source Sans Pro"/>
                <a:ea typeface="Source Sans Pro"/>
                <a:cs typeface="Source Sans Pro"/>
                <a:sym typeface="Source Sans Pro"/>
              </a:rPr>
              <a:t>Connotation: </a:t>
            </a:r>
            <a:r>
              <a:rPr lang="en"/>
              <a:t>	</a:t>
            </a:r>
            <a:r>
              <a:rPr lang="en" sz="1350">
                <a:solidFill>
                  <a:srgbClr val="F3F3F3"/>
                </a:solidFill>
                <a:latin typeface="Source Sans Pro"/>
                <a:ea typeface="Source Sans Pro"/>
                <a:cs typeface="Source Sans Pro"/>
                <a:sym typeface="Source Sans Pro"/>
              </a:rPr>
              <a:t>	</a:t>
            </a:r>
            <a:r>
              <a:rPr lang="en" sz="1350" b="0" i="0" u="none" strike="noStrike" cap="none">
                <a:solidFill>
                  <a:srgbClr val="F3F3F3"/>
                </a:solidFill>
                <a:latin typeface="Source Sans Pro"/>
                <a:ea typeface="Source Sans Pro"/>
                <a:cs typeface="Source Sans Pro"/>
                <a:sym typeface="Source Sans Pro"/>
              </a:rPr>
              <a:t>The </a:t>
            </a:r>
            <a:r>
              <a:rPr lang="en" sz="1350" b="0" i="0" u="none" strike="noStrike" cap="none">
                <a:solidFill>
                  <a:srgbClr val="FFFF00"/>
                </a:solidFill>
                <a:latin typeface="Source Sans Pro"/>
                <a:ea typeface="Source Sans Pro"/>
                <a:cs typeface="Source Sans Pro"/>
                <a:sym typeface="Source Sans Pro"/>
              </a:rPr>
              <a:t>MEANINGS</a:t>
            </a:r>
            <a:r>
              <a:rPr lang="en" sz="1350" b="0" i="0" u="none" strike="noStrike" cap="none">
                <a:solidFill>
                  <a:srgbClr val="F3F3F3"/>
                </a:solidFill>
                <a:latin typeface="Source Sans Pro"/>
                <a:ea typeface="Source Sans Pro"/>
                <a:cs typeface="Source Sans Pro"/>
                <a:sym typeface="Source Sans Pro"/>
              </a:rPr>
              <a:t> we associate with a particular thing.</a:t>
            </a:r>
            <a:endParaRPr/>
          </a:p>
          <a:p>
            <a:pPr marL="0" marR="0" lvl="0" indent="0" algn="l" rtl="0">
              <a:lnSpc>
                <a:spcPct val="100000"/>
              </a:lnSpc>
              <a:spcBef>
                <a:spcPts val="0"/>
              </a:spcBef>
              <a:spcAft>
                <a:spcPts val="0"/>
              </a:spcAft>
              <a:buClr>
                <a:srgbClr val="000000"/>
              </a:buClr>
              <a:buFont typeface="Arial"/>
              <a:buNone/>
            </a:pPr>
            <a:endParaRPr sz="1350" b="0" i="0" u="none" strike="noStrike" cap="none">
              <a:solidFill>
                <a:schemeClr val="dk1"/>
              </a:solidFill>
              <a:latin typeface="Source Sans Pro"/>
              <a:ea typeface="Source Sans Pro"/>
              <a:cs typeface="Source Sans Pro"/>
              <a:sym typeface="Source Sans Pro"/>
            </a:endParaRPr>
          </a:p>
        </p:txBody>
      </p:sp>
      <p:sp>
        <p:nvSpPr>
          <p:cNvPr id="109" name="Google Shape;109;p17"/>
          <p:cNvSpPr txBox="1"/>
          <p:nvPr/>
        </p:nvSpPr>
        <p:spPr>
          <a:xfrm>
            <a:off x="154481" y="161025"/>
            <a:ext cx="5340300" cy="5193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chemeClr val="dk1"/>
              </a:buClr>
              <a:buFont typeface="Acme"/>
              <a:buNone/>
            </a:pPr>
            <a:r>
              <a:rPr lang="en" sz="2700" b="1">
                <a:solidFill>
                  <a:schemeClr val="dk1"/>
                </a:solidFill>
                <a:latin typeface="Acme"/>
                <a:ea typeface="Acme"/>
                <a:cs typeface="Acme"/>
                <a:sym typeface="Acme"/>
              </a:rPr>
              <a:t>You should h</a:t>
            </a:r>
            <a:r>
              <a:rPr lang="en" sz="2700" b="1" i="0" u="none" strike="noStrike" cap="none">
                <a:solidFill>
                  <a:schemeClr val="dk1"/>
                </a:solidFill>
                <a:latin typeface="Acme"/>
                <a:ea typeface="Acme"/>
                <a:cs typeface="Acme"/>
                <a:sym typeface="Acme"/>
              </a:rPr>
              <a:t>ave something like this?</a:t>
            </a:r>
            <a:endParaRPr/>
          </a:p>
        </p:txBody>
      </p:sp>
      <p:pic>
        <p:nvPicPr>
          <p:cNvPr id="110" name="Google Shape;110;p17"/>
          <p:cNvPicPr preferRelativeResize="0"/>
          <p:nvPr/>
        </p:nvPicPr>
        <p:blipFill rotWithShape="1">
          <a:blip r:embed="rId3">
            <a:alphaModFix/>
          </a:blip>
          <a:srcRect/>
          <a:stretch/>
        </p:blipFill>
        <p:spPr>
          <a:xfrm>
            <a:off x="2443352" y="3035596"/>
            <a:ext cx="1698300" cy="1528500"/>
          </a:xfrm>
          <a:prstGeom prst="rect">
            <a:avLst/>
          </a:prstGeom>
          <a:noFill/>
          <a:ln>
            <a:noFill/>
          </a:ln>
        </p:spPr>
      </p:pic>
      <p:sp>
        <p:nvSpPr>
          <p:cNvPr id="111" name="Google Shape;111;p17"/>
          <p:cNvSpPr txBox="1"/>
          <p:nvPr/>
        </p:nvSpPr>
        <p:spPr>
          <a:xfrm>
            <a:off x="196575" y="2997650"/>
            <a:ext cx="2074800" cy="5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highlight>
                  <a:srgbClr val="FFFFFF"/>
                </a:highlight>
                <a:latin typeface="Advent Pro"/>
                <a:ea typeface="Advent Pro"/>
                <a:cs typeface="Advent Pro"/>
                <a:sym typeface="Advent Pro"/>
              </a:rPr>
              <a:t>Denotation:</a:t>
            </a:r>
            <a:endParaRPr b="1">
              <a:solidFill>
                <a:srgbClr val="FF0000"/>
              </a:solidFill>
              <a:highlight>
                <a:srgbClr val="FFFFFF"/>
              </a:highlight>
              <a:latin typeface="Advent Pro"/>
              <a:ea typeface="Advent Pro"/>
              <a:cs typeface="Advent Pro"/>
              <a:sym typeface="Advent Pro"/>
            </a:endParaRPr>
          </a:p>
          <a:p>
            <a:pPr marL="0" lvl="0" indent="0" algn="l" rtl="0">
              <a:spcBef>
                <a:spcPts val="0"/>
              </a:spcBef>
              <a:spcAft>
                <a:spcPts val="0"/>
              </a:spcAft>
              <a:buNone/>
            </a:pPr>
            <a:endParaRPr b="1">
              <a:solidFill>
                <a:srgbClr val="FF0000"/>
              </a:solidFill>
              <a:highlight>
                <a:srgbClr val="FFFFFF"/>
              </a:highlight>
              <a:latin typeface="Advent Pro"/>
              <a:ea typeface="Advent Pro"/>
              <a:cs typeface="Advent Pro"/>
              <a:sym typeface="Advent Pro"/>
            </a:endParaRPr>
          </a:p>
          <a:p>
            <a:pPr marL="0" lvl="0" indent="0" algn="l" rtl="0">
              <a:spcBef>
                <a:spcPts val="0"/>
              </a:spcBef>
              <a:spcAft>
                <a:spcPts val="0"/>
              </a:spcAft>
              <a:buNone/>
            </a:pPr>
            <a:r>
              <a:rPr lang="en" b="1">
                <a:solidFill>
                  <a:srgbClr val="FF0000"/>
                </a:solidFill>
                <a:highlight>
                  <a:srgbClr val="FFFFFF"/>
                </a:highlight>
                <a:latin typeface="Advent Pro"/>
                <a:ea typeface="Advent Pro"/>
                <a:cs typeface="Advent Pro"/>
                <a:sym typeface="Advent Pro"/>
              </a:rPr>
              <a:t>A red heart shape</a:t>
            </a:r>
            <a:endParaRPr b="1">
              <a:solidFill>
                <a:srgbClr val="FF0000"/>
              </a:solidFill>
              <a:highlight>
                <a:srgbClr val="FFFFFF"/>
              </a:highlight>
              <a:latin typeface="Advent Pro"/>
              <a:ea typeface="Advent Pro"/>
              <a:cs typeface="Advent Pro"/>
              <a:sym typeface="Advent Pro"/>
            </a:endParaRPr>
          </a:p>
        </p:txBody>
      </p:sp>
      <p:sp>
        <p:nvSpPr>
          <p:cNvPr id="112" name="Google Shape;112;p17"/>
          <p:cNvSpPr txBox="1"/>
          <p:nvPr/>
        </p:nvSpPr>
        <p:spPr>
          <a:xfrm>
            <a:off x="4558775" y="3035600"/>
            <a:ext cx="2074800" cy="5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highlight>
                  <a:srgbClr val="FF0000"/>
                </a:highlight>
                <a:latin typeface="Advent Pro"/>
                <a:ea typeface="Advent Pro"/>
                <a:cs typeface="Advent Pro"/>
                <a:sym typeface="Advent Pro"/>
              </a:rPr>
              <a:t>Connotation:</a:t>
            </a:r>
            <a:endParaRPr b="1">
              <a:solidFill>
                <a:srgbClr val="FFFFFF"/>
              </a:solidFill>
              <a:highlight>
                <a:srgbClr val="FF0000"/>
              </a:highlight>
              <a:latin typeface="Advent Pro"/>
              <a:ea typeface="Advent Pro"/>
              <a:cs typeface="Advent Pro"/>
              <a:sym typeface="Advent Pro"/>
            </a:endParaRPr>
          </a:p>
          <a:p>
            <a:pPr marL="0" lvl="0" indent="0" algn="l" rtl="0">
              <a:spcBef>
                <a:spcPts val="0"/>
              </a:spcBef>
              <a:spcAft>
                <a:spcPts val="0"/>
              </a:spcAft>
              <a:buNone/>
            </a:pPr>
            <a:endParaRPr>
              <a:solidFill>
                <a:srgbClr val="FFFFFF"/>
              </a:solidFill>
              <a:highlight>
                <a:srgbClr val="FF0000"/>
              </a:highlight>
              <a:latin typeface="Advent Pro"/>
              <a:ea typeface="Advent Pro"/>
              <a:cs typeface="Advent Pro"/>
              <a:sym typeface="Advent Pro"/>
            </a:endParaRPr>
          </a:p>
          <a:p>
            <a:pPr marL="0" lvl="0" indent="0" algn="l" rtl="0">
              <a:spcBef>
                <a:spcPts val="0"/>
              </a:spcBef>
              <a:spcAft>
                <a:spcPts val="0"/>
              </a:spcAft>
              <a:buNone/>
            </a:pPr>
            <a:endParaRPr>
              <a:solidFill>
                <a:srgbClr val="FFFFFF"/>
              </a:solidFill>
              <a:highlight>
                <a:srgbClr val="FF0000"/>
              </a:highlight>
              <a:latin typeface="Advent Pro"/>
              <a:ea typeface="Advent Pro"/>
              <a:cs typeface="Advent Pro"/>
              <a:sym typeface="Advent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141225" y="121697"/>
            <a:ext cx="5546700" cy="643200"/>
          </a:xfrm>
          <a:prstGeom prst="rect">
            <a:avLst/>
          </a:prstGeom>
          <a:noFill/>
          <a:ln>
            <a:noFill/>
          </a:ln>
        </p:spPr>
        <p:txBody>
          <a:bodyPr spcFirstLastPara="1" wrap="square" lIns="68550" tIns="68550" rIns="68550" bIns="68550" anchor="b" anchorCtr="0">
            <a:noAutofit/>
          </a:bodyPr>
          <a:lstStyle/>
          <a:p>
            <a:pPr marL="0" marR="0" lvl="0" indent="0" algn="l" rtl="0">
              <a:lnSpc>
                <a:spcPct val="100000"/>
              </a:lnSpc>
              <a:spcBef>
                <a:spcPts val="0"/>
              </a:spcBef>
              <a:spcAft>
                <a:spcPts val="0"/>
              </a:spcAft>
              <a:buClr>
                <a:schemeClr val="dk1"/>
              </a:buClr>
              <a:buFont typeface="Acme"/>
              <a:buNone/>
            </a:pPr>
            <a:r>
              <a:rPr lang="en" sz="4800" b="0" i="0" u="none" strike="noStrike" cap="none">
                <a:solidFill>
                  <a:schemeClr val="dk1"/>
                </a:solidFill>
                <a:latin typeface="Acme"/>
                <a:ea typeface="Acme"/>
                <a:cs typeface="Acme"/>
                <a:sym typeface="Acme"/>
              </a:rPr>
              <a:t>So many meanings! </a:t>
            </a:r>
            <a:endParaRPr/>
          </a:p>
        </p:txBody>
      </p:sp>
      <p:pic>
        <p:nvPicPr>
          <p:cNvPr id="118" name="Google Shape;118;p18"/>
          <p:cNvPicPr preferRelativeResize="0"/>
          <p:nvPr/>
        </p:nvPicPr>
        <p:blipFill rotWithShape="1">
          <a:blip r:embed="rId3">
            <a:alphaModFix/>
          </a:blip>
          <a:srcRect/>
          <a:stretch/>
        </p:blipFill>
        <p:spPr>
          <a:xfrm>
            <a:off x="4297194" y="764747"/>
            <a:ext cx="2560800" cy="3857700"/>
          </a:xfrm>
          <a:prstGeom prst="rect">
            <a:avLst/>
          </a:prstGeom>
          <a:noFill/>
          <a:ln>
            <a:noFill/>
          </a:ln>
        </p:spPr>
      </p:pic>
      <p:cxnSp>
        <p:nvCxnSpPr>
          <p:cNvPr id="119" name="Google Shape;119;p18"/>
          <p:cNvCxnSpPr/>
          <p:nvPr/>
        </p:nvCxnSpPr>
        <p:spPr>
          <a:xfrm rot="10800000" flipH="1">
            <a:off x="3265463" y="2225381"/>
            <a:ext cx="1218600" cy="4200"/>
          </a:xfrm>
          <a:prstGeom prst="straightConnector1">
            <a:avLst/>
          </a:prstGeom>
          <a:noFill/>
          <a:ln w="38100" cap="flat" cmpd="sng">
            <a:solidFill>
              <a:srgbClr val="FF0000"/>
            </a:solidFill>
            <a:prstDash val="solid"/>
            <a:round/>
            <a:headEnd type="none" w="sm" len="sm"/>
            <a:tailEnd type="triangle" w="lg" len="lg"/>
          </a:ln>
        </p:spPr>
      </p:cxnSp>
      <p:pic>
        <p:nvPicPr>
          <p:cNvPr id="120" name="Google Shape;120;p18"/>
          <p:cNvPicPr preferRelativeResize="0"/>
          <p:nvPr/>
        </p:nvPicPr>
        <p:blipFill rotWithShape="1">
          <a:blip r:embed="rId4">
            <a:alphaModFix/>
          </a:blip>
          <a:srcRect/>
          <a:stretch/>
        </p:blipFill>
        <p:spPr>
          <a:xfrm>
            <a:off x="3067426" y="2368137"/>
            <a:ext cx="997200" cy="889500"/>
          </a:xfrm>
          <a:prstGeom prst="rect">
            <a:avLst/>
          </a:prstGeom>
          <a:noFill/>
          <a:ln>
            <a:noFill/>
          </a:ln>
        </p:spPr>
      </p:pic>
      <p:pic>
        <p:nvPicPr>
          <p:cNvPr id="121" name="Google Shape;121;p18"/>
          <p:cNvPicPr preferRelativeResize="0"/>
          <p:nvPr/>
        </p:nvPicPr>
        <p:blipFill rotWithShape="1">
          <a:blip r:embed="rId5">
            <a:alphaModFix/>
          </a:blip>
          <a:srcRect l="16188" r="16471"/>
          <a:stretch/>
        </p:blipFill>
        <p:spPr>
          <a:xfrm>
            <a:off x="3599669" y="3948387"/>
            <a:ext cx="939600" cy="889500"/>
          </a:xfrm>
          <a:prstGeom prst="rect">
            <a:avLst/>
          </a:prstGeom>
          <a:noFill/>
          <a:ln>
            <a:noFill/>
          </a:ln>
        </p:spPr>
      </p:pic>
      <p:pic>
        <p:nvPicPr>
          <p:cNvPr id="122" name="Google Shape;122;p18"/>
          <p:cNvPicPr preferRelativeResize="0"/>
          <p:nvPr/>
        </p:nvPicPr>
        <p:blipFill rotWithShape="1">
          <a:blip r:embed="rId6">
            <a:alphaModFix/>
          </a:blip>
          <a:srcRect l="32043" t="23791" r="36365" b="24057"/>
          <a:stretch/>
        </p:blipFill>
        <p:spPr>
          <a:xfrm>
            <a:off x="3542100" y="3370962"/>
            <a:ext cx="755100" cy="464100"/>
          </a:xfrm>
          <a:prstGeom prst="rect">
            <a:avLst/>
          </a:prstGeom>
          <a:noFill/>
          <a:ln>
            <a:noFill/>
          </a:ln>
        </p:spPr>
      </p:pic>
      <p:sp>
        <p:nvSpPr>
          <p:cNvPr id="123" name="Google Shape;123;p18"/>
          <p:cNvSpPr txBox="1"/>
          <p:nvPr/>
        </p:nvSpPr>
        <p:spPr>
          <a:xfrm>
            <a:off x="97800" y="1200000"/>
            <a:ext cx="3890700" cy="1529100"/>
          </a:xfrm>
          <a:prstGeom prst="rect">
            <a:avLst/>
          </a:prstGeom>
          <a:noFill/>
          <a:ln w="9525" cap="flat" cmpd="sng">
            <a:solidFill>
              <a:srgbClr val="F3F3F3"/>
            </a:solidFill>
            <a:prstDash val="solid"/>
            <a:round/>
            <a:headEnd type="none" w="sm" len="sm"/>
            <a:tailEnd type="none" w="sm" len="sm"/>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F3F3F3"/>
              </a:buClr>
              <a:buFont typeface="Advent Pro Medium"/>
              <a:buNone/>
            </a:pPr>
            <a:r>
              <a:rPr lang="en" sz="2400" b="0" i="0" u="none" strike="noStrike" cap="none">
                <a:solidFill>
                  <a:srgbClr val="F3F3F3"/>
                </a:solidFill>
                <a:latin typeface="Advent Pro Medium"/>
                <a:ea typeface="Advent Pro Medium"/>
                <a:cs typeface="Advent Pro Medium"/>
                <a:sym typeface="Advent Pro Medium"/>
              </a:rPr>
              <a:t>There are lots of other things we associate with the heart symbol other than love! </a:t>
            </a:r>
            <a:endParaRPr sz="2400"/>
          </a:p>
        </p:txBody>
      </p:sp>
      <p:sp>
        <p:nvSpPr>
          <p:cNvPr id="124" name="Google Shape;124;p18"/>
          <p:cNvSpPr txBox="1"/>
          <p:nvPr/>
        </p:nvSpPr>
        <p:spPr>
          <a:xfrm>
            <a:off x="65025" y="3370950"/>
            <a:ext cx="3353100" cy="1682700"/>
          </a:xfrm>
          <a:prstGeom prst="rect">
            <a:avLst/>
          </a:prstGeom>
          <a:solidFill>
            <a:srgbClr val="F3F3F3"/>
          </a:solid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FF00FF"/>
              </a:buClr>
              <a:buFont typeface="Arial"/>
              <a:buNone/>
            </a:pPr>
            <a:r>
              <a:rPr lang="en" sz="1800" b="1" i="0" u="sng" strike="noStrike" cap="none">
                <a:solidFill>
                  <a:srgbClr val="FF00FF"/>
                </a:solidFill>
                <a:latin typeface="Arial"/>
                <a:ea typeface="Arial"/>
                <a:cs typeface="Arial"/>
                <a:sym typeface="Arial"/>
              </a:rPr>
              <a:t>TASK:</a:t>
            </a:r>
            <a:endParaRPr sz="1800"/>
          </a:p>
          <a:p>
            <a:pPr marL="0" marR="0" lvl="0" indent="0" algn="l" rtl="0">
              <a:lnSpc>
                <a:spcPct val="100000"/>
              </a:lnSpc>
              <a:spcBef>
                <a:spcPts val="0"/>
              </a:spcBef>
              <a:spcAft>
                <a:spcPts val="0"/>
              </a:spcAft>
              <a:buClr>
                <a:srgbClr val="FF00FF"/>
              </a:buClr>
              <a:buFont typeface="Arial"/>
              <a:buNone/>
            </a:pPr>
            <a:r>
              <a:rPr lang="en" sz="1800" b="0" i="0" u="none" strike="noStrike" cap="none">
                <a:solidFill>
                  <a:srgbClr val="FF00FF"/>
                </a:solidFill>
                <a:latin typeface="Arial"/>
                <a:ea typeface="Arial"/>
                <a:cs typeface="Arial"/>
                <a:sym typeface="Arial"/>
              </a:rPr>
              <a:t>Draw a heart in your books and annotate it with everything you can think of that links to the symbol.  You can use these ideas as well as your own! </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1000"/>
                                        <p:tgtEl>
                                          <p:spTgt spid="122"/>
                                        </p:tgtEl>
                                      </p:cBhvr>
                                    </p:animEffect>
                                  </p:childTnLst>
                                </p:cTn>
                              </p:par>
                              <p:par>
                                <p:cTn id="11" presetID="10"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1000"/>
                                        <p:tgtEl>
                                          <p:spTgt spid="123"/>
                                        </p:tgtEl>
                                      </p:cBhvr>
                                    </p:animEffect>
                                  </p:childTnLst>
                                </p:cTn>
                              </p:par>
                              <p:par>
                                <p:cTn id="14" presetID="10" presetClass="entr" presetSubtype="0"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1000"/>
                                        <p:tgtEl>
                                          <p:spTgt spid="1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4"/>
                                        </p:tgtEl>
                                        <p:attrNameLst>
                                          <p:attrName>style.visibility</p:attrName>
                                        </p:attrNameLst>
                                      </p:cBhvr>
                                      <p:to>
                                        <p:strVal val="visible"/>
                                      </p:to>
                                    </p:set>
                                    <p:animEffect transition="in" filter="fade">
                                      <p:cBhvr>
                                        <p:cTn id="21"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161388" y="136115"/>
            <a:ext cx="5546700" cy="643200"/>
          </a:xfrm>
          <a:prstGeom prst="rect">
            <a:avLst/>
          </a:prstGeom>
          <a:noFill/>
          <a:ln>
            <a:noFill/>
          </a:ln>
        </p:spPr>
        <p:txBody>
          <a:bodyPr spcFirstLastPara="1" wrap="square" lIns="68550" tIns="68550" rIns="68550" bIns="68550" anchor="b" anchorCtr="0">
            <a:noAutofit/>
          </a:bodyPr>
          <a:lstStyle/>
          <a:p>
            <a:pPr marL="0" marR="0" lvl="0" indent="0" algn="l" rtl="0">
              <a:lnSpc>
                <a:spcPct val="100000"/>
              </a:lnSpc>
              <a:spcBef>
                <a:spcPts val="0"/>
              </a:spcBef>
              <a:spcAft>
                <a:spcPts val="0"/>
              </a:spcAft>
              <a:buClr>
                <a:schemeClr val="dk1"/>
              </a:buClr>
              <a:buFont typeface="Acme"/>
              <a:buNone/>
            </a:pPr>
            <a:r>
              <a:rPr lang="en" sz="3000"/>
              <a:t>Media language is </a:t>
            </a:r>
            <a:r>
              <a:rPr lang="en" sz="3000">
                <a:solidFill>
                  <a:srgbClr val="FF00FF"/>
                </a:solidFill>
              </a:rPr>
              <a:t>Polysemic</a:t>
            </a:r>
            <a:endParaRPr sz="3000">
              <a:solidFill>
                <a:srgbClr val="FF00FF"/>
              </a:solidFill>
            </a:endParaRPr>
          </a:p>
        </p:txBody>
      </p:sp>
      <p:sp>
        <p:nvSpPr>
          <p:cNvPr id="130" name="Google Shape;130;p19"/>
          <p:cNvSpPr txBox="1"/>
          <p:nvPr/>
        </p:nvSpPr>
        <p:spPr>
          <a:xfrm>
            <a:off x="107850" y="1092900"/>
            <a:ext cx="6642300" cy="1805700"/>
          </a:xfrm>
          <a:prstGeom prst="rect">
            <a:avLst/>
          </a:prstGeom>
          <a:noFill/>
          <a:ln w="28575" cap="flat" cmpd="sng">
            <a:solidFill>
              <a:srgbClr val="FF0000">
                <a:alpha val="0"/>
              </a:srgbClr>
            </a:solidFill>
            <a:prstDash val="dash"/>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lt1"/>
              </a:buClr>
              <a:buFont typeface="Advent Pro"/>
              <a:buNone/>
            </a:pPr>
            <a:r>
              <a:rPr lang="en" sz="2400" b="0" i="0" u="none" strike="noStrike" cap="none">
                <a:solidFill>
                  <a:srgbClr val="F3F3F3"/>
                </a:solidFill>
                <a:latin typeface="Advent Pro Medium"/>
                <a:ea typeface="Advent Pro Medium"/>
                <a:cs typeface="Advent Pro Medium"/>
                <a:sym typeface="Advent Pro Medium"/>
              </a:rPr>
              <a:t>Signs and symbols in media texts are </a:t>
            </a:r>
            <a:r>
              <a:rPr lang="en" sz="2400" b="1" i="0" u="sng" strike="noStrike" cap="none">
                <a:solidFill>
                  <a:srgbClr val="FF00FF"/>
                </a:solidFill>
                <a:highlight>
                  <a:srgbClr val="D9D9D9"/>
                </a:highlight>
                <a:latin typeface="Advent Pro"/>
                <a:ea typeface="Advent Pro"/>
                <a:cs typeface="Advent Pro"/>
                <a:sym typeface="Advent Pro"/>
              </a:rPr>
              <a:t>polysemic </a:t>
            </a:r>
            <a:r>
              <a:rPr lang="en" sz="2400" b="0" i="0" u="none" strike="noStrike" cap="none">
                <a:solidFill>
                  <a:srgbClr val="F3F3F3"/>
                </a:solidFill>
                <a:latin typeface="Advent Pro Medium"/>
                <a:ea typeface="Advent Pro Medium"/>
                <a:cs typeface="Advent Pro Medium"/>
                <a:sym typeface="Advent Pro Medium"/>
              </a:rPr>
              <a:t>which means they are open to many interpretations. </a:t>
            </a:r>
            <a:endParaRPr sz="2400" b="0" i="0" u="none" strike="noStrike" cap="none">
              <a:solidFill>
                <a:srgbClr val="F3F3F3"/>
              </a:solidFill>
              <a:latin typeface="Advent Pro Medium"/>
              <a:ea typeface="Advent Pro Medium"/>
              <a:cs typeface="Advent Pro Medium"/>
              <a:sym typeface="Advent Pro Medium"/>
            </a:endParaRPr>
          </a:p>
          <a:p>
            <a:pPr marL="76200" marR="0" lvl="0" indent="0" algn="l" rtl="0">
              <a:lnSpc>
                <a:spcPct val="100000"/>
              </a:lnSpc>
              <a:spcBef>
                <a:spcPts val="0"/>
              </a:spcBef>
              <a:spcAft>
                <a:spcPts val="0"/>
              </a:spcAft>
              <a:buClr>
                <a:schemeClr val="lt1"/>
              </a:buClr>
              <a:buFont typeface="Advent Pro"/>
              <a:buNone/>
            </a:pPr>
            <a:endParaRPr sz="2400">
              <a:solidFill>
                <a:srgbClr val="F3F3F3"/>
              </a:solidFill>
              <a:latin typeface="Advent Pro Medium"/>
              <a:ea typeface="Advent Pro Medium"/>
              <a:cs typeface="Advent Pro Medium"/>
              <a:sym typeface="Advent Pro Medium"/>
            </a:endParaRPr>
          </a:p>
          <a:p>
            <a:pPr marL="533400" marR="0" lvl="0" indent="381000" algn="l" rtl="0">
              <a:lnSpc>
                <a:spcPct val="100000"/>
              </a:lnSpc>
              <a:spcBef>
                <a:spcPts val="0"/>
              </a:spcBef>
              <a:spcAft>
                <a:spcPts val="0"/>
              </a:spcAft>
              <a:buClr>
                <a:schemeClr val="lt1"/>
              </a:buClr>
              <a:buFont typeface="Advent Pro"/>
              <a:buNone/>
            </a:pPr>
            <a:r>
              <a:rPr lang="en" sz="2400">
                <a:solidFill>
                  <a:srgbClr val="F3F3F3"/>
                </a:solidFill>
                <a:latin typeface="Advent Pro Medium"/>
                <a:ea typeface="Advent Pro Medium"/>
                <a:cs typeface="Advent Pro Medium"/>
                <a:sym typeface="Advent Pro Medium"/>
              </a:rPr>
              <a:t>Poly = Many			Semous = signs</a:t>
            </a:r>
            <a:endParaRPr sz="2400"/>
          </a:p>
        </p:txBody>
      </p:sp>
      <p:pic>
        <p:nvPicPr>
          <p:cNvPr id="131" name="Google Shape;131;p19"/>
          <p:cNvPicPr preferRelativeResize="0"/>
          <p:nvPr/>
        </p:nvPicPr>
        <p:blipFill>
          <a:blip r:embed="rId3">
            <a:alphaModFix/>
          </a:blip>
          <a:stretch>
            <a:fillRect/>
          </a:stretch>
        </p:blipFill>
        <p:spPr>
          <a:xfrm>
            <a:off x="3291075" y="3265875"/>
            <a:ext cx="3436056" cy="1741651"/>
          </a:xfrm>
          <a:prstGeom prst="rect">
            <a:avLst/>
          </a:prstGeom>
          <a:noFill/>
          <a:ln w="28575" cap="flat" cmpd="sng">
            <a:solidFill>
              <a:srgbClr val="FF9900"/>
            </a:solidFill>
            <a:prstDash val="solid"/>
            <a:round/>
            <a:headEnd type="none" w="sm" len="sm"/>
            <a:tailEnd type="none" w="sm" len="sm"/>
          </a:ln>
        </p:spPr>
      </p:pic>
      <p:sp>
        <p:nvSpPr>
          <p:cNvPr id="132" name="Google Shape;132;p19"/>
          <p:cNvSpPr txBox="1"/>
          <p:nvPr/>
        </p:nvSpPr>
        <p:spPr>
          <a:xfrm>
            <a:off x="169800" y="3212175"/>
            <a:ext cx="2974500" cy="1741800"/>
          </a:xfrm>
          <a:prstGeom prst="rect">
            <a:avLst/>
          </a:prstGeom>
          <a:noFill/>
          <a:ln w="9525" cap="flat" cmpd="sng">
            <a:solidFill>
              <a:srgbClr val="FF99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FFFF"/>
                </a:solidFill>
                <a:latin typeface="Advent Pro"/>
                <a:ea typeface="Advent Pro"/>
                <a:cs typeface="Advent Pro"/>
                <a:sym typeface="Advent Pro"/>
              </a:rPr>
              <a:t>Task: Consider this Colgate advert:</a:t>
            </a:r>
            <a:endParaRPr b="1">
              <a:solidFill>
                <a:srgbClr val="00FFFF"/>
              </a:solidFill>
              <a:latin typeface="Advent Pro"/>
              <a:ea typeface="Advent Pro"/>
              <a:cs typeface="Advent Pro"/>
              <a:sym typeface="Advent Pro"/>
            </a:endParaRPr>
          </a:p>
          <a:p>
            <a:pPr marL="0" lvl="0" indent="0" algn="l" rtl="0">
              <a:spcBef>
                <a:spcPts val="0"/>
              </a:spcBef>
              <a:spcAft>
                <a:spcPts val="0"/>
              </a:spcAft>
              <a:buNone/>
            </a:pPr>
            <a:endParaRPr b="1">
              <a:solidFill>
                <a:srgbClr val="00FFFF"/>
              </a:solidFill>
              <a:latin typeface="Advent Pro"/>
              <a:ea typeface="Advent Pro"/>
              <a:cs typeface="Advent Pro"/>
              <a:sym typeface="Advent Pro"/>
            </a:endParaRPr>
          </a:p>
          <a:p>
            <a:pPr marL="0" lvl="0" indent="0" algn="l" rtl="0">
              <a:spcBef>
                <a:spcPts val="0"/>
              </a:spcBef>
              <a:spcAft>
                <a:spcPts val="0"/>
              </a:spcAft>
              <a:buNone/>
            </a:pPr>
            <a:r>
              <a:rPr lang="en" b="1">
                <a:solidFill>
                  <a:srgbClr val="00FFFF"/>
                </a:solidFill>
                <a:latin typeface="Advent Pro"/>
                <a:ea typeface="Advent Pro"/>
                <a:cs typeface="Advent Pro"/>
                <a:sym typeface="Advent Pro"/>
              </a:rPr>
              <a:t>What different interpretations could there be for why it has been constructed in this way? </a:t>
            </a:r>
            <a:endParaRPr b="1">
              <a:solidFill>
                <a:srgbClr val="00FFFF"/>
              </a:solidFill>
              <a:latin typeface="Advent Pro"/>
              <a:ea typeface="Advent Pro"/>
              <a:cs typeface="Advent Pro"/>
              <a:sym typeface="Advent Pro"/>
            </a:endParaRPr>
          </a:p>
          <a:p>
            <a:pPr marL="0" lvl="0" indent="0" algn="l" rtl="0">
              <a:spcBef>
                <a:spcPts val="0"/>
              </a:spcBef>
              <a:spcAft>
                <a:spcPts val="0"/>
              </a:spcAft>
              <a:buNone/>
            </a:pPr>
            <a:endParaRPr b="1">
              <a:solidFill>
                <a:srgbClr val="00FFFF"/>
              </a:solidFill>
              <a:latin typeface="Advent Pro"/>
              <a:ea typeface="Advent Pro"/>
              <a:cs typeface="Advent Pro"/>
              <a:sym typeface="Advent Pro"/>
            </a:endParaRPr>
          </a:p>
          <a:p>
            <a:pPr marL="0" lvl="0" indent="0" algn="l" rtl="0">
              <a:spcBef>
                <a:spcPts val="0"/>
              </a:spcBef>
              <a:spcAft>
                <a:spcPts val="0"/>
              </a:spcAft>
              <a:buNone/>
            </a:pPr>
            <a:r>
              <a:rPr lang="en" b="1">
                <a:solidFill>
                  <a:srgbClr val="00FFFF"/>
                </a:solidFill>
                <a:latin typeface="Advent Pro"/>
                <a:ea typeface="Advent Pro"/>
                <a:cs typeface="Advent Pro"/>
                <a:sym typeface="Advent Pro"/>
              </a:rPr>
              <a:t>Write down what you think.</a:t>
            </a:r>
            <a:endParaRPr b="1">
              <a:solidFill>
                <a:srgbClr val="00FFFF"/>
              </a:solidFill>
              <a:latin typeface="Advent Pro"/>
              <a:ea typeface="Advent Pro"/>
              <a:cs typeface="Advent Pro"/>
              <a:sym typeface="Advent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000"/>
                                        <p:tgtEl>
                                          <p:spTgt spid="132"/>
                                        </p:tgtEl>
                                      </p:cBhvr>
                                    </p:animEffect>
                                  </p:childTnLst>
                                </p:cTn>
                              </p:par>
                              <p:par>
                                <p:cTn id="13" presetID="10" presetClass="entr" presetSubtype="0"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fade">
                                      <p:cBhvr>
                                        <p:cTn id="15"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stock">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5" ma:contentTypeDescription="Create a new document." ma:contentTypeScope="" ma:versionID="68db968f3c201d6bda36f7e0937378bf">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a4c179d4ccee0a51f8c94465ac42ae55"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F7DA8C-59B5-494F-883C-EB89EFAA1A4D}"/>
</file>

<file path=customXml/itemProps2.xml><?xml version="1.0" encoding="utf-8"?>
<ds:datastoreItem xmlns:ds="http://schemas.openxmlformats.org/officeDocument/2006/customXml" ds:itemID="{85B336DF-F17F-4BB2-A4CC-0905A7002886}"/>
</file>

<file path=customXml/itemProps3.xml><?xml version="1.0" encoding="utf-8"?>
<ds:datastoreItem xmlns:ds="http://schemas.openxmlformats.org/officeDocument/2006/customXml" ds:itemID="{91908E5D-489F-47A2-A32F-81DD036A6A29}"/>
</file>

<file path=docProps/app.xml><?xml version="1.0" encoding="utf-8"?>
<Properties xmlns="http://schemas.openxmlformats.org/officeDocument/2006/extended-properties" xmlns:vt="http://schemas.openxmlformats.org/officeDocument/2006/docPropsVTypes">
  <TotalTime>213</TotalTime>
  <Words>1281</Words>
  <Application>Microsoft Office PowerPoint</Application>
  <PresentationFormat>Custom</PresentationFormat>
  <Paragraphs>143</Paragraphs>
  <Slides>23</Slides>
  <Notes>23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Advent Pro Medium</vt:lpstr>
      <vt:lpstr>Source Sans Pro</vt:lpstr>
      <vt:lpstr>Acme</vt:lpstr>
      <vt:lpstr>Noto Sans Symbols</vt:lpstr>
      <vt:lpstr>Advent Pro</vt:lpstr>
      <vt:lpstr>Raleway</vt:lpstr>
      <vt:lpstr>Vanstock</vt:lpstr>
      <vt:lpstr>We are learning how meaning is created in media products so that we are able to apply this to our analytical writing</vt:lpstr>
      <vt:lpstr>Media Language</vt:lpstr>
      <vt:lpstr>Media Language</vt:lpstr>
      <vt:lpstr>Using the word cloud...</vt:lpstr>
      <vt:lpstr>Exploring meaning</vt:lpstr>
      <vt:lpstr>Key Terms</vt:lpstr>
      <vt:lpstr>PowerPoint Presentation</vt:lpstr>
      <vt:lpstr>So many meanings! </vt:lpstr>
      <vt:lpstr>Media language is Polysemic</vt:lpstr>
      <vt:lpstr>PowerPoint Presentation</vt:lpstr>
      <vt:lpstr>We are learning how meaning is created in media products so that we are able to apply this to our analytical writing</vt:lpstr>
      <vt:lpstr>PowerPoint Presentation</vt:lpstr>
      <vt:lpstr>Theory Alert!  Media Language - Roland Barthes</vt:lpstr>
      <vt:lpstr>Barthes Codes</vt:lpstr>
      <vt:lpstr>Enigma codes</vt:lpstr>
      <vt:lpstr>Action codes</vt:lpstr>
      <vt:lpstr>Semantic/Symbolic codes</vt:lpstr>
      <vt:lpstr>Referential codes</vt:lpstr>
      <vt:lpstr>Homework  Watch this video + complete the tasks</vt:lpstr>
      <vt:lpstr>PowerPoint Presentation</vt:lpstr>
      <vt:lpstr>PowerPoint Presentation</vt:lpstr>
      <vt:lpstr>Theory Alert!- Media Language Claude Levi-Strauss</vt:lpstr>
      <vt:lpstr>Theory Alert!- Media Language Claude Levi-Strauss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learning how meaning is created in media products so that we are able to apply this to our analytical writing</dc:title>
  <cp:lastModifiedBy>Mr L Chan</cp:lastModifiedBy>
  <cp:revision>2</cp:revision>
  <dcterms:modified xsi:type="dcterms:W3CDTF">2023-09-15T11:21:44Z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