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8" r:id="rId5"/>
    <p:sldId id="266" r:id="rId6"/>
    <p:sldId id="267" r:id="rId7"/>
    <p:sldId id="268" r:id="rId8"/>
    <p:sldId id="269" r:id="rId9"/>
    <p:sldId id="256" r:id="rId10"/>
    <p:sldId id="274" r:id="rId11"/>
    <p:sldId id="270" r:id="rId12"/>
    <p:sldId id="272" r:id="rId13"/>
    <p:sldId id="273" r:id="rId14"/>
    <p:sldId id="264" r:id="rId15"/>
    <p:sldId id="265" r:id="rId16"/>
  </p:sldIdLst>
  <p:sldSz cx="9144000" cy="6858000" type="screen4x3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17F4B"/>
    <a:srgbClr val="CC0000"/>
    <a:srgbClr val="789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42B3BA-F1EF-9509-4DB6-07DD46AEC9EB}" v="34" dt="2025-07-02T10:59:49.762"/>
    <p1510:client id="{575A576D-22B0-6B84-5284-35B1158B423C}" v="199" dt="2025-07-02T14:40:52.8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7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S Bond" userId="S::sbond@littleheath.org.uk::5fabdf7c-6ec6-4e8b-a52b-7443235b4952" providerId="AD" clId="Web-{575A576D-22B0-6B84-5284-35B1158B423C}"/>
    <pc:docChg chg="modSld">
      <pc:chgData name="Mr S Bond" userId="S::sbond@littleheath.org.uk::5fabdf7c-6ec6-4e8b-a52b-7443235b4952" providerId="AD" clId="Web-{575A576D-22B0-6B84-5284-35B1158B423C}" dt="2025-07-02T14:40:52.825" v="195" actId="1076"/>
      <pc:docMkLst>
        <pc:docMk/>
      </pc:docMkLst>
      <pc:sldChg chg="addSp delSp modSp">
        <pc:chgData name="Mr S Bond" userId="S::sbond@littleheath.org.uk::5fabdf7c-6ec6-4e8b-a52b-7443235b4952" providerId="AD" clId="Web-{575A576D-22B0-6B84-5284-35B1158B423C}" dt="2025-07-02T14:40:52.825" v="195" actId="1076"/>
        <pc:sldMkLst>
          <pc:docMk/>
          <pc:sldMk cId="2103258961" sldId="265"/>
        </pc:sldMkLst>
        <pc:spChg chg="del">
          <ac:chgData name="Mr S Bond" userId="S::sbond@littleheath.org.uk::5fabdf7c-6ec6-4e8b-a52b-7443235b4952" providerId="AD" clId="Web-{575A576D-22B0-6B84-5284-35B1158B423C}" dt="2025-07-02T14:30:49.817" v="16"/>
          <ac:spMkLst>
            <pc:docMk/>
            <pc:sldMk cId="2103258961" sldId="265"/>
            <ac:spMk id="2" creationId="{00000000-0000-0000-0000-000000000000}"/>
          </ac:spMkLst>
        </pc:spChg>
        <pc:spChg chg="del mod">
          <ac:chgData name="Mr S Bond" userId="S::sbond@littleheath.org.uk::5fabdf7c-6ec6-4e8b-a52b-7443235b4952" providerId="AD" clId="Web-{575A576D-22B0-6B84-5284-35B1158B423C}" dt="2025-07-02T14:30:47.223" v="14"/>
          <ac:spMkLst>
            <pc:docMk/>
            <pc:sldMk cId="2103258961" sldId="265"/>
            <ac:spMk id="3" creationId="{B6AA4EA6-6B10-441C-A82D-C6C25FF99B31}"/>
          </ac:spMkLst>
        </pc:spChg>
        <pc:spChg chg="add del mod">
          <ac:chgData name="Mr S Bond" userId="S::sbond@littleheath.org.uk::5fabdf7c-6ec6-4e8b-a52b-7443235b4952" providerId="AD" clId="Web-{575A576D-22B0-6B84-5284-35B1158B423C}" dt="2025-07-02T14:30:48.754" v="15"/>
          <ac:spMkLst>
            <pc:docMk/>
            <pc:sldMk cId="2103258961" sldId="265"/>
            <ac:spMk id="5" creationId="{BB85FE23-4A32-3DC9-A6BF-C2EBABE9C8CF}"/>
          </ac:spMkLst>
        </pc:spChg>
        <pc:spChg chg="add mod">
          <ac:chgData name="Mr S Bond" userId="S::sbond@littleheath.org.uk::5fabdf7c-6ec6-4e8b-a52b-7443235b4952" providerId="AD" clId="Web-{575A576D-22B0-6B84-5284-35B1158B423C}" dt="2025-07-02T14:38:11.392" v="177" actId="14100"/>
          <ac:spMkLst>
            <pc:docMk/>
            <pc:sldMk cId="2103258961" sldId="265"/>
            <ac:spMk id="6" creationId="{6F419D5D-A3ED-939E-039D-E99E32BD06E5}"/>
          </ac:spMkLst>
        </pc:spChg>
        <pc:picChg chg="mod">
          <ac:chgData name="Mr S Bond" userId="S::sbond@littleheath.org.uk::5fabdf7c-6ec6-4e8b-a52b-7443235b4952" providerId="AD" clId="Web-{575A576D-22B0-6B84-5284-35B1158B423C}" dt="2025-07-02T14:39:17.303" v="186" actId="1076"/>
          <ac:picMkLst>
            <pc:docMk/>
            <pc:sldMk cId="2103258961" sldId="265"/>
            <ac:picMk id="4" creationId="{0E4D94C1-019B-0714-3206-FC2811429DD2}"/>
          </ac:picMkLst>
        </pc:picChg>
        <pc:picChg chg="add mod">
          <ac:chgData name="Mr S Bond" userId="S::sbond@littleheath.org.uk::5fabdf7c-6ec6-4e8b-a52b-7443235b4952" providerId="AD" clId="Web-{575A576D-22B0-6B84-5284-35B1158B423C}" dt="2025-07-02T14:39:18.787" v="187" actId="1076"/>
          <ac:picMkLst>
            <pc:docMk/>
            <pc:sldMk cId="2103258961" sldId="265"/>
            <ac:picMk id="7" creationId="{259FF91E-583B-E1B6-F851-7C11B1AB870F}"/>
          </ac:picMkLst>
        </pc:picChg>
        <pc:picChg chg="add mod">
          <ac:chgData name="Mr S Bond" userId="S::sbond@littleheath.org.uk::5fabdf7c-6ec6-4e8b-a52b-7443235b4952" providerId="AD" clId="Web-{575A576D-22B0-6B84-5284-35B1158B423C}" dt="2025-07-02T14:40:00.899" v="190" actId="1076"/>
          <ac:picMkLst>
            <pc:docMk/>
            <pc:sldMk cId="2103258961" sldId="265"/>
            <ac:picMk id="8" creationId="{B13D673F-7AB2-14B9-4CEF-F30A7AB9E38D}"/>
          </ac:picMkLst>
        </pc:picChg>
        <pc:picChg chg="add mod">
          <ac:chgData name="Mr S Bond" userId="S::sbond@littleheath.org.uk::5fabdf7c-6ec6-4e8b-a52b-7443235b4952" providerId="AD" clId="Web-{575A576D-22B0-6B84-5284-35B1158B423C}" dt="2025-07-02T14:40:52.825" v="195" actId="1076"/>
          <ac:picMkLst>
            <pc:docMk/>
            <pc:sldMk cId="2103258961" sldId="265"/>
            <ac:picMk id="9" creationId="{C4439B3B-458F-C400-4965-E9172F848D36}"/>
          </ac:picMkLst>
        </pc:picChg>
      </pc:sldChg>
    </pc:docChg>
  </pc:docChgLst>
  <pc:docChgLst>
    <pc:chgData name="Mr S Bond" userId="S::sbond@littleheath.org.uk::5fabdf7c-6ec6-4e8b-a52b-7443235b4952" providerId="AD" clId="Web-{2D42B3BA-F1EF-9509-4DB6-07DD46AEC9EB}"/>
    <pc:docChg chg="modSld">
      <pc:chgData name="Mr S Bond" userId="S::sbond@littleheath.org.uk::5fabdf7c-6ec6-4e8b-a52b-7443235b4952" providerId="AD" clId="Web-{2D42B3BA-F1EF-9509-4DB6-07DD46AEC9EB}" dt="2025-07-02T10:59:49.762" v="32" actId="20577"/>
      <pc:docMkLst>
        <pc:docMk/>
      </pc:docMkLst>
      <pc:sldChg chg="addSp modSp">
        <pc:chgData name="Mr S Bond" userId="S::sbond@littleheath.org.uk::5fabdf7c-6ec6-4e8b-a52b-7443235b4952" providerId="AD" clId="Web-{2D42B3BA-F1EF-9509-4DB6-07DD46AEC9EB}" dt="2025-07-02T10:59:49.762" v="32" actId="20577"/>
        <pc:sldMkLst>
          <pc:docMk/>
          <pc:sldMk cId="2103258961" sldId="265"/>
        </pc:sldMkLst>
        <pc:spChg chg="mod">
          <ac:chgData name="Mr S Bond" userId="S::sbond@littleheath.org.uk::5fabdf7c-6ec6-4e8b-a52b-7443235b4952" providerId="AD" clId="Web-{2D42B3BA-F1EF-9509-4DB6-07DD46AEC9EB}" dt="2025-07-02T10:59:32.511" v="27" actId="14100"/>
          <ac:spMkLst>
            <pc:docMk/>
            <pc:sldMk cId="2103258961" sldId="265"/>
            <ac:spMk id="2" creationId="{00000000-0000-0000-0000-000000000000}"/>
          </ac:spMkLst>
        </pc:spChg>
        <pc:spChg chg="mod">
          <ac:chgData name="Mr S Bond" userId="S::sbond@littleheath.org.uk::5fabdf7c-6ec6-4e8b-a52b-7443235b4952" providerId="AD" clId="Web-{2D42B3BA-F1EF-9509-4DB6-07DD46AEC9EB}" dt="2025-07-02T10:59:49.762" v="32" actId="20577"/>
          <ac:spMkLst>
            <pc:docMk/>
            <pc:sldMk cId="2103258961" sldId="265"/>
            <ac:spMk id="3" creationId="{B6AA4EA6-6B10-441C-A82D-C6C25FF99B31}"/>
          </ac:spMkLst>
        </pc:spChg>
        <pc:picChg chg="add mod">
          <ac:chgData name="Mr S Bond" userId="S::sbond@littleheath.org.uk::5fabdf7c-6ec6-4e8b-a52b-7443235b4952" providerId="AD" clId="Web-{2D42B3BA-F1EF-9509-4DB6-07DD46AEC9EB}" dt="2025-07-02T10:59:44.715" v="30" actId="1076"/>
          <ac:picMkLst>
            <pc:docMk/>
            <pc:sldMk cId="2103258961" sldId="265"/>
            <ac:picMk id="4" creationId="{0E4D94C1-019B-0714-3206-FC2811429DD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5620C-065C-453F-AB2F-FF3A39D760C6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1231900"/>
            <a:ext cx="443547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43450"/>
            <a:ext cx="5438775" cy="38814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3075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63075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1FFCF-5D22-4514-A2E3-75AB30898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471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1FFCF-5D22-4514-A2E3-75AB3089866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241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1FFCF-5D22-4514-A2E3-75AB308986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381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1FFCF-5D22-4514-A2E3-75AB3089866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340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1FFCF-5D22-4514-A2E3-75AB3089866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383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C94A-A982-4A95-87D2-4A3D4BC1A7C7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F235-D0EC-4BFF-8AE5-9CB859AB9C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640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C94A-A982-4A95-87D2-4A3D4BC1A7C7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F235-D0EC-4BFF-8AE5-9CB859AB9C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38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C94A-A982-4A95-87D2-4A3D4BC1A7C7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F235-D0EC-4BFF-8AE5-9CB859AB9C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69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C94A-A982-4A95-87D2-4A3D4BC1A7C7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F235-D0EC-4BFF-8AE5-9CB859AB9C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81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C94A-A982-4A95-87D2-4A3D4BC1A7C7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F235-D0EC-4BFF-8AE5-9CB859AB9C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403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C94A-A982-4A95-87D2-4A3D4BC1A7C7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F235-D0EC-4BFF-8AE5-9CB859AB9C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57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C94A-A982-4A95-87D2-4A3D4BC1A7C7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F235-D0EC-4BFF-8AE5-9CB859AB9C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19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C94A-A982-4A95-87D2-4A3D4BC1A7C7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F235-D0EC-4BFF-8AE5-9CB859AB9C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32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C94A-A982-4A95-87D2-4A3D4BC1A7C7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F235-D0EC-4BFF-8AE5-9CB859AB9C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500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C94A-A982-4A95-87D2-4A3D4BC1A7C7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F235-D0EC-4BFF-8AE5-9CB859AB9C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14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C94A-A982-4A95-87D2-4A3D4BC1A7C7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FF235-D0EC-4BFF-8AE5-9CB859AB9C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06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EC94A-A982-4A95-87D2-4A3D4BC1A7C7}" type="datetimeFigureOut">
              <a:rPr lang="en-GB" smtClean="0"/>
              <a:t>02/07/2025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FF235-D0EC-4BFF-8AE5-9CB859AB9C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48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youtu.be/Jmhak-RI67o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playlist?list=PLmFpuLsumHidmOqHk37PfB4NCR7G7mtbd" TargetMode="External"/><Relationship Id="rId5" Type="http://schemas.openxmlformats.org/officeDocument/2006/relationships/hyperlink" Target="https://www.youtube.com/playlist?list=PL71zh3pL6uUxXB_sLJwFhhtSHDoXGH0Km" TargetMode="External"/><Relationship Id="rId4" Type="http://schemas.openxmlformats.org/officeDocument/2006/relationships/hyperlink" Target="https://www.youtube.com/watch?v=ohVPrV3PsH0" TargetMode="External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KOw9WPgays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4530F2C-5EDF-4D79-9624-F49005177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462" y="4921280"/>
            <a:ext cx="2108120" cy="210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4869859-C50F-4D00-B004-C446037A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4" y="167520"/>
            <a:ext cx="3674174" cy="277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DBF87A5D-6D5C-4567-8A80-C489D2956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4830"/>
            <a:ext cx="3799748" cy="261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7659AE-13DF-4079-A3CE-C9B11D20F3F9}"/>
              </a:ext>
            </a:extLst>
          </p:cNvPr>
          <p:cNvSpPr txBox="1"/>
          <p:nvPr/>
        </p:nvSpPr>
        <p:spPr>
          <a:xfrm>
            <a:off x="91440" y="2978949"/>
            <a:ext cx="361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>
                <a:solidFill>
                  <a:srgbClr val="0070C0"/>
                </a:solidFill>
              </a:rPr>
              <a:t>Thank you for being ready to learn!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25251-DF7F-446C-86BD-4648199E6D5C}"/>
              </a:ext>
            </a:extLst>
          </p:cNvPr>
          <p:cNvSpPr txBox="1"/>
          <p:nvPr/>
        </p:nvSpPr>
        <p:spPr>
          <a:xfrm>
            <a:off x="3799747" y="85055"/>
            <a:ext cx="5100557" cy="105413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algn="ctr"/>
            <a:r>
              <a:rPr lang="en-US" sz="3200" b="1" u="sng" dirty="0"/>
              <a:t>Elizabeth I – A complicated day in the life of the Queen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680610-4F80-46A2-AB4C-8A9B847B68AC}"/>
              </a:ext>
            </a:extLst>
          </p:cNvPr>
          <p:cNvSpPr txBox="1"/>
          <p:nvPr/>
        </p:nvSpPr>
        <p:spPr>
          <a:xfrm>
            <a:off x="3770748" y="1196752"/>
            <a:ext cx="5129556" cy="2870016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GB" sz="2100" dirty="0"/>
              <a:t>Aims:</a:t>
            </a:r>
          </a:p>
          <a:p>
            <a:pPr marL="362011" indent="-362011">
              <a:buFont typeface="Arial" panose="020B0604020202020204" pitchFamily="34" charset="0"/>
              <a:buChar char="•"/>
              <a:tabLst>
                <a:tab pos="3263127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To experience some of the content covered and skills required for A Level History</a:t>
            </a:r>
          </a:p>
          <a:p>
            <a:pPr marL="362011" indent="-362011">
              <a:buFont typeface="Arial" panose="020B0604020202020204" pitchFamily="34" charset="0"/>
              <a:buChar char="•"/>
              <a:tabLst>
                <a:tab pos="3263127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To know what the A Level History course consists of, what you can expect from us and what we expect from you</a:t>
            </a:r>
          </a:p>
          <a:p>
            <a:pPr marL="362011" indent="-362011">
              <a:buFont typeface="Arial" panose="020B0604020202020204" pitchFamily="34" charset="0"/>
              <a:buChar char="•"/>
              <a:tabLst>
                <a:tab pos="3263127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To have an opportunity to ask questions about the A Level History course</a:t>
            </a:r>
            <a:endParaRPr lang="en-GB" sz="2000" dirty="0">
              <a:solidFill>
                <a:srgbClr val="000000"/>
              </a:solidFill>
            </a:endParaRPr>
          </a:p>
          <a:p>
            <a:endParaRPr lang="en-GB" sz="2100" dirty="0"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40849A-58A8-4EBA-9FD3-8C38F19A6997}"/>
              </a:ext>
            </a:extLst>
          </p:cNvPr>
          <p:cNvSpPr txBox="1"/>
          <p:nvPr/>
        </p:nvSpPr>
        <p:spPr>
          <a:xfrm>
            <a:off x="3890023" y="3933056"/>
            <a:ext cx="5178657" cy="28392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/>
              <a:t>DNA:</a:t>
            </a:r>
          </a:p>
          <a:p>
            <a:r>
              <a:rPr lang="en-US" sz="2400" b="1" dirty="0">
                <a:ea typeface="Calibri"/>
                <a:cs typeface="Calibri"/>
              </a:rPr>
              <a:t>Write down what you already know about Elizabeth I, on your whiteboards</a:t>
            </a:r>
          </a:p>
          <a:p>
            <a:endParaRPr lang="en-US" sz="2100" b="1" dirty="0">
              <a:ea typeface="Calibri"/>
              <a:cs typeface="Calibri"/>
            </a:endParaRPr>
          </a:p>
          <a:p>
            <a:endParaRPr lang="en-US" sz="2400" b="1" dirty="0">
              <a:ea typeface="Calibri"/>
              <a:cs typeface="Calibri"/>
            </a:endParaRPr>
          </a:p>
          <a:p>
            <a:endParaRPr lang="en-US" sz="2100" b="1" dirty="0">
              <a:ea typeface="Calibri"/>
              <a:cs typeface="Calibri"/>
            </a:endParaRPr>
          </a:p>
          <a:p>
            <a:endParaRPr lang="en-US" sz="2100" b="1" dirty="0">
              <a:ea typeface="Calibri"/>
              <a:cs typeface="Calibri"/>
            </a:endParaRPr>
          </a:p>
          <a:p>
            <a:endParaRPr lang="en-US" sz="2100" b="1" dirty="0">
              <a:ea typeface="Calibri"/>
              <a:cs typeface="Calibri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D91986CF-B9CA-8522-A436-8C107F61D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6152" y="5103359"/>
            <a:ext cx="1519933" cy="158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4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8"/>
          <p:cNvSpPr/>
          <p:nvPr/>
        </p:nvSpPr>
        <p:spPr>
          <a:xfrm rot="3146687">
            <a:off x="3646828" y="253311"/>
            <a:ext cx="504056" cy="209521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 rot="18480000">
            <a:off x="4993125" y="234922"/>
            <a:ext cx="504056" cy="20952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93018" y="188640"/>
            <a:ext cx="8283438" cy="87477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Expectations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406943" y="1412776"/>
            <a:ext cx="1580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 us</a:t>
            </a:r>
          </a:p>
        </p:txBody>
      </p:sp>
      <p:sp>
        <p:nvSpPr>
          <p:cNvPr id="5" name="Rectangle 4"/>
          <p:cNvSpPr/>
          <p:nvPr/>
        </p:nvSpPr>
        <p:spPr>
          <a:xfrm>
            <a:off x="6030144" y="1425362"/>
            <a:ext cx="1998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 you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2492896"/>
            <a:ext cx="3960440" cy="267765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536575" lvl="1" indent="-342900">
              <a:buFont typeface="Wingdings" panose="05000000000000000000" pitchFamily="2" charset="2"/>
              <a:buChar char="q"/>
            </a:pPr>
            <a:r>
              <a:rPr lang="en-GB" sz="2400" dirty="0"/>
              <a:t>Passionate about our subjects</a:t>
            </a:r>
          </a:p>
          <a:p>
            <a:pPr marL="536575" lvl="1" indent="-342900">
              <a:buFont typeface="Wingdings" panose="05000000000000000000" pitchFamily="2" charset="2"/>
              <a:buChar char="q"/>
            </a:pPr>
            <a:r>
              <a:rPr lang="en-GB" sz="2400" dirty="0"/>
              <a:t>Interesting lessons</a:t>
            </a:r>
          </a:p>
          <a:p>
            <a:pPr marL="536575" lvl="1" indent="-342900">
              <a:buFont typeface="Wingdings" panose="05000000000000000000" pitchFamily="2" charset="2"/>
              <a:buChar char="q"/>
            </a:pPr>
            <a:r>
              <a:rPr lang="en-GB" sz="2400" dirty="0"/>
              <a:t>Support</a:t>
            </a:r>
          </a:p>
          <a:p>
            <a:pPr marL="536575" lvl="1" indent="-342900">
              <a:buFont typeface="Wingdings" panose="05000000000000000000" pitchFamily="2" charset="2"/>
              <a:buChar char="q"/>
            </a:pPr>
            <a:r>
              <a:rPr lang="en-GB" sz="2400" dirty="0"/>
              <a:t>Regular quality feedback</a:t>
            </a:r>
          </a:p>
          <a:p>
            <a:pPr marL="536575" lvl="1" indent="-342900">
              <a:buFont typeface="Wingdings" panose="05000000000000000000" pitchFamily="2" charset="2"/>
              <a:buChar char="q"/>
            </a:pPr>
            <a:r>
              <a:rPr lang="en-GB" sz="2400" dirty="0"/>
              <a:t>Revision sessions</a:t>
            </a:r>
          </a:p>
          <a:p>
            <a:pPr marL="536575" lvl="1" indent="-342900">
              <a:buFont typeface="Wingdings" panose="05000000000000000000" pitchFamily="2" charset="2"/>
              <a:buChar char="q"/>
            </a:pPr>
            <a:r>
              <a:rPr lang="en-GB" sz="2400" dirty="0"/>
              <a:t>Great trip(s)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283968" y="2493288"/>
            <a:ext cx="4536504" cy="378565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536575" lvl="1" indent="-342900">
              <a:buFont typeface="Wingdings" panose="05000000000000000000" pitchFamily="2" charset="2"/>
              <a:buChar char="q"/>
            </a:pPr>
            <a:r>
              <a:rPr lang="en-GB" sz="2400" dirty="0"/>
              <a:t>Proactivity (reading, revision, asking questions)</a:t>
            </a:r>
          </a:p>
          <a:p>
            <a:pPr marL="536575" lvl="1" indent="-342900">
              <a:buFont typeface="Wingdings" panose="05000000000000000000" pitchFamily="2" charset="2"/>
              <a:buChar char="q"/>
            </a:pPr>
            <a:r>
              <a:rPr lang="en-GB" sz="2400" dirty="0"/>
              <a:t>To work hard and meet deadlines </a:t>
            </a:r>
          </a:p>
          <a:p>
            <a:pPr marL="536575" lvl="1" indent="-342900">
              <a:buFont typeface="Wingdings" panose="05000000000000000000" pitchFamily="2" charset="2"/>
              <a:buChar char="q"/>
            </a:pPr>
            <a:r>
              <a:rPr lang="en-GB" sz="2400" dirty="0"/>
              <a:t>Willingness to read and write!</a:t>
            </a:r>
          </a:p>
          <a:p>
            <a:pPr marL="536575" lvl="1" indent="-342900">
              <a:buFont typeface="Wingdings" panose="05000000000000000000" pitchFamily="2" charset="2"/>
              <a:buChar char="q"/>
            </a:pPr>
            <a:r>
              <a:rPr lang="en-GB" sz="2400" dirty="0"/>
              <a:t>To want to think / question / challenge</a:t>
            </a:r>
          </a:p>
          <a:p>
            <a:pPr marL="536575" lvl="1" indent="-342900">
              <a:buFont typeface="Wingdings" panose="05000000000000000000" pitchFamily="2" charset="2"/>
              <a:buChar char="q"/>
            </a:pPr>
            <a:r>
              <a:rPr lang="en-GB" sz="2400" dirty="0"/>
              <a:t>To get involved in class discussions</a:t>
            </a:r>
          </a:p>
          <a:p>
            <a:pPr marL="536575" lvl="1" indent="-342900">
              <a:buFont typeface="Wingdings" panose="05000000000000000000" pitchFamily="2" charset="2"/>
              <a:buChar char="q"/>
            </a:pPr>
            <a:r>
              <a:rPr lang="en-GB" sz="2400" dirty="0"/>
              <a:t>5 or more in History at GCSE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62" y="3429000"/>
            <a:ext cx="4337269" cy="3252952"/>
          </a:xfrm>
          <a:prstGeom prst="rect">
            <a:avLst/>
          </a:prstGeom>
        </p:spPr>
      </p:pic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D092645F-C74B-4691-8466-B7914E49D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918" y="1190106"/>
            <a:ext cx="3945297" cy="29589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93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339752" y="620688"/>
            <a:ext cx="5400600" cy="3744416"/>
          </a:xfrm>
          <a:prstGeom prst="cloudCallout">
            <a:avLst>
              <a:gd name="adj1" fmla="val -75014"/>
              <a:gd name="adj2" fmla="val 8051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842012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0E4D94C1-019B-0714-3206-FC281142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38" y="236562"/>
            <a:ext cx="1935727" cy="19357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419D5D-A3ED-939E-039D-E99E32BD06E5}"/>
              </a:ext>
            </a:extLst>
          </p:cNvPr>
          <p:cNvSpPr/>
          <p:nvPr/>
        </p:nvSpPr>
        <p:spPr>
          <a:xfrm>
            <a:off x="2543259" y="240121"/>
            <a:ext cx="6416477" cy="63661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GB" sz="2400" b="1" baseline="0" dirty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Further information...</a:t>
            </a:r>
            <a:r>
              <a:rPr lang="en-US" sz="2400" dirty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rtl="0"/>
            <a:r>
              <a:rPr lang="en-GB" sz="2400" dirty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r>
              <a:rPr lang="en-GB" sz="2400" b="1" dirty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Later Tudors </a:t>
            </a:r>
            <a:r>
              <a:rPr lang="en-GB" sz="2400" dirty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– documentary on Elizabeth by historian David Starkey </a:t>
            </a:r>
            <a:r>
              <a:rPr lang="en-GB" sz="2400" dirty="0">
                <a:solidFill>
                  <a:schemeClr val="tx1"/>
                </a:solidFill>
                <a:latin typeface="Segoe UI"/>
                <a:ea typeface="Calibri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GB" sz="2400" baseline="0" dirty="0">
                <a:solidFill>
                  <a:schemeClr val="tx1"/>
                </a:solidFill>
                <a:latin typeface="Segoe UI"/>
                <a:ea typeface="Calibri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://youtu.be/Jmhak-RI67o</a:t>
            </a:r>
            <a:endParaRPr lang="en-GB" sz="2400">
              <a:solidFill>
                <a:schemeClr val="tx1"/>
              </a:solidFill>
              <a:latin typeface="Segoe UI"/>
              <a:ea typeface="Calibri"/>
              <a:cs typeface="Segoe UI"/>
              <a:hlinkClick r:id="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sz="2400" dirty="0">
              <a:solidFill>
                <a:schemeClr val="tx1"/>
              </a:solidFill>
              <a:latin typeface="Calibri"/>
              <a:ea typeface="Calibri"/>
              <a:cs typeface="Segoe UI"/>
            </a:endParaRPr>
          </a:p>
          <a:p>
            <a:r>
              <a:rPr lang="en-GB" sz="2400" b="1" dirty="0">
                <a:solidFill>
                  <a:schemeClr val="tx1"/>
                </a:solidFill>
                <a:ea typeface="+mn-lt"/>
                <a:cs typeface="+mn-lt"/>
              </a:rPr>
              <a:t>Russia</a:t>
            </a:r>
            <a:r>
              <a:rPr lang="en-GB" sz="2400" dirty="0">
                <a:solidFill>
                  <a:schemeClr val="tx1"/>
                </a:solidFill>
                <a:ea typeface="+mn-lt"/>
                <a:cs typeface="+mn-lt"/>
              </a:rPr>
              <a:t> - documentary on the Tsars in the lead up to the Russian Revolution </a:t>
            </a:r>
            <a:endParaRPr lang="en-GB" sz="24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r>
              <a:rPr lang="en-GB" sz="2400" dirty="0">
                <a:solidFill>
                  <a:schemeClr val="tx1"/>
                </a:solidFill>
                <a:latin typeface="Calibri"/>
                <a:ea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https://www.youtube.com/watch?v=ohVPrV3PsH0</a:t>
            </a:r>
            <a:endParaRPr lang="en-GB" sz="2400" dirty="0">
              <a:solidFill>
                <a:schemeClr val="tx1"/>
              </a:solidFill>
              <a:ea typeface="Calibri"/>
              <a:cs typeface="Calibri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sz="24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r>
              <a:rPr lang="en-GB" sz="24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Cold War in Asia</a:t>
            </a:r>
            <a:r>
              <a:rPr lang="en-GB" sz="24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- </a:t>
            </a:r>
            <a:r>
              <a:rPr lang="en-GB" sz="2400" dirty="0">
                <a:solidFill>
                  <a:schemeClr val="tx1"/>
                </a:solidFill>
                <a:ea typeface="Calibri"/>
                <a:cs typeface="Segoe UI"/>
              </a:rPr>
              <a:t>Introductory videos: </a:t>
            </a:r>
            <a:r>
              <a:rPr lang="en-GB" sz="2400" dirty="0">
                <a:solidFill>
                  <a:schemeClr val="tx1"/>
                </a:solidFill>
                <a:ea typeface="+mn-lt"/>
                <a:cs typeface="Segoe U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https://www.youtube.com/playlist?list=PL71zh3pL6uUxXB_sLJwFhhtSHDoXGH0Km</a:t>
            </a:r>
          </a:p>
          <a:p>
            <a:r>
              <a:rPr lang="en-GB" sz="2400" dirty="0">
                <a:solidFill>
                  <a:schemeClr val="tx1"/>
                </a:solidFill>
                <a:ea typeface="Calibri"/>
                <a:cs typeface="Segoe UI"/>
              </a:rPr>
              <a:t>More challenge: </a:t>
            </a:r>
            <a:r>
              <a:rPr lang="en-GB" sz="2400" dirty="0">
                <a:solidFill>
                  <a:schemeClr val="tx1"/>
                </a:solidFill>
                <a:ea typeface="Calibri"/>
                <a:cs typeface="Segoe U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https://www.youtube.com/playlist?list=PLmFpuLsumHidmOqHk37PfB4NCR7G7mtbd</a:t>
            </a:r>
          </a:p>
        </p:txBody>
      </p:sp>
      <p:pic>
        <p:nvPicPr>
          <p:cNvPr id="7" name="Picture 6" descr="A qr code with a few black squares&#10;&#10;AI-generated content may be incorrect.">
            <a:extLst>
              <a:ext uri="{FF2B5EF4-FFF2-40B4-BE49-F238E27FC236}">
                <a16:creationId xmlns:a16="http://schemas.microsoft.com/office/drawing/2014/main" id="{259FF91E-583B-E1B6-F851-7C11B1AB87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015" y="2267564"/>
            <a:ext cx="1935727" cy="1935728"/>
          </a:xfrm>
          <a:prstGeom prst="rect">
            <a:avLst/>
          </a:prstGeom>
        </p:spPr>
      </p:pic>
      <p:pic>
        <p:nvPicPr>
          <p:cNvPr id="8" name="Picture 7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B13D673F-7AB2-14B9-4CEF-F30A7AB9E3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9871" y="4350774"/>
            <a:ext cx="1179871" cy="1179871"/>
          </a:xfrm>
          <a:prstGeom prst="rect">
            <a:avLst/>
          </a:prstGeom>
        </p:spPr>
      </p:pic>
      <p:pic>
        <p:nvPicPr>
          <p:cNvPr id="9" name="Picture 8" descr="A qr code with black squares&#10;&#10;AI-generated content may be incorrect.">
            <a:extLst>
              <a:ext uri="{FF2B5EF4-FFF2-40B4-BE49-F238E27FC236}">
                <a16:creationId xmlns:a16="http://schemas.microsoft.com/office/drawing/2014/main" id="{C4439B3B-458F-C400-4965-E9172F848D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008" y="5530645"/>
            <a:ext cx="1179871" cy="117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5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016" y="233353"/>
            <a:ext cx="7260229" cy="1323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40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Elizabeth I – A complicated day in the life of the Queen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1988159"/>
            <a:ext cx="4134418" cy="399154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3167" dirty="0">
                <a:solidFill>
                  <a:srgbClr val="000000"/>
                </a:solidFill>
              </a:rPr>
              <a:t>Aims:</a:t>
            </a:r>
          </a:p>
          <a:p>
            <a:pPr marL="362011" indent="-362011">
              <a:buFont typeface="Arial" panose="020B0604020202020204" pitchFamily="34" charset="0"/>
              <a:buChar char="•"/>
              <a:tabLst>
                <a:tab pos="3263127" algn="l"/>
              </a:tabLst>
            </a:pPr>
            <a:r>
              <a:rPr lang="en-US" sz="2217" dirty="0">
                <a:solidFill>
                  <a:srgbClr val="000000"/>
                </a:solidFill>
              </a:rPr>
              <a:t>To experience some of the content covered and skills required for A Level History</a:t>
            </a:r>
          </a:p>
          <a:p>
            <a:pPr marL="362011" indent="-362011">
              <a:buFont typeface="Arial" panose="020B0604020202020204" pitchFamily="34" charset="0"/>
              <a:buChar char="•"/>
              <a:tabLst>
                <a:tab pos="3263127" algn="l"/>
              </a:tabLst>
            </a:pPr>
            <a:r>
              <a:rPr lang="en-US" sz="2217" dirty="0">
                <a:solidFill>
                  <a:srgbClr val="000000"/>
                </a:solidFill>
              </a:rPr>
              <a:t>To know what the A Level History course consists of, what you can expect from us and what we expect from you</a:t>
            </a:r>
          </a:p>
          <a:p>
            <a:pPr marL="362011" indent="-362011">
              <a:buFont typeface="Arial" panose="020B0604020202020204" pitchFamily="34" charset="0"/>
              <a:buChar char="•"/>
              <a:tabLst>
                <a:tab pos="3263127" algn="l"/>
              </a:tabLst>
            </a:pPr>
            <a:r>
              <a:rPr lang="en-US" sz="2217" dirty="0">
                <a:solidFill>
                  <a:srgbClr val="000000"/>
                </a:solidFill>
              </a:rPr>
              <a:t>To have an opportunity to ask questions about the A Level History course</a:t>
            </a:r>
            <a:endParaRPr lang="en-GB" sz="2217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015563"/>
            <a:ext cx="3312368" cy="45075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028022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016" y="233353"/>
            <a:ext cx="7260229" cy="1323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40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What do we already know about Queen Elizabeth I?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015563"/>
            <a:ext cx="3312368" cy="45075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21744" y="6491510"/>
            <a:ext cx="7570361" cy="32977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43" u="sng" dirty="0">
                <a:solidFill>
                  <a:srgbClr val="000000"/>
                </a:solidFill>
                <a:latin typeface="Calibri - 24"/>
              </a:rPr>
              <a:t>https://www.youtube.com/watch?v=-KOw9WPgays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9" y="1633712"/>
            <a:ext cx="4252603" cy="458548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71600" y="3645024"/>
            <a:ext cx="2664296" cy="2016224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What problems does she face as Queen?</a:t>
            </a:r>
          </a:p>
        </p:txBody>
      </p:sp>
    </p:spTree>
    <p:extLst>
      <p:ext uri="{BB962C8B-B14F-4D97-AF65-F5344CB8AC3E}">
        <p14:creationId xmlns:p14="http://schemas.microsoft.com/office/powerpoint/2010/main" val="150680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016" y="233353"/>
            <a:ext cx="7260229" cy="1323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40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What early problems did Elizabeth face?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776251"/>
            <a:ext cx="3476625" cy="449580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57586" y="1268760"/>
            <a:ext cx="3168352" cy="1493081"/>
          </a:xfrm>
          <a:prstGeom prst="wedgeEllipseCallout">
            <a:avLst>
              <a:gd name="adj1" fmla="val -42478"/>
              <a:gd name="adj2" fmla="val 620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‘Oh Lord, the Queen is a woman!’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1221314" y="2187947"/>
            <a:ext cx="4009248" cy="2664296"/>
          </a:xfrm>
          <a:prstGeom prst="wedgeEllipseCallout">
            <a:avLst>
              <a:gd name="adj1" fmla="val 59255"/>
              <a:gd name="adj2" fmla="val 5778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‘It would be far better for the Queen and her kingdom if she would take a consort who might relieve her of those labours which are only fit for men.’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486882" y="4580496"/>
            <a:ext cx="4009248" cy="1963303"/>
          </a:xfrm>
          <a:prstGeom prst="wedgeEllipseCallout">
            <a:avLst>
              <a:gd name="adj1" fmla="val -53356"/>
              <a:gd name="adj2" fmla="val 5195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‘Pray God would send our mistress a husband, and by time a son, that we may hope our posterity shall have a masculine succession.’</a:t>
            </a:r>
          </a:p>
        </p:txBody>
      </p:sp>
    </p:spTree>
    <p:extLst>
      <p:ext uri="{BB962C8B-B14F-4D97-AF65-F5344CB8AC3E}">
        <p14:creationId xmlns:p14="http://schemas.microsoft.com/office/powerpoint/2010/main" val="51706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016" y="233353"/>
            <a:ext cx="7260229" cy="1323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40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What early problems did Elizabeth face?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776251"/>
            <a:ext cx="3476625" cy="4495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23528" y="1776251"/>
            <a:ext cx="3744416" cy="4893109"/>
          </a:xfrm>
          <a:prstGeom prst="roundRect">
            <a:avLst>
              <a:gd name="adj" fmla="val 8034"/>
            </a:avLst>
          </a:prstGeom>
          <a:solidFill>
            <a:srgbClr val="7894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In your groups, read pages 27 – 28 and pick out the main problems facing Elizabeth. 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1. Write each new problem on a post-it note.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2. Now, try to put them in order of importance </a:t>
            </a:r>
          </a:p>
        </p:txBody>
      </p:sp>
      <p:sp>
        <p:nvSpPr>
          <p:cNvPr id="3" name="Up Arrow 2"/>
          <p:cNvSpPr/>
          <p:nvPr/>
        </p:nvSpPr>
        <p:spPr>
          <a:xfrm>
            <a:off x="3851920" y="1827906"/>
            <a:ext cx="1296144" cy="4841454"/>
          </a:xfrm>
          <a:prstGeom prst="upArrow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 rot="16200000">
            <a:off x="3717196" y="2806769"/>
            <a:ext cx="1565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/>
              <a:t>Most important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3688070" y="5497353"/>
            <a:ext cx="1565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Least important</a:t>
            </a:r>
          </a:p>
        </p:txBody>
      </p:sp>
    </p:spTree>
    <p:extLst>
      <p:ext uri="{BB962C8B-B14F-4D97-AF65-F5344CB8AC3E}">
        <p14:creationId xmlns:p14="http://schemas.microsoft.com/office/powerpoint/2010/main" val="287275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" r="7011"/>
          <a:stretch/>
        </p:blipFill>
        <p:spPr bwMode="auto">
          <a:xfrm>
            <a:off x="3763999" y="3789040"/>
            <a:ext cx="5352248" cy="321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20365" y="5040528"/>
            <a:ext cx="3639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itchFamily="34" charset="0"/>
                <a:cs typeface="Arial" pitchFamily="34" charset="0"/>
              </a:rPr>
              <a:t>Queen Elizabeth I: </a:t>
            </a:r>
          </a:p>
          <a:p>
            <a:pPr algn="ctr"/>
            <a:r>
              <a:rPr lang="en-GB" sz="2000" b="1" dirty="0">
                <a:latin typeface="Arial" pitchFamily="34" charset="0"/>
                <a:cs typeface="Arial" pitchFamily="34" charset="0"/>
              </a:rPr>
              <a:t>Come dine with me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344561"/>
              </p:ext>
            </p:extLst>
          </p:nvPr>
        </p:nvGraphicFramePr>
        <p:xfrm>
          <a:off x="138125" y="1196752"/>
          <a:ext cx="8754355" cy="15119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54355">
                  <a:extLst>
                    <a:ext uri="{9D8B030D-6E8A-4147-A177-3AD203B41FA5}">
                      <a16:colId xmlns:a16="http://schemas.microsoft.com/office/drawing/2014/main" val="3326304392"/>
                    </a:ext>
                  </a:extLst>
                </a:gridCol>
              </a:tblGrid>
              <a:tr h="1511980">
                <a:tc>
                  <a:txBody>
                    <a:bodyPr/>
                    <a:lstStyle/>
                    <a:p>
                      <a:pPr algn="just"/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Imagine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people on the cards have all been invited to dinner with the Queen. You need to work together to </a:t>
                      </a:r>
                      <a:r>
                        <a:rPr lang="en-GB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decide where they should sit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so that they can enjoy a nice meal together without arguing. </a:t>
                      </a:r>
                      <a:r>
                        <a:rPr lang="en-GB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 need to be able to explain your decision.</a:t>
                      </a:r>
                    </a:p>
                    <a:p>
                      <a:pPr algn="just"/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Oh, and one other small problem. Too many guests were invited and they are all coming. </a:t>
                      </a:r>
                      <a:r>
                        <a:rPr lang="en-GB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Decide who to un-invite and explain why</a:t>
                      </a:r>
                      <a:r>
                        <a:rPr lang="en-GB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349303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95" b="91661" l="7846" r="92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79" t="2144" r="9205" b="7978"/>
          <a:stretch/>
        </p:blipFill>
        <p:spPr>
          <a:xfrm>
            <a:off x="138125" y="2996952"/>
            <a:ext cx="3651076" cy="37444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77040">
            <a:off x="466910" y="3491827"/>
            <a:ext cx="3251455" cy="29238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u="sng" dirty="0">
                <a:latin typeface="Bradley Hand ITC" panose="03070402050302030203" pitchFamily="66" charset="0"/>
              </a:rPr>
              <a:t>Guest List</a:t>
            </a:r>
          </a:p>
          <a:p>
            <a:pPr algn="ctr"/>
            <a:endParaRPr lang="en-GB" sz="400" b="1" u="sng" dirty="0">
              <a:latin typeface="Bradley Hand ITC" panose="03070402050302030203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b="1" dirty="0">
                <a:latin typeface="Bradley Hand ITC" panose="03070402050302030203" pitchFamily="66" charset="0"/>
              </a:rPr>
              <a:t>Elizabeth 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b="1" dirty="0">
                <a:latin typeface="Bradley Hand ITC" panose="03070402050302030203" pitchFamily="66" charset="0"/>
              </a:rPr>
              <a:t>Mary Queen of Scots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b="1" dirty="0">
                <a:latin typeface="Bradley Hand ITC" panose="03070402050302030203" pitchFamily="66" charset="0"/>
              </a:rPr>
              <a:t>Francis Walsingham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b="1" dirty="0">
                <a:latin typeface="Bradley Hand ITC" panose="03070402050302030203" pitchFamily="66" charset="0"/>
              </a:rPr>
              <a:t>Robert Dudley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b="1" dirty="0">
                <a:latin typeface="Bradley Hand ITC" panose="03070402050302030203" pitchFamily="66" charset="0"/>
              </a:rPr>
              <a:t>Edward VI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b="1" dirty="0">
                <a:latin typeface="Bradley Hand ITC" panose="03070402050302030203" pitchFamily="66" charset="0"/>
              </a:rPr>
              <a:t>William Cecil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b="1" dirty="0">
                <a:latin typeface="Bradley Hand ITC" panose="03070402050302030203" pitchFamily="66" charset="0"/>
              </a:rPr>
              <a:t>Catherine of Aragon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b="1" dirty="0">
                <a:latin typeface="Bradley Hand ITC" panose="03070402050302030203" pitchFamily="66" charset="0"/>
              </a:rPr>
              <a:t>Mary 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b="1" dirty="0">
                <a:latin typeface="Bradley Hand ITC" panose="03070402050302030203" pitchFamily="66" charset="0"/>
              </a:rPr>
              <a:t>Philip II of Spain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600" b="1" dirty="0">
                <a:latin typeface="Bradley Hand ITC" panose="03070402050302030203" pitchFamily="66" charset="0"/>
              </a:rPr>
              <a:t>Lady Jane Grey</a:t>
            </a:r>
          </a:p>
        </p:txBody>
      </p:sp>
      <p:sp>
        <p:nvSpPr>
          <p:cNvPr id="5" name="Rectangle 4"/>
          <p:cNvSpPr/>
          <p:nvPr/>
        </p:nvSpPr>
        <p:spPr>
          <a:xfrm>
            <a:off x="393018" y="188640"/>
            <a:ext cx="8283438" cy="87477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Come dine with me</a:t>
            </a:r>
          </a:p>
        </p:txBody>
      </p:sp>
    </p:spTree>
    <p:extLst>
      <p:ext uri="{BB962C8B-B14F-4D97-AF65-F5344CB8AC3E}">
        <p14:creationId xmlns:p14="http://schemas.microsoft.com/office/powerpoint/2010/main" val="3890464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406" y="1291266"/>
            <a:ext cx="775607" cy="11723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716" y="4268173"/>
            <a:ext cx="1013937" cy="13210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Rectangle 6"/>
          <p:cNvSpPr/>
          <p:nvPr/>
        </p:nvSpPr>
        <p:spPr>
          <a:xfrm>
            <a:off x="393018" y="188640"/>
            <a:ext cx="8283438" cy="87477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What do we study at A Level?</a:t>
            </a:r>
          </a:p>
        </p:txBody>
      </p:sp>
      <p:sp>
        <p:nvSpPr>
          <p:cNvPr id="8" name="Rectangle 7"/>
          <p:cNvSpPr/>
          <p:nvPr/>
        </p:nvSpPr>
        <p:spPr>
          <a:xfrm>
            <a:off x="3409268" y="1065510"/>
            <a:ext cx="2250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3018" y="2483069"/>
            <a:ext cx="4178982" cy="178510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England: 1547-1602 the later Tudors</a:t>
            </a:r>
          </a:p>
          <a:p>
            <a:r>
              <a:rPr lang="en-GB" sz="1600" dirty="0"/>
              <a:t>Exam</a:t>
            </a:r>
            <a:r>
              <a:rPr lang="en-US" sz="1600" dirty="0"/>
              <a:t> - pick one essay question out of a choice of two on Elizabeth I .</a:t>
            </a:r>
          </a:p>
          <a:p>
            <a:r>
              <a:rPr lang="en-US" sz="1600" dirty="0"/>
              <a:t>Complete one question using 4 contemporary sources for Edward and Mary (Mid Tudor Crisis)</a:t>
            </a:r>
          </a:p>
          <a:p>
            <a:r>
              <a:rPr lang="en-GB" sz="1600" b="1" dirty="0"/>
              <a:t>Exam is 1.5 hours worth 25%</a:t>
            </a:r>
          </a:p>
          <a:p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0152" y="2454927"/>
            <a:ext cx="2736304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The Cold War in Asia</a:t>
            </a:r>
          </a:p>
          <a:p>
            <a:r>
              <a:rPr lang="en-GB" sz="1600" dirty="0"/>
              <a:t>Exam</a:t>
            </a:r>
            <a:r>
              <a:rPr lang="en-US" sz="1600" dirty="0"/>
              <a:t> - answer 1 (2-part) question from a choice of 2</a:t>
            </a:r>
          </a:p>
          <a:p>
            <a:r>
              <a:rPr lang="en-GB" sz="1600" b="1" dirty="0"/>
              <a:t>Exam is 1 hour and worth 15%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46531" y="4468782"/>
            <a:ext cx="2250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788" y="5592722"/>
            <a:ext cx="5111316" cy="129266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Russian History – from the Tsars to the Communists</a:t>
            </a:r>
          </a:p>
          <a:p>
            <a:r>
              <a:rPr lang="en-GB" sz="1600" dirty="0"/>
              <a:t>Exam</a:t>
            </a:r>
            <a:r>
              <a:rPr lang="en-US" sz="1600" dirty="0"/>
              <a:t> – pick two questions from a choice of three.</a:t>
            </a:r>
          </a:p>
          <a:p>
            <a:r>
              <a:rPr lang="en-US" sz="1600" dirty="0"/>
              <a:t>One question on historian’s interpretations</a:t>
            </a:r>
          </a:p>
          <a:p>
            <a:r>
              <a:rPr lang="en-GB" sz="1600" b="1" dirty="0"/>
              <a:t>Exam is 2.5 hours worth 40%</a:t>
            </a:r>
          </a:p>
          <a:p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77997" y="5589240"/>
            <a:ext cx="3446531" cy="113877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Independent Enquiry: Choose your own question</a:t>
            </a:r>
          </a:p>
          <a:p>
            <a:r>
              <a:rPr lang="en-US" sz="1600" dirty="0"/>
              <a:t>Coursework – 3,000 – 4,000 word enquiry.  </a:t>
            </a:r>
            <a:r>
              <a:rPr lang="en-GB" sz="1600" b="1" dirty="0"/>
              <a:t>Worth 20%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4951476" y="1928490"/>
            <a:ext cx="576064" cy="262503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3" r="17702"/>
          <a:stretch/>
        </p:blipFill>
        <p:spPr>
          <a:xfrm>
            <a:off x="6590345" y="4260043"/>
            <a:ext cx="1150007" cy="13245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846" y="1212465"/>
            <a:ext cx="1541803" cy="11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0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3018" y="188640"/>
            <a:ext cx="8283438" cy="87477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Why study history at A Level?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1268760"/>
            <a:ext cx="8640960" cy="54476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400" dirty="0"/>
              <a:t>If you enjoy the study of the past both for its own sake and also for the light it throws on the present, then History A level is for you. </a:t>
            </a:r>
          </a:p>
          <a:p>
            <a:r>
              <a:rPr lang="en-GB" sz="2400" dirty="0"/>
              <a:t>History trains you in skills that will equip you for a wide variety of careers:</a:t>
            </a:r>
          </a:p>
          <a:p>
            <a:pPr marL="536575" lvl="1" indent="-342900">
              <a:buFont typeface="Wingdings" panose="05000000000000000000" pitchFamily="2" charset="2"/>
              <a:buChar char="q"/>
            </a:pPr>
            <a:r>
              <a:rPr lang="en-GB" sz="2000" dirty="0"/>
              <a:t>To select relevant information</a:t>
            </a:r>
          </a:p>
          <a:p>
            <a:pPr marL="536575" lvl="1" indent="-342900">
              <a:buFont typeface="Wingdings" panose="05000000000000000000" pitchFamily="2" charset="2"/>
              <a:buChar char="q"/>
            </a:pPr>
            <a:r>
              <a:rPr lang="en-GB" sz="2000" dirty="0"/>
              <a:t>To assess the validity of an argument</a:t>
            </a:r>
          </a:p>
          <a:p>
            <a:pPr marL="536575" lvl="1" indent="-342900">
              <a:buFont typeface="Wingdings" panose="05000000000000000000" pitchFamily="2" charset="2"/>
              <a:buChar char="q"/>
            </a:pPr>
            <a:r>
              <a:rPr lang="en-GB" sz="2000" dirty="0"/>
              <a:t>To think and write logically</a:t>
            </a:r>
          </a:p>
          <a:p>
            <a:pPr marL="536575" lvl="1" indent="-342900">
              <a:buFont typeface="Wingdings" panose="05000000000000000000" pitchFamily="2" charset="2"/>
              <a:buChar char="q"/>
            </a:pPr>
            <a:r>
              <a:rPr lang="en-GB" sz="2000" dirty="0"/>
              <a:t>To make informed judgements about controversial issues</a:t>
            </a:r>
          </a:p>
          <a:p>
            <a:pPr marL="536575" lvl="1" indent="-342900">
              <a:buFont typeface="Wingdings" panose="05000000000000000000" pitchFamily="2" charset="2"/>
              <a:buChar char="q"/>
            </a:pPr>
            <a:r>
              <a:rPr lang="en-GB" sz="2000" dirty="0"/>
              <a:t>To present a well-ordered case backed by supporting evidence</a:t>
            </a:r>
          </a:p>
          <a:p>
            <a:pPr marL="536575" lvl="1" indent="-342900">
              <a:buFont typeface="Wingdings" panose="05000000000000000000" pitchFamily="2" charset="2"/>
              <a:buChar char="q"/>
            </a:pPr>
            <a:r>
              <a:rPr lang="en-GB" sz="2000" dirty="0"/>
              <a:t>The skill most developed by History is that of critical analysis and the ability to express ideas, knowledge and interpretations clearly and coherently. </a:t>
            </a:r>
          </a:p>
          <a:p>
            <a:endParaRPr lang="en-GB" sz="1600" dirty="0"/>
          </a:p>
          <a:p>
            <a:r>
              <a:rPr lang="en-GB" sz="2400" dirty="0"/>
              <a:t>Many employers regard A level History as an excellent training in the marshalling of arguments and in decision-making. As a well respected academic discipline, History is considered a worthwhile </a:t>
            </a:r>
          </a:p>
          <a:p>
            <a:r>
              <a:rPr lang="en-GB" sz="2400" dirty="0"/>
              <a:t>A level subject for entry to almost all degree courses.</a:t>
            </a:r>
          </a:p>
        </p:txBody>
      </p:sp>
    </p:spTree>
    <p:extLst>
      <p:ext uri="{BB962C8B-B14F-4D97-AF65-F5344CB8AC3E}">
        <p14:creationId xmlns:p14="http://schemas.microsoft.com/office/powerpoint/2010/main" val="25395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8"/>
          <p:cNvSpPr/>
          <p:nvPr/>
        </p:nvSpPr>
        <p:spPr>
          <a:xfrm rot="3146687">
            <a:off x="3646828" y="253311"/>
            <a:ext cx="504056" cy="209521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93018" y="188640"/>
            <a:ext cx="8283438" cy="87477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Expectations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406943" y="1412776"/>
            <a:ext cx="1580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</a:t>
            </a:r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 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2492896"/>
            <a:ext cx="3960440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536575" lvl="1" indent="-342900">
              <a:buFont typeface="Wingdings" panose="05000000000000000000" pitchFamily="2" charset="2"/>
              <a:buChar char="q"/>
            </a:pPr>
            <a:r>
              <a:rPr lang="en-GB" sz="2400" dirty="0"/>
              <a:t>Passionate about our subjects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746" y="462576"/>
            <a:ext cx="3196014" cy="38779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3" name="Content Placeholder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3"/>
          <a:stretch/>
        </p:blipFill>
        <p:spPr>
          <a:xfrm>
            <a:off x="3148523" y="1432722"/>
            <a:ext cx="3071992" cy="49341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88"/>
          <a:stretch/>
        </p:blipFill>
        <p:spPr>
          <a:xfrm>
            <a:off x="487684" y="2923242"/>
            <a:ext cx="2580489" cy="3528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286" y="3933055"/>
            <a:ext cx="3737473" cy="28031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6" t="16400" r="8262"/>
          <a:stretch/>
        </p:blipFill>
        <p:spPr>
          <a:xfrm>
            <a:off x="2232022" y="3395889"/>
            <a:ext cx="2946263" cy="312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3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f20ada-ea1e-4479-af96-12e7f68be8f6" xsi:nil="true"/>
    <lcf76f155ced4ddcb4097134ff3c332f xmlns="3ae4bebc-5183-402f-9a72-94513702be8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530B004E4030438EC8C74B8DAE3C6D" ma:contentTypeVersion="18" ma:contentTypeDescription="Create a new document." ma:contentTypeScope="" ma:versionID="76015047d295ab2ab6fb0bb38b92783d">
  <xsd:schema xmlns:xsd="http://www.w3.org/2001/XMLSchema" xmlns:xs="http://www.w3.org/2001/XMLSchema" xmlns:p="http://schemas.microsoft.com/office/2006/metadata/properties" xmlns:ns2="3ae4bebc-5183-402f-9a72-94513702be85" xmlns:ns3="0ff20ada-ea1e-4479-af96-12e7f68be8f6" targetNamespace="http://schemas.microsoft.com/office/2006/metadata/properties" ma:root="true" ma:fieldsID="2232b0e2fdd0729c05db7f1825d902f3" ns2:_="" ns3:_="">
    <xsd:import namespace="3ae4bebc-5183-402f-9a72-94513702be85"/>
    <xsd:import namespace="0ff20ada-ea1e-4479-af96-12e7f68be8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bebc-5183-402f-9a72-94513702b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d9a6a31-fdfb-4004-be80-b2e3336632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20ada-ea1e-4479-af96-12e7f68be8f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af94c68-3a47-42a6-be9b-7b315d5a8e27}" ma:internalName="TaxCatchAll" ma:showField="CatchAllData" ma:web="0ff20ada-ea1e-4479-af96-12e7f68be8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CF4AFB-D5C5-4AC4-B269-86F750A9B7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A3B364-B7E4-48D5-821D-1C8747ADBF48}">
  <ds:schemaRefs>
    <ds:schemaRef ds:uri="http://schemas.microsoft.com/office/2006/metadata/properties"/>
    <ds:schemaRef ds:uri="http://schemas.microsoft.com/office/infopath/2007/PartnerControls"/>
    <ds:schemaRef ds:uri="af5db624-cada-4978-b094-c04850ab1a29"/>
    <ds:schemaRef ds:uri="e3630ff6-a346-4ef2-b219-87c3ee39129c"/>
  </ds:schemaRefs>
</ds:datastoreItem>
</file>

<file path=customXml/itemProps3.xml><?xml version="1.0" encoding="utf-8"?>
<ds:datastoreItem xmlns:ds="http://schemas.openxmlformats.org/officeDocument/2006/customXml" ds:itemID="{62A752C9-C2D9-4B17-9EB7-50399AB89B79}"/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854</Words>
  <Application>Microsoft Office PowerPoint</Application>
  <PresentationFormat>On-screen Show (4:3)</PresentationFormat>
  <Paragraphs>114</Paragraphs>
  <Slides>12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Knight K</dc:creator>
  <cp:lastModifiedBy>Mr S Bond</cp:lastModifiedBy>
  <cp:revision>110</cp:revision>
  <cp:lastPrinted>2018-10-03T15:00:03Z</cp:lastPrinted>
  <dcterms:created xsi:type="dcterms:W3CDTF">2017-03-08T09:18:37Z</dcterms:created>
  <dcterms:modified xsi:type="dcterms:W3CDTF">2025-07-02T14:40:55Z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0x0101008E530B004E4030438EC8C74B8DAE3C6D</vt:lpwstr>
  </property>
  <property fmtid="{D5CDD505-2E9C-101B-9397-08002B2CF9AE}" pid="3" name="Order">
    <vt:r8>753800</vt:r8>
  </property>
  <property fmtid="{D5CDD505-2E9C-101B-9397-08002B2CF9AE}" pid="4" name="MediaServiceImageTags">
    <vt:lpwstr/>
  </property>
</Properties>
</file>