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30"/>
  </p:notesMasterIdLst>
  <p:sldIdLst>
    <p:sldId id="275" r:id="rId5"/>
    <p:sldId id="276" r:id="rId6"/>
    <p:sldId id="277" r:id="rId7"/>
    <p:sldId id="278" r:id="rId8"/>
    <p:sldId id="279" r:id="rId9"/>
    <p:sldId id="280" r:id="rId10"/>
    <p:sldId id="281" r:id="rId11"/>
    <p:sldId id="256" r:id="rId12"/>
    <p:sldId id="282" r:id="rId13"/>
    <p:sldId id="257" r:id="rId14"/>
    <p:sldId id="258" r:id="rId15"/>
    <p:sldId id="259" r:id="rId16"/>
    <p:sldId id="260" r:id="rId17"/>
    <p:sldId id="270" r:id="rId18"/>
    <p:sldId id="261" r:id="rId19"/>
    <p:sldId id="262" r:id="rId20"/>
    <p:sldId id="263" r:id="rId21"/>
    <p:sldId id="264" r:id="rId22"/>
    <p:sldId id="265" r:id="rId23"/>
    <p:sldId id="269" r:id="rId24"/>
    <p:sldId id="271" r:id="rId25"/>
    <p:sldId id="268" r:id="rId26"/>
    <p:sldId id="272" r:id="rId27"/>
    <p:sldId id="273" r:id="rId28"/>
    <p:sldId id="27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AD1D73-5233-9263-ECA8-46AFB3CD901F}" v="2" dt="2025-07-04T06:05:46.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18E6DE-8B70-4F9E-81A1-1D29F6E6A35F}" type="datetimeFigureOut">
              <a:t>7/4/2025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F9EEC-00A3-4A8C-8DD1-B11842A04921}" type="slidenum">
              <a:t>‹#›</a:t>
            </a:fld>
            <a:endParaRPr lang="en-GB"/>
          </a:p>
        </p:txBody>
      </p:sp>
    </p:spTree>
    <p:extLst>
      <p:ext uri="{BB962C8B-B14F-4D97-AF65-F5344CB8AC3E}">
        <p14:creationId xmlns:p14="http://schemas.microsoft.com/office/powerpoint/2010/main" val="85880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They can share if needs be. They can write the physical stuff on a whiteboard or just </a:t>
            </a:r>
            <a:r>
              <a:rPr lang="en-US" dirty="0" err="1">
                <a:ea typeface="Calibri"/>
                <a:cs typeface="Calibri"/>
              </a:rPr>
              <a:t>memorise</a:t>
            </a:r>
          </a:p>
        </p:txBody>
      </p:sp>
      <p:sp>
        <p:nvSpPr>
          <p:cNvPr id="4" name="Slide Number Placeholder 3"/>
          <p:cNvSpPr>
            <a:spLocks noGrp="1"/>
          </p:cNvSpPr>
          <p:nvPr>
            <p:ph type="sldNum" sz="quarter" idx="5"/>
          </p:nvPr>
        </p:nvSpPr>
        <p:spPr/>
        <p:txBody>
          <a:bodyPr/>
          <a:lstStyle/>
          <a:p>
            <a:fld id="{EECF9EEC-00A3-4A8C-8DD1-B11842A04921}" type="slidenum">
              <a:t>21</a:t>
            </a:fld>
            <a:endParaRPr lang="en-GB"/>
          </a:p>
        </p:txBody>
      </p:sp>
    </p:spTree>
    <p:extLst>
      <p:ext uri="{BB962C8B-B14F-4D97-AF65-F5344CB8AC3E}">
        <p14:creationId xmlns:p14="http://schemas.microsoft.com/office/powerpoint/2010/main" val="179283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7/4/2025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7/4/2025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7/4/2025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7/4/2025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4530F2C-5EDF-4D79-9624-F49005177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2170" y="4254488"/>
            <a:ext cx="2810827" cy="281082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94869859-C50F-4D00-B004-C446037A2E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69853" cy="2922974"/>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DBF87A5D-6D5C-4567-8A80-C489D29564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76773"/>
            <a:ext cx="3978910" cy="27336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C7659AE-13DF-4079-A3CE-C9B11D20F3F9}"/>
              </a:ext>
            </a:extLst>
          </p:cNvPr>
          <p:cNvSpPr txBox="1"/>
          <p:nvPr/>
        </p:nvSpPr>
        <p:spPr>
          <a:xfrm>
            <a:off x="121920" y="2936240"/>
            <a:ext cx="3599457" cy="954107"/>
          </a:xfrm>
          <a:prstGeom prst="rect">
            <a:avLst/>
          </a:prstGeom>
          <a:noFill/>
        </p:spPr>
        <p:txBody>
          <a:bodyPr wrap="square" rtlCol="0">
            <a:spAutoFit/>
          </a:bodyPr>
          <a:lstStyle/>
          <a:p>
            <a:pPr algn="ctr"/>
            <a:r>
              <a:rPr lang="en-GB" sz="2800" b="1" i="1" dirty="0">
                <a:solidFill>
                  <a:srgbClr val="0070C0"/>
                </a:solidFill>
              </a:rPr>
              <a:t>Thank you for being ready to learn!</a:t>
            </a:r>
          </a:p>
        </p:txBody>
      </p:sp>
      <p:sp>
        <p:nvSpPr>
          <p:cNvPr id="6" name="TextBox 5">
            <a:extLst>
              <a:ext uri="{FF2B5EF4-FFF2-40B4-BE49-F238E27FC236}">
                <a16:creationId xmlns:a16="http://schemas.microsoft.com/office/drawing/2014/main" id="{6B680610-4F80-46A2-AB4C-8A9B847B68AC}"/>
              </a:ext>
            </a:extLst>
          </p:cNvPr>
          <p:cNvSpPr txBox="1"/>
          <p:nvPr/>
        </p:nvSpPr>
        <p:spPr>
          <a:xfrm>
            <a:off x="4485811" y="2203859"/>
            <a:ext cx="3599458" cy="3003643"/>
          </a:xfrm>
          <a:prstGeom prst="rect">
            <a:avLst/>
          </a:prstGeom>
          <a:solidFill>
            <a:schemeClr val="accent6">
              <a:lumMod val="60000"/>
              <a:lumOff val="40000"/>
            </a:schemeClr>
          </a:solidFill>
        </p:spPr>
        <p:txBody>
          <a:bodyPr wrap="square" lIns="91440" tIns="45720" rIns="91440" bIns="45720" rtlCol="0" anchor="t">
            <a:spAutoFit/>
          </a:bodyPr>
          <a:lstStyle/>
          <a:p>
            <a:pPr>
              <a:lnSpc>
                <a:spcPct val="150000"/>
              </a:lnSpc>
            </a:pPr>
            <a:r>
              <a:rPr lang="en-GB" sz="1600" b="1" dirty="0"/>
              <a:t>Aims:</a:t>
            </a:r>
          </a:p>
          <a:p>
            <a:pPr marL="457200" indent="-457200">
              <a:lnSpc>
                <a:spcPct val="150000"/>
              </a:lnSpc>
              <a:buFont typeface="Arial" panose="020B0604020202020204" pitchFamily="34" charset="0"/>
              <a:buChar char="•"/>
            </a:pPr>
            <a:r>
              <a:rPr lang="en-US" sz="1600" dirty="0"/>
              <a:t>T</a:t>
            </a:r>
            <a:r>
              <a:rPr lang="en-GB" sz="1600" dirty="0"/>
              <a:t>o understand the basic demands of the course so that we are ready to learn come September</a:t>
            </a:r>
          </a:p>
          <a:p>
            <a:pPr marL="457200" indent="-457200">
              <a:lnSpc>
                <a:spcPct val="150000"/>
              </a:lnSpc>
              <a:buFont typeface="Arial" panose="020B0604020202020204" pitchFamily="34" charset="0"/>
              <a:buChar char="•"/>
            </a:pPr>
            <a:r>
              <a:rPr lang="en-US" sz="1600" dirty="0"/>
              <a:t>T</a:t>
            </a:r>
            <a:r>
              <a:rPr lang="en-GB" sz="1600" dirty="0"/>
              <a:t>o experience the ‘Devising’ unit of the course by exploring a technique and using it to create a piece of theatre </a:t>
            </a:r>
          </a:p>
        </p:txBody>
      </p:sp>
      <p:sp>
        <p:nvSpPr>
          <p:cNvPr id="2" name="TextBox 1">
            <a:extLst>
              <a:ext uri="{FF2B5EF4-FFF2-40B4-BE49-F238E27FC236}">
                <a16:creationId xmlns:a16="http://schemas.microsoft.com/office/drawing/2014/main" id="{DD40849A-58A8-4EBA-9FD3-8C38F19A6997}"/>
              </a:ext>
            </a:extLst>
          </p:cNvPr>
          <p:cNvSpPr txBox="1"/>
          <p:nvPr/>
        </p:nvSpPr>
        <p:spPr>
          <a:xfrm>
            <a:off x="3978910" y="175640"/>
            <a:ext cx="7967013" cy="1710981"/>
          </a:xfrm>
          <a:prstGeom prst="rect">
            <a:avLst/>
          </a:prstGeom>
          <a:solidFill>
            <a:schemeClr val="bg1">
              <a:lumMod val="65000"/>
            </a:schemeClr>
          </a:solid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2400" b="1" dirty="0"/>
              <a:t>DNA</a:t>
            </a:r>
          </a:p>
          <a:p>
            <a:pPr algn="ctr">
              <a:lnSpc>
                <a:spcPct val="150000"/>
              </a:lnSpc>
            </a:pPr>
            <a:r>
              <a:rPr lang="en-US" sz="1600" dirty="0"/>
              <a:t>Reflect on the devising process that you completed at GCSE Drama. With the person next to you, </a:t>
            </a:r>
            <a:r>
              <a:rPr lang="en-US" sz="1600" b="1" dirty="0"/>
              <a:t>evaluate (make a judgement) </a:t>
            </a:r>
            <a:r>
              <a:rPr lang="en-US" sz="1600" dirty="0"/>
              <a:t>on how successful this was. What worked well, and where would be your areas for development moving into Sixth Form? </a:t>
            </a:r>
            <a:endParaRPr lang="en-US" sz="2400" b="1" dirty="0">
              <a:ea typeface="Calibri"/>
              <a:cs typeface="Calibri"/>
            </a:endParaRPr>
          </a:p>
        </p:txBody>
      </p:sp>
      <p:pic>
        <p:nvPicPr>
          <p:cNvPr id="3" name="Picture 6">
            <a:extLst>
              <a:ext uri="{FF2B5EF4-FFF2-40B4-BE49-F238E27FC236}">
                <a16:creationId xmlns:a16="http://schemas.microsoft.com/office/drawing/2014/main" id="{D91986CF-B9CA-8522-A436-8C107F61D4EF}"/>
              </a:ext>
            </a:extLst>
          </p:cNvPr>
          <p:cNvPicPr>
            <a:picLocks noChangeAspect="1"/>
          </p:cNvPicPr>
          <p:nvPr/>
        </p:nvPicPr>
        <p:blipFill>
          <a:blip r:embed="rId5"/>
          <a:stretch>
            <a:fillRect/>
          </a:stretch>
        </p:blipFill>
        <p:spPr>
          <a:xfrm>
            <a:off x="9078639" y="2473023"/>
            <a:ext cx="1837887" cy="1911953"/>
          </a:xfrm>
          <a:prstGeom prst="rect">
            <a:avLst/>
          </a:prstGeom>
        </p:spPr>
      </p:pic>
    </p:spTree>
    <p:extLst>
      <p:ext uri="{BB962C8B-B14F-4D97-AF65-F5344CB8AC3E}">
        <p14:creationId xmlns:p14="http://schemas.microsoft.com/office/powerpoint/2010/main" val="374754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Verbatim </a:t>
            </a:r>
          </a:p>
        </p:txBody>
      </p:sp>
      <p:sp>
        <p:nvSpPr>
          <p:cNvPr id="3" name="Content Placeholder 2"/>
          <p:cNvSpPr>
            <a:spLocks noGrp="1"/>
          </p:cNvSpPr>
          <p:nvPr>
            <p:ph idx="1"/>
          </p:nvPr>
        </p:nvSpPr>
        <p:spPr/>
        <p:txBody>
          <a:bodyPr>
            <a:normAutofit/>
          </a:bodyPr>
          <a:lstStyle/>
          <a:p>
            <a:pPr marL="0" indent="0">
              <a:buNone/>
            </a:pPr>
            <a:r>
              <a:rPr lang="en-GB" sz="2800" dirty="0"/>
              <a:t>Dictionary definition: </a:t>
            </a:r>
          </a:p>
          <a:p>
            <a:pPr marL="0" indent="0">
              <a:buNone/>
            </a:pPr>
            <a:r>
              <a:rPr lang="en-GB" sz="2800" dirty="0"/>
              <a:t>“in exactly the same words as were used originally.”</a:t>
            </a:r>
          </a:p>
        </p:txBody>
      </p:sp>
    </p:spTree>
    <p:extLst>
      <p:ext uri="{BB962C8B-B14F-4D97-AF65-F5344CB8AC3E}">
        <p14:creationId xmlns:p14="http://schemas.microsoft.com/office/powerpoint/2010/main" val="699708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Verbatim Theatre</a:t>
            </a:r>
          </a:p>
        </p:txBody>
      </p:sp>
      <p:sp>
        <p:nvSpPr>
          <p:cNvPr id="3" name="Content Placeholder 2"/>
          <p:cNvSpPr>
            <a:spLocks noGrp="1"/>
          </p:cNvSpPr>
          <p:nvPr>
            <p:ph idx="1"/>
          </p:nvPr>
        </p:nvSpPr>
        <p:spPr/>
        <p:txBody>
          <a:bodyPr>
            <a:normAutofit/>
          </a:bodyPr>
          <a:lstStyle/>
          <a:p>
            <a:r>
              <a:rPr lang="en-GB" sz="2400" b="1" dirty="0"/>
              <a:t>Verbatim theatre</a:t>
            </a:r>
            <a:r>
              <a:rPr lang="en-GB" sz="2400" dirty="0"/>
              <a:t> is a form of documented </a:t>
            </a:r>
            <a:r>
              <a:rPr lang="en-GB" sz="2400" b="1" dirty="0"/>
              <a:t>theatre</a:t>
            </a:r>
            <a:r>
              <a:rPr lang="en-GB" sz="2400" dirty="0"/>
              <a:t> in which plays are constructed from the precise words spoken by people interviewed about a particular event or topic.</a:t>
            </a:r>
          </a:p>
        </p:txBody>
      </p:sp>
    </p:spTree>
    <p:extLst>
      <p:ext uri="{BB962C8B-B14F-4D97-AF65-F5344CB8AC3E}">
        <p14:creationId xmlns:p14="http://schemas.microsoft.com/office/powerpoint/2010/main" val="3457848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Topics / events</a:t>
            </a:r>
          </a:p>
        </p:txBody>
      </p:sp>
      <p:sp>
        <p:nvSpPr>
          <p:cNvPr id="3" name="Content Placeholder 2"/>
          <p:cNvSpPr>
            <a:spLocks noGrp="1"/>
          </p:cNvSpPr>
          <p:nvPr>
            <p:ph idx="1"/>
          </p:nvPr>
        </p:nvSpPr>
        <p:spPr/>
        <p:txBody>
          <a:bodyPr vert="horz" lIns="91440" tIns="45720" rIns="91440" bIns="45720" rtlCol="0" anchor="t">
            <a:normAutofit/>
          </a:bodyPr>
          <a:lstStyle/>
          <a:p>
            <a:r>
              <a:rPr lang="en-GB" sz="2400" dirty="0"/>
              <a:t>What topics or events do you think would make good verbatim plays?</a:t>
            </a:r>
          </a:p>
        </p:txBody>
      </p:sp>
    </p:spTree>
    <p:extLst>
      <p:ext uri="{BB962C8B-B14F-4D97-AF65-F5344CB8AC3E}">
        <p14:creationId xmlns:p14="http://schemas.microsoft.com/office/powerpoint/2010/main" val="2384968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london road 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674"/>
            <a:ext cx="4429125" cy="67913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648200" y="495300"/>
            <a:ext cx="5283200" cy="954107"/>
          </a:xfrm>
          <a:prstGeom prst="rect">
            <a:avLst/>
          </a:prstGeom>
          <a:noFill/>
        </p:spPr>
        <p:txBody>
          <a:bodyPr wrap="square" lIns="91440" tIns="45720" rIns="91440" bIns="45720" rtlCol="0" anchor="t">
            <a:spAutoFit/>
          </a:bodyPr>
          <a:lstStyle/>
          <a:p>
            <a:endParaRPr lang="en-GB" sz="2800" dirty="0"/>
          </a:p>
          <a:p>
            <a:endParaRPr lang="en-GB" sz="2800" dirty="0"/>
          </a:p>
        </p:txBody>
      </p:sp>
      <p:sp>
        <p:nvSpPr>
          <p:cNvPr id="4" name="TextBox 3">
            <a:extLst>
              <a:ext uri="{FF2B5EF4-FFF2-40B4-BE49-F238E27FC236}">
                <a16:creationId xmlns:a16="http://schemas.microsoft.com/office/drawing/2014/main" id="{696C256A-E479-D83D-0804-848C556141EA}"/>
              </a:ext>
            </a:extLst>
          </p:cNvPr>
          <p:cNvSpPr txBox="1"/>
          <p:nvPr/>
        </p:nvSpPr>
        <p:spPr>
          <a:xfrm>
            <a:off x="4643191" y="692977"/>
            <a:ext cx="6775567" cy="39087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solidFill>
                  <a:srgbClr val="222222"/>
                </a:solidFill>
                <a:ea typeface="+mn-lt"/>
                <a:cs typeface="+mn-lt"/>
              </a:rPr>
              <a:t>In 2006 the everyday life of the Suffolk town of Ipswich was shattered by the discovery of the bodies of five women.</a:t>
            </a:r>
            <a:endParaRPr lang="en-US" sz="2000"/>
          </a:p>
          <a:p>
            <a:endParaRPr lang="en-GB" sz="2000" dirty="0">
              <a:solidFill>
                <a:srgbClr val="222222"/>
              </a:solidFill>
              <a:ea typeface="+mn-lt"/>
              <a:cs typeface="+mn-lt"/>
            </a:endParaRPr>
          </a:p>
          <a:p>
            <a:r>
              <a:rPr lang="en-GB" sz="2000" dirty="0">
                <a:solidFill>
                  <a:srgbClr val="222222"/>
                </a:solidFill>
                <a:ea typeface="+mn-lt"/>
                <a:cs typeface="+mn-lt"/>
              </a:rPr>
              <a:t>The occupant of No. 79 London Road is arrested, charged and finally convicted of the murders. Caught in the headlines and the invasion of their quiet road, the community grapples with what it means to be at the epicentre of the tragedy.</a:t>
            </a:r>
            <a:endParaRPr lang="en-GB" sz="2000"/>
          </a:p>
          <a:p>
            <a:endParaRPr lang="en-GB" sz="2000" dirty="0">
              <a:solidFill>
                <a:srgbClr val="222222"/>
              </a:solidFill>
              <a:ea typeface="+mn-lt"/>
              <a:cs typeface="+mn-lt"/>
            </a:endParaRPr>
          </a:p>
          <a:p>
            <a:r>
              <a:rPr lang="en-GB" sz="2000" dirty="0">
                <a:solidFill>
                  <a:srgbClr val="222222"/>
                </a:solidFill>
                <a:ea typeface="+mn-lt"/>
                <a:cs typeface="+mn-lt"/>
              </a:rPr>
              <a:t>Using their own words set to an innovative musical score, London Road is a moving story of ordinary people coming together during an extraordinary time.</a:t>
            </a:r>
            <a:endParaRPr lang="en-GB" sz="2000"/>
          </a:p>
          <a:p>
            <a:pPr algn="l"/>
            <a:endParaRPr lang="en-GB" sz="2800" dirty="0"/>
          </a:p>
        </p:txBody>
      </p:sp>
    </p:spTree>
    <p:extLst>
      <p:ext uri="{BB962C8B-B14F-4D97-AF65-F5344CB8AC3E}">
        <p14:creationId xmlns:p14="http://schemas.microsoft.com/office/powerpoint/2010/main" val="2415582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e colour of just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68604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588000" y="762000"/>
            <a:ext cx="5499100" cy="2062103"/>
          </a:xfrm>
          <a:prstGeom prst="rect">
            <a:avLst/>
          </a:prstGeom>
          <a:noFill/>
        </p:spPr>
        <p:txBody>
          <a:bodyPr wrap="square" lIns="91440" tIns="45720" rIns="91440" bIns="45720" rtlCol="0" anchor="t">
            <a:spAutoFit/>
          </a:bodyPr>
          <a:lstStyle/>
          <a:p>
            <a:r>
              <a:rPr lang="en-GB" sz="3200" dirty="0"/>
              <a:t>Court transcripts from the investigation into the police handling of Stephen Lawrence’s murder </a:t>
            </a:r>
          </a:p>
        </p:txBody>
      </p:sp>
    </p:spTree>
    <p:extLst>
      <p:ext uri="{BB962C8B-B14F-4D97-AF65-F5344CB8AC3E}">
        <p14:creationId xmlns:p14="http://schemas.microsoft.com/office/powerpoint/2010/main" val="401324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78400" y="1238935"/>
            <a:ext cx="6096000" cy="2308324"/>
          </a:xfrm>
          <a:prstGeom prst="rect">
            <a:avLst/>
          </a:prstGeom>
        </p:spPr>
        <p:txBody>
          <a:bodyPr lIns="91440" tIns="45720" rIns="91440" bIns="45720" anchor="t">
            <a:spAutoFit/>
          </a:bodyPr>
          <a:lstStyle/>
          <a:p>
            <a:r>
              <a:rPr lang="en-GB" sz="3600" dirty="0">
                <a:solidFill>
                  <a:srgbClr val="3C4043"/>
                </a:solidFill>
                <a:latin typeface="Gill Sans MT"/>
              </a:rPr>
              <a:t>Philip Ralph's </a:t>
            </a:r>
            <a:r>
              <a:rPr lang="en-GB" sz="3600" b="1" dirty="0">
                <a:solidFill>
                  <a:srgbClr val="52565A"/>
                </a:solidFill>
                <a:latin typeface="Gill Sans MT"/>
              </a:rPr>
              <a:t>play</a:t>
            </a:r>
            <a:r>
              <a:rPr lang="en-GB" sz="3600" dirty="0">
                <a:solidFill>
                  <a:srgbClr val="3C4043"/>
                </a:solidFill>
                <a:latin typeface="Gill Sans MT"/>
              </a:rPr>
              <a:t> explores the mysterious deaths at </a:t>
            </a:r>
            <a:r>
              <a:rPr lang="en-GB" sz="3600" b="1" err="1">
                <a:solidFill>
                  <a:srgbClr val="52565A"/>
                </a:solidFill>
                <a:latin typeface="Gill Sans MT"/>
              </a:rPr>
              <a:t>Deepcut</a:t>
            </a:r>
            <a:r>
              <a:rPr lang="en-GB" sz="3600" dirty="0">
                <a:solidFill>
                  <a:srgbClr val="3C4043"/>
                </a:solidFill>
                <a:latin typeface="Gill Sans MT"/>
              </a:rPr>
              <a:t> Barracks 1995 (Cheryl James)</a:t>
            </a:r>
            <a:endParaRPr lang="en-GB" sz="3600">
              <a:latin typeface="Gill Sans MT"/>
            </a:endParaRPr>
          </a:p>
        </p:txBody>
      </p:sp>
      <p:pic>
        <p:nvPicPr>
          <p:cNvPr id="2050" name="Picture 2" descr="Image result for deepcut 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79900" cy="6885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641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The Rio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737100" cy="690190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953000" y="1341735"/>
            <a:ext cx="6096000" cy="2554545"/>
          </a:xfrm>
          <a:prstGeom prst="rect">
            <a:avLst/>
          </a:prstGeom>
        </p:spPr>
        <p:txBody>
          <a:bodyPr lIns="91440" tIns="45720" rIns="91440" bIns="45720" anchor="t">
            <a:spAutoFit/>
          </a:bodyPr>
          <a:lstStyle/>
          <a:p>
            <a:r>
              <a:rPr lang="en-GB" sz="3200" b="1" dirty="0">
                <a:solidFill>
                  <a:srgbClr val="52565A"/>
                </a:solidFill>
                <a:latin typeface="Gill Sans MT"/>
                <a:cs typeface="arial"/>
              </a:rPr>
              <a:t>The Riots</a:t>
            </a:r>
            <a:r>
              <a:rPr lang="en-GB" sz="3200" dirty="0">
                <a:solidFill>
                  <a:srgbClr val="3C4043"/>
                </a:solidFill>
                <a:latin typeface="Gill Sans MT"/>
                <a:cs typeface="arial"/>
              </a:rPr>
              <a:t> is a play created by Gillian Slovo from evidence spoken in court, which explains and evaluates the events that took place during the 2011 England </a:t>
            </a:r>
            <a:r>
              <a:rPr lang="en-GB" sz="3200" b="1" dirty="0">
                <a:solidFill>
                  <a:srgbClr val="52565A"/>
                </a:solidFill>
                <a:latin typeface="Gill Sans MT"/>
                <a:cs typeface="arial"/>
              </a:rPr>
              <a:t>riots</a:t>
            </a:r>
            <a:r>
              <a:rPr lang="en-GB" sz="3200" dirty="0">
                <a:solidFill>
                  <a:srgbClr val="3C4043"/>
                </a:solidFill>
                <a:latin typeface="Gill Sans MT"/>
                <a:cs typeface="arial"/>
              </a:rPr>
              <a:t>.</a:t>
            </a:r>
            <a:endParaRPr lang="en-GB" sz="3200">
              <a:latin typeface="Gill Sans MT"/>
              <a:cs typeface="arial"/>
            </a:endParaRPr>
          </a:p>
        </p:txBody>
      </p:sp>
    </p:spTree>
    <p:extLst>
      <p:ext uri="{BB962C8B-B14F-4D97-AF65-F5344CB8AC3E}">
        <p14:creationId xmlns:p14="http://schemas.microsoft.com/office/powerpoint/2010/main" val="531232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Black Watch (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7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838700" y="1583035"/>
            <a:ext cx="6096000" cy="2554545"/>
          </a:xfrm>
          <a:prstGeom prst="rect">
            <a:avLst/>
          </a:prstGeom>
        </p:spPr>
        <p:txBody>
          <a:bodyPr lIns="91440" tIns="45720" rIns="91440" bIns="45720" anchor="t">
            <a:spAutoFit/>
          </a:bodyPr>
          <a:lstStyle/>
          <a:p>
            <a:r>
              <a:rPr lang="en-GB" sz="3200" dirty="0">
                <a:latin typeface="Gill Sans MT"/>
              </a:rPr>
              <a:t>Based on interviews with former soldiers,</a:t>
            </a:r>
            <a:r>
              <a:rPr lang="en-GB" sz="3200" baseline="30000" dirty="0">
                <a:latin typeface="Gill Sans MT"/>
              </a:rPr>
              <a:t> </a:t>
            </a:r>
            <a:r>
              <a:rPr lang="en-GB" sz="3200" dirty="0">
                <a:latin typeface="Gill Sans MT"/>
              </a:rPr>
              <a:t>it portrays soldiers in the Black Watch regiment of the British Army serving in Iraq during 2004</a:t>
            </a:r>
          </a:p>
        </p:txBody>
      </p:sp>
    </p:spTree>
    <p:extLst>
      <p:ext uri="{BB962C8B-B14F-4D97-AF65-F5344CB8AC3E}">
        <p14:creationId xmlns:p14="http://schemas.microsoft.com/office/powerpoint/2010/main" val="409763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stuff happens david h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7658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978400" y="1091337"/>
            <a:ext cx="6096000" cy="3539430"/>
          </a:xfrm>
          <a:prstGeom prst="rect">
            <a:avLst/>
          </a:prstGeom>
        </p:spPr>
        <p:txBody>
          <a:bodyPr lIns="91440" tIns="45720" rIns="91440" bIns="45720" anchor="t">
            <a:spAutoFit/>
          </a:bodyPr>
          <a:lstStyle/>
          <a:p>
            <a:r>
              <a:rPr lang="en-GB" sz="2800" dirty="0">
                <a:solidFill>
                  <a:srgbClr val="222222"/>
                </a:solidFill>
                <a:latin typeface="Gill Sans MT"/>
              </a:rPr>
              <a:t>The play presents a mix of viewpoints, including arguments for and against the attack on Iraq. It mixes verbatim re-creations of real speeches, meetings, press conferences and fictionalized versions of private meetings between members of the Bush and Blair administrations.</a:t>
            </a:r>
            <a:endParaRPr lang="en-GB" sz="2800">
              <a:latin typeface="Gill Sans MT"/>
            </a:endParaRPr>
          </a:p>
        </p:txBody>
      </p:sp>
    </p:spTree>
    <p:extLst>
      <p:ext uri="{BB962C8B-B14F-4D97-AF65-F5344CB8AC3E}">
        <p14:creationId xmlns:p14="http://schemas.microsoft.com/office/powerpoint/2010/main" val="1168094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59300" y="1354435"/>
            <a:ext cx="7175500" cy="1200329"/>
          </a:xfrm>
          <a:prstGeom prst="rect">
            <a:avLst/>
          </a:prstGeom>
        </p:spPr>
        <p:txBody>
          <a:bodyPr wrap="square" lIns="91440" tIns="45720" rIns="91440" bIns="45720" anchor="t">
            <a:spAutoFit/>
          </a:bodyPr>
          <a:lstStyle/>
          <a:p>
            <a:r>
              <a:rPr lang="en-GB" sz="2400" dirty="0">
                <a:solidFill>
                  <a:srgbClr val="444444"/>
                </a:solidFill>
                <a:latin typeface="Gill Sans MT"/>
              </a:rPr>
              <a:t>With one in three women in the UK having had an abortion </a:t>
            </a:r>
            <a:r>
              <a:rPr lang="en-GB" sz="2400" i="1" dirty="0">
                <a:solidFill>
                  <a:srgbClr val="444444"/>
                </a:solidFill>
                <a:latin typeface="Gill Sans MT"/>
              </a:rPr>
              <a:t>I Told My Mum I Was Going on an R.E. Trip… </a:t>
            </a:r>
            <a:r>
              <a:rPr lang="en-GB" sz="2400" dirty="0">
                <a:solidFill>
                  <a:srgbClr val="444444"/>
                </a:solidFill>
                <a:latin typeface="Gill Sans MT"/>
              </a:rPr>
              <a:t>explores what seems to be one of society’s last taboos. </a:t>
            </a:r>
            <a:endParaRPr lang="en-GB" sz="2400">
              <a:latin typeface="Gill Sans MT"/>
            </a:endParaRPr>
          </a:p>
        </p:txBody>
      </p:sp>
      <p:pic>
        <p:nvPicPr>
          <p:cNvPr id="6146" name="Picture 2" descr="https://images-na.ssl-images-amazon.com/images/I/51KBNRpqw1L._SX324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4457700" cy="6823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201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Introduction to </a:t>
            </a:r>
            <a:br>
              <a:rPr lang="en-GB" dirty="0"/>
            </a:br>
            <a:r>
              <a:rPr lang="en-GB" dirty="0"/>
              <a:t>A Level Drama &amp; Theatre Studies</a:t>
            </a:r>
          </a:p>
        </p:txBody>
      </p:sp>
      <p:sp>
        <p:nvSpPr>
          <p:cNvPr id="3" name="Subtitle 2"/>
          <p:cNvSpPr>
            <a:spLocks noGrp="1"/>
          </p:cNvSpPr>
          <p:nvPr>
            <p:ph type="subTitle" idx="1"/>
          </p:nvPr>
        </p:nvSpPr>
        <p:spPr/>
        <p:txBody>
          <a:bodyPr/>
          <a:lstStyle/>
          <a:p>
            <a:r>
              <a:rPr lang="en-US" dirty="0"/>
              <a:t>OCR Specification</a:t>
            </a:r>
            <a:endParaRPr lang="en-GB" dirty="0"/>
          </a:p>
        </p:txBody>
      </p:sp>
    </p:spTree>
    <p:extLst>
      <p:ext uri="{BB962C8B-B14F-4D97-AF65-F5344CB8AC3E}">
        <p14:creationId xmlns:p14="http://schemas.microsoft.com/office/powerpoint/2010/main" val="402864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Recorded Delivery</a:t>
            </a:r>
          </a:p>
        </p:txBody>
      </p:sp>
      <p:sp>
        <p:nvSpPr>
          <p:cNvPr id="3" name="Content Placeholder 2"/>
          <p:cNvSpPr>
            <a:spLocks noGrp="1"/>
          </p:cNvSpPr>
          <p:nvPr>
            <p:ph idx="1"/>
          </p:nvPr>
        </p:nvSpPr>
        <p:spPr/>
        <p:txBody>
          <a:bodyPr vert="horz" lIns="91440" tIns="45720" rIns="91440" bIns="45720" rtlCol="0" anchor="t">
            <a:normAutofit/>
          </a:bodyPr>
          <a:lstStyle/>
          <a:p>
            <a:r>
              <a:rPr lang="en-GB" sz="2400" dirty="0">
                <a:solidFill>
                  <a:srgbClr val="000000"/>
                </a:solidFill>
                <a:latin typeface="Gill Sans MT"/>
                <a:ea typeface="Tahoma"/>
                <a:cs typeface="Tahoma"/>
              </a:rPr>
              <a:t>Recorded voice delivery is form of verbatim theatre in which actors have recorded interviews played back to them during the performance through headphones, allowing them to directly mimic the accents and manner of speech, as well as the words, of the people they portray.</a:t>
            </a:r>
          </a:p>
        </p:txBody>
      </p:sp>
      <p:sp>
        <p:nvSpPr>
          <p:cNvPr id="4" name="TextBox 3">
            <a:extLst>
              <a:ext uri="{FF2B5EF4-FFF2-40B4-BE49-F238E27FC236}">
                <a16:creationId xmlns:a16="http://schemas.microsoft.com/office/drawing/2014/main" id="{ED6DC62C-A5FA-8820-2C7B-76A3063BC971}"/>
              </a:ext>
            </a:extLst>
          </p:cNvPr>
          <p:cNvSpPr txBox="1"/>
          <p:nvPr/>
        </p:nvSpPr>
        <p:spPr>
          <a:xfrm>
            <a:off x="2838174" y="5037206"/>
            <a:ext cx="6514468" cy="707886"/>
          </a:xfrm>
          <a:prstGeom prst="rect">
            <a:avLst/>
          </a:prstGeom>
          <a:solidFill>
            <a:srgbClr val="002060"/>
          </a:solid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solidFill>
                  <a:schemeClr val="bg1"/>
                </a:solidFill>
              </a:rPr>
              <a:t>What do you think the benefits are of using this technique? </a:t>
            </a:r>
          </a:p>
          <a:p>
            <a:r>
              <a:rPr lang="en-GB" sz="2000" dirty="0">
                <a:solidFill>
                  <a:schemeClr val="bg1"/>
                </a:solidFill>
              </a:rPr>
              <a:t>What do you think the risks are of using this technique? </a:t>
            </a:r>
          </a:p>
        </p:txBody>
      </p:sp>
    </p:spTree>
    <p:extLst>
      <p:ext uri="{BB962C8B-B14F-4D97-AF65-F5344CB8AC3E}">
        <p14:creationId xmlns:p14="http://schemas.microsoft.com/office/powerpoint/2010/main" val="629480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243D4-8690-751A-5BCB-5B5A9DBE3312}"/>
              </a:ext>
            </a:extLst>
          </p:cNvPr>
          <p:cNvSpPr>
            <a:spLocks noGrp="1"/>
          </p:cNvSpPr>
          <p:nvPr>
            <p:ph type="title"/>
          </p:nvPr>
        </p:nvSpPr>
        <p:spPr/>
        <p:txBody>
          <a:bodyPr/>
          <a:lstStyle/>
          <a:p>
            <a:r>
              <a:rPr lang="en-GB" dirty="0"/>
              <a:t>Practical</a:t>
            </a:r>
          </a:p>
        </p:txBody>
      </p:sp>
      <p:sp>
        <p:nvSpPr>
          <p:cNvPr id="3" name="Content Placeholder 2">
            <a:extLst>
              <a:ext uri="{FF2B5EF4-FFF2-40B4-BE49-F238E27FC236}">
                <a16:creationId xmlns:a16="http://schemas.microsoft.com/office/drawing/2014/main" id="{580E84FD-DCCF-C8E4-69C0-3EE10B734677}"/>
              </a:ext>
            </a:extLst>
          </p:cNvPr>
          <p:cNvSpPr>
            <a:spLocks noGrp="1"/>
          </p:cNvSpPr>
          <p:nvPr>
            <p:ph idx="1"/>
          </p:nvPr>
        </p:nvSpPr>
        <p:spPr/>
        <p:txBody>
          <a:bodyPr vert="horz" lIns="91440" tIns="45720" rIns="91440" bIns="45720" rtlCol="0" anchor="t">
            <a:normAutofit/>
          </a:bodyPr>
          <a:lstStyle/>
          <a:p>
            <a:r>
              <a:rPr lang="en-GB" sz="2000" dirty="0"/>
              <a:t>Get into pairs and you will each need your phone and a pair of headphones</a:t>
            </a:r>
          </a:p>
          <a:p>
            <a:r>
              <a:rPr lang="en-GB" sz="2000" dirty="0"/>
              <a:t>You are going to ask each other two questions (on the next slide) you need to record the audio of the answer, but also as your partner is answering, you need to take note of physically what they are doing as they answer </a:t>
            </a:r>
          </a:p>
          <a:p>
            <a:r>
              <a:rPr lang="en-GB" sz="2000" dirty="0"/>
              <a:t>Are they stood or sat? How are they stood sat? Do they use any gestures as they talk? What are their facial expressions like? Are there any changes in their physicality as they are talking?</a:t>
            </a:r>
          </a:p>
        </p:txBody>
      </p:sp>
    </p:spTree>
    <p:extLst>
      <p:ext uri="{BB962C8B-B14F-4D97-AF65-F5344CB8AC3E}">
        <p14:creationId xmlns:p14="http://schemas.microsoft.com/office/powerpoint/2010/main" val="2277570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Interviews </a:t>
            </a:r>
          </a:p>
        </p:txBody>
      </p:sp>
      <p:sp>
        <p:nvSpPr>
          <p:cNvPr id="3" name="Content Placeholder 2"/>
          <p:cNvSpPr>
            <a:spLocks noGrp="1"/>
          </p:cNvSpPr>
          <p:nvPr>
            <p:ph idx="1"/>
          </p:nvPr>
        </p:nvSpPr>
        <p:spPr/>
        <p:txBody>
          <a:bodyPr vert="horz" lIns="91440" tIns="45720" rIns="91440" bIns="45720" rtlCol="0" anchor="t">
            <a:normAutofit/>
          </a:bodyPr>
          <a:lstStyle/>
          <a:p>
            <a:r>
              <a:rPr lang="en-GB" sz="3600" dirty="0"/>
              <a:t>What is your most favourite part of your body?</a:t>
            </a:r>
          </a:p>
          <a:p>
            <a:r>
              <a:rPr lang="en-GB" sz="3600" dirty="0"/>
              <a:t>What is your least favourite part of your body? </a:t>
            </a:r>
          </a:p>
        </p:txBody>
      </p:sp>
    </p:spTree>
    <p:extLst>
      <p:ext uri="{BB962C8B-B14F-4D97-AF65-F5344CB8AC3E}">
        <p14:creationId xmlns:p14="http://schemas.microsoft.com/office/powerpoint/2010/main" val="359775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B2C0C-AEA2-8A73-9F4A-C0AD5C660A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686F93-D837-9606-1235-6602D57E6376}"/>
              </a:ext>
            </a:extLst>
          </p:cNvPr>
          <p:cNvSpPr>
            <a:spLocks noGrp="1"/>
          </p:cNvSpPr>
          <p:nvPr>
            <p:ph type="title"/>
          </p:nvPr>
        </p:nvSpPr>
        <p:spPr/>
        <p:txBody>
          <a:bodyPr/>
          <a:lstStyle/>
          <a:p>
            <a:r>
              <a:rPr lang="en-GB" dirty="0"/>
              <a:t>Rehearse</a:t>
            </a:r>
          </a:p>
        </p:txBody>
      </p:sp>
      <p:sp>
        <p:nvSpPr>
          <p:cNvPr id="3" name="Content Placeholder 2">
            <a:extLst>
              <a:ext uri="{FF2B5EF4-FFF2-40B4-BE49-F238E27FC236}">
                <a16:creationId xmlns:a16="http://schemas.microsoft.com/office/drawing/2014/main" id="{1D0B03FF-5ACA-4DEA-A73C-7A14D376F92A}"/>
              </a:ext>
            </a:extLst>
          </p:cNvPr>
          <p:cNvSpPr>
            <a:spLocks noGrp="1"/>
          </p:cNvSpPr>
          <p:nvPr>
            <p:ph idx="1"/>
          </p:nvPr>
        </p:nvSpPr>
        <p:spPr/>
        <p:txBody>
          <a:bodyPr vert="horz" lIns="91440" tIns="45720" rIns="91440" bIns="45720" rtlCol="0" anchor="t">
            <a:normAutofit/>
          </a:bodyPr>
          <a:lstStyle/>
          <a:p>
            <a:r>
              <a:rPr lang="en-GB" sz="2400" dirty="0"/>
              <a:t>You now need to play back the recording and you speak the words of your partner directly after you hear them</a:t>
            </a:r>
            <a:endParaRPr lang="en-US" sz="2400"/>
          </a:p>
          <a:p>
            <a:r>
              <a:rPr lang="en-GB" sz="2400" dirty="0"/>
              <a:t>You need to try to replicate exactly how they are speaking </a:t>
            </a:r>
          </a:p>
          <a:p>
            <a:r>
              <a:rPr lang="en-GB" sz="2400" dirty="0"/>
              <a:t>As well as physically replicate what they did when speaking </a:t>
            </a:r>
          </a:p>
          <a:p>
            <a:r>
              <a:rPr lang="en-GB" sz="2400" dirty="0"/>
              <a:t>Spend some time practicing this on your own </a:t>
            </a:r>
          </a:p>
        </p:txBody>
      </p:sp>
    </p:spTree>
    <p:extLst>
      <p:ext uri="{BB962C8B-B14F-4D97-AF65-F5344CB8AC3E}">
        <p14:creationId xmlns:p14="http://schemas.microsoft.com/office/powerpoint/2010/main" val="453530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1A25C-A60A-DDAB-00CE-03DE30AF4250}"/>
              </a:ext>
            </a:extLst>
          </p:cNvPr>
          <p:cNvSpPr>
            <a:spLocks noGrp="1"/>
          </p:cNvSpPr>
          <p:nvPr>
            <p:ph type="title"/>
          </p:nvPr>
        </p:nvSpPr>
        <p:spPr/>
        <p:txBody>
          <a:bodyPr/>
          <a:lstStyle/>
          <a:p>
            <a:r>
              <a:rPr lang="en-GB" dirty="0"/>
              <a:t>Perform</a:t>
            </a:r>
          </a:p>
        </p:txBody>
      </p:sp>
      <p:sp>
        <p:nvSpPr>
          <p:cNvPr id="3" name="Content Placeholder 2">
            <a:extLst>
              <a:ext uri="{FF2B5EF4-FFF2-40B4-BE49-F238E27FC236}">
                <a16:creationId xmlns:a16="http://schemas.microsoft.com/office/drawing/2014/main" id="{C2704F08-8A8F-273B-2CB6-BD6411B09EC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9982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8B60-EC73-4F8E-1778-6E939BE14B32}"/>
              </a:ext>
            </a:extLst>
          </p:cNvPr>
          <p:cNvSpPr>
            <a:spLocks noGrp="1"/>
          </p:cNvSpPr>
          <p:nvPr>
            <p:ph type="title"/>
          </p:nvPr>
        </p:nvSpPr>
        <p:spPr/>
        <p:txBody>
          <a:bodyPr/>
          <a:lstStyle/>
          <a:p>
            <a:r>
              <a:rPr lang="en-GB" dirty="0"/>
              <a:t>Feedback</a:t>
            </a:r>
          </a:p>
        </p:txBody>
      </p:sp>
      <p:sp>
        <p:nvSpPr>
          <p:cNvPr id="3" name="Content Placeholder 2">
            <a:extLst>
              <a:ext uri="{FF2B5EF4-FFF2-40B4-BE49-F238E27FC236}">
                <a16:creationId xmlns:a16="http://schemas.microsoft.com/office/drawing/2014/main" id="{727F8DB1-5E31-DE52-FAB4-B806BB805E40}"/>
              </a:ext>
            </a:extLst>
          </p:cNvPr>
          <p:cNvSpPr>
            <a:spLocks noGrp="1"/>
          </p:cNvSpPr>
          <p:nvPr>
            <p:ph idx="1"/>
          </p:nvPr>
        </p:nvSpPr>
        <p:spPr/>
        <p:txBody>
          <a:bodyPr vert="horz" lIns="91440" tIns="45720" rIns="91440" bIns="45720" rtlCol="0" anchor="t">
            <a:normAutofit/>
          </a:bodyPr>
          <a:lstStyle/>
          <a:p>
            <a:r>
              <a:rPr lang="en-GB" sz="2000" dirty="0"/>
              <a:t>Did they manage to replicate their partner both physically and verbally? </a:t>
            </a:r>
            <a:endParaRPr lang="en-US" sz="2000"/>
          </a:p>
          <a:p>
            <a:r>
              <a:rPr lang="en-GB" sz="2000" dirty="0"/>
              <a:t>Actors – how did it feel to perform as your partner? Particularly knowing that they were in the audience? </a:t>
            </a:r>
          </a:p>
          <a:p>
            <a:r>
              <a:rPr lang="en-GB" sz="2000" dirty="0"/>
              <a:t>Audience – how did it feel watching someone play you? </a:t>
            </a:r>
          </a:p>
          <a:p>
            <a:endParaRPr lang="en-GB" sz="2000" dirty="0"/>
          </a:p>
          <a:p>
            <a:r>
              <a:rPr lang="en-GB" sz="2000" dirty="0"/>
              <a:t>How might these pros or cons apply to a professional piece of Verbatim Theatre? Think specifically about the topics that they are usually depicting</a:t>
            </a:r>
          </a:p>
        </p:txBody>
      </p:sp>
    </p:spTree>
    <p:extLst>
      <p:ext uri="{BB962C8B-B14F-4D97-AF65-F5344CB8AC3E}">
        <p14:creationId xmlns:p14="http://schemas.microsoft.com/office/powerpoint/2010/main" val="3685783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Equipment</a:t>
            </a:r>
          </a:p>
        </p:txBody>
      </p:sp>
      <p:sp>
        <p:nvSpPr>
          <p:cNvPr id="3" name="Content Placeholder 2"/>
          <p:cNvSpPr>
            <a:spLocks noGrp="1"/>
          </p:cNvSpPr>
          <p:nvPr>
            <p:ph idx="1"/>
          </p:nvPr>
        </p:nvSpPr>
        <p:spPr/>
        <p:txBody>
          <a:bodyPr/>
          <a:lstStyle/>
          <a:p>
            <a:r>
              <a:rPr lang="en-GB" dirty="0"/>
              <a:t>Comfy clothes you can move in (please be aware this won’t fit with the dress code so you may need to get changed)</a:t>
            </a:r>
          </a:p>
          <a:p>
            <a:r>
              <a:rPr lang="en-GB" dirty="0"/>
              <a:t>Pen, highlighter  and pencil for every lesson</a:t>
            </a:r>
          </a:p>
          <a:p>
            <a:r>
              <a:rPr lang="en-GB" dirty="0"/>
              <a:t>A4 work pad</a:t>
            </a:r>
          </a:p>
          <a:p>
            <a:r>
              <a:rPr lang="en-GB" dirty="0"/>
              <a:t>Folder – dividers, tabs – you will study 4 different plays </a:t>
            </a:r>
          </a:p>
          <a:p>
            <a:r>
              <a:rPr lang="en-GB" dirty="0"/>
              <a:t>Antigone (Jean Anouilh); Love of the Nightingale (Timberlake Wertenbaker); Frankenstein (Nick Dear)</a:t>
            </a:r>
          </a:p>
          <a:p>
            <a:endParaRPr lang="en-GB" dirty="0"/>
          </a:p>
        </p:txBody>
      </p:sp>
    </p:spTree>
    <p:extLst>
      <p:ext uri="{BB962C8B-B14F-4D97-AF65-F5344CB8AC3E}">
        <p14:creationId xmlns:p14="http://schemas.microsoft.com/office/powerpoint/2010/main" val="2346179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Transition work</a:t>
            </a:r>
          </a:p>
        </p:txBody>
      </p:sp>
      <p:sp>
        <p:nvSpPr>
          <p:cNvPr id="3" name="Content Placeholder 2"/>
          <p:cNvSpPr>
            <a:spLocks noGrp="1"/>
          </p:cNvSpPr>
          <p:nvPr>
            <p:ph idx="1"/>
          </p:nvPr>
        </p:nvSpPr>
        <p:spPr/>
        <p:txBody>
          <a:bodyPr>
            <a:normAutofit/>
          </a:bodyPr>
          <a:lstStyle/>
          <a:p>
            <a:pPr marL="578358" indent="-514350">
              <a:buFont typeface="+mj-lt"/>
              <a:buAutoNum type="arabicPeriod"/>
            </a:pPr>
            <a:r>
              <a:rPr lang="en-GB" b="1" dirty="0"/>
              <a:t>Practitioner research file </a:t>
            </a:r>
            <a:r>
              <a:rPr lang="en-GB" dirty="0"/>
              <a:t>– Brecht/Stanislavski/Artaud/Berkoff</a:t>
            </a:r>
          </a:p>
          <a:p>
            <a:pPr marL="578358" lvl="0" indent="-514350">
              <a:buFont typeface="+mj-lt"/>
              <a:buAutoNum type="arabicPeriod"/>
            </a:pPr>
            <a:r>
              <a:rPr lang="en-GB" b="1" dirty="0"/>
              <a:t>Modern Practitioner research file </a:t>
            </a:r>
            <a:r>
              <a:rPr lang="en-GB" dirty="0"/>
              <a:t>- DV8/Katie Mitchell/Paper Birds/Punch Drunk/Splendid/Kneehigh/Gecko /Pina </a:t>
            </a:r>
            <a:r>
              <a:rPr lang="en-GB" dirty="0" err="1"/>
              <a:t>Baush</a:t>
            </a:r>
            <a:endParaRPr lang="en-GB" dirty="0"/>
          </a:p>
          <a:p>
            <a:pPr marL="578358" indent="-514350">
              <a:buFont typeface="+mj-lt"/>
              <a:buAutoNum type="arabicPeriod"/>
            </a:pPr>
            <a:r>
              <a:rPr lang="en-GB" b="1" dirty="0"/>
              <a:t>Watch a documentary – </a:t>
            </a:r>
            <a:r>
              <a:rPr lang="en-GB" dirty="0"/>
              <a:t>Be prepared to discuss in first lesson. This can be anything of your choosing! Some recommendations are </a:t>
            </a:r>
            <a:r>
              <a:rPr lang="en-GB" i="1" dirty="0"/>
              <a:t>Black Fish; Making a Murderer; The Last Dance; Lewis Capaldi: How I’m Feeling Now. </a:t>
            </a:r>
            <a:endParaRPr lang="en-GB" dirty="0"/>
          </a:p>
          <a:p>
            <a:pPr marL="578358" indent="-514350">
              <a:buFont typeface="+mj-lt"/>
              <a:buAutoNum type="arabicPeriod"/>
            </a:pPr>
            <a:r>
              <a:rPr lang="en-GB" b="1" dirty="0"/>
              <a:t>Watch 4 videos on National Theatre YouTube – </a:t>
            </a:r>
            <a:r>
              <a:rPr lang="en-GB" dirty="0"/>
              <a:t>again you will need to be prepared to discuss this in your first lesson</a:t>
            </a:r>
            <a:endParaRPr lang="en-GB" b="1" dirty="0"/>
          </a:p>
        </p:txBody>
      </p:sp>
    </p:spTree>
    <p:extLst>
      <p:ext uri="{BB962C8B-B14F-4D97-AF65-F5344CB8AC3E}">
        <p14:creationId xmlns:p14="http://schemas.microsoft.com/office/powerpoint/2010/main" val="3093918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OCR A Level Drama!</a:t>
            </a:r>
          </a:p>
        </p:txBody>
      </p:sp>
      <p:sp>
        <p:nvSpPr>
          <p:cNvPr id="3" name="Content Placeholder 2"/>
          <p:cNvSpPr>
            <a:spLocks noGrp="1"/>
          </p:cNvSpPr>
          <p:nvPr>
            <p:ph idx="1"/>
          </p:nvPr>
        </p:nvSpPr>
        <p:spPr/>
        <p:txBody>
          <a:bodyPr/>
          <a:lstStyle/>
          <a:p>
            <a:r>
              <a:rPr lang="en-GB" dirty="0"/>
              <a:t>We have chosen to complete the A Level Course</a:t>
            </a:r>
          </a:p>
          <a:p>
            <a:r>
              <a:rPr lang="en-GB" dirty="0"/>
              <a:t>This will take place over 2 years</a:t>
            </a:r>
          </a:p>
          <a:p>
            <a:r>
              <a:rPr lang="en-GB" dirty="0"/>
              <a:t>You will complete 1 formal assessment next year </a:t>
            </a:r>
          </a:p>
          <a:p>
            <a:r>
              <a:rPr lang="en-GB" dirty="0"/>
              <a:t>We will prep for the final examinations in year 12 and complete the rest of the assessment in year 13</a:t>
            </a:r>
          </a:p>
          <a:p>
            <a:pPr marL="0" indent="0">
              <a:buNone/>
            </a:pPr>
            <a:endParaRPr lang="en-GB" dirty="0"/>
          </a:p>
        </p:txBody>
      </p:sp>
    </p:spTree>
    <p:extLst>
      <p:ext uri="{BB962C8B-B14F-4D97-AF65-F5344CB8AC3E}">
        <p14:creationId xmlns:p14="http://schemas.microsoft.com/office/powerpoint/2010/main" val="3031382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1: Practitioners in Practice</a:t>
            </a:r>
          </a:p>
        </p:txBody>
      </p:sp>
      <p:sp>
        <p:nvSpPr>
          <p:cNvPr id="3" name="Content Placeholder 2"/>
          <p:cNvSpPr>
            <a:spLocks noGrp="1"/>
          </p:cNvSpPr>
          <p:nvPr>
            <p:ph idx="1"/>
          </p:nvPr>
        </p:nvSpPr>
        <p:spPr>
          <a:xfrm>
            <a:off x="298450" y="2271576"/>
            <a:ext cx="11595100" cy="4853940"/>
          </a:xfrm>
        </p:spPr>
        <p:txBody>
          <a:bodyPr>
            <a:normAutofit/>
          </a:bodyPr>
          <a:lstStyle/>
          <a:p>
            <a:r>
              <a:rPr lang="en-GB" dirty="0"/>
              <a:t>Worth 40% of your whole A Level and is worth </a:t>
            </a:r>
            <a:r>
              <a:rPr lang="en-GB" b="1" u="sng" dirty="0"/>
              <a:t>120 marks</a:t>
            </a:r>
          </a:p>
          <a:p>
            <a:r>
              <a:rPr lang="en-GB" dirty="0"/>
              <a:t>Internally assessed by the department, filmed and moderated by OCR</a:t>
            </a:r>
          </a:p>
          <a:p>
            <a:r>
              <a:rPr lang="en-GB" dirty="0"/>
              <a:t>We study a range of practitioners from the 20</a:t>
            </a:r>
            <a:r>
              <a:rPr lang="en-GB" baseline="30000" dirty="0"/>
              <a:t>th</a:t>
            </a:r>
            <a:r>
              <a:rPr lang="en-GB" dirty="0"/>
              <a:t> century right up to modern day. </a:t>
            </a:r>
          </a:p>
        </p:txBody>
      </p:sp>
    </p:spTree>
    <p:extLst>
      <p:ext uri="{BB962C8B-B14F-4D97-AF65-F5344CB8AC3E}">
        <p14:creationId xmlns:p14="http://schemas.microsoft.com/office/powerpoint/2010/main" val="4046287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 1: Practitioners in Practice</a:t>
            </a:r>
          </a:p>
        </p:txBody>
      </p:sp>
      <p:sp>
        <p:nvSpPr>
          <p:cNvPr id="3" name="Content Placeholder 2"/>
          <p:cNvSpPr>
            <a:spLocks noGrp="1"/>
          </p:cNvSpPr>
          <p:nvPr>
            <p:ph idx="1"/>
          </p:nvPr>
        </p:nvSpPr>
        <p:spPr>
          <a:xfrm>
            <a:off x="298450" y="2271576"/>
            <a:ext cx="11595100" cy="4853940"/>
          </a:xfrm>
        </p:spPr>
        <p:txBody>
          <a:bodyPr vert="horz" lIns="91440" tIns="45720" rIns="91440" bIns="45720" rtlCol="0" anchor="t">
            <a:normAutofit/>
          </a:bodyPr>
          <a:lstStyle/>
          <a:p>
            <a:r>
              <a:rPr lang="en-GB" sz="1800" dirty="0"/>
              <a:t>We will look at an </a:t>
            </a:r>
            <a:r>
              <a:rPr lang="en-GB" sz="1800" b="1" dirty="0"/>
              <a:t>extract from a text </a:t>
            </a:r>
            <a:r>
              <a:rPr lang="en-GB" sz="1800" dirty="0"/>
              <a:t>and explore practically looking at </a:t>
            </a:r>
            <a:r>
              <a:rPr lang="en-GB" sz="1800" b="1" dirty="0"/>
              <a:t>two practitioners</a:t>
            </a:r>
            <a:r>
              <a:rPr lang="en-GB" sz="1800" dirty="0"/>
              <a:t> in particular. From this work you will create a </a:t>
            </a:r>
            <a:r>
              <a:rPr lang="en-GB" sz="1800" b="1" dirty="0"/>
              <a:t>research report </a:t>
            </a:r>
            <a:r>
              <a:rPr lang="en-GB" sz="1800" dirty="0"/>
              <a:t>that will show your understanding of the practitioners we have studied in class. This is worth </a:t>
            </a:r>
            <a:r>
              <a:rPr lang="en-GB" sz="1800" b="1" u="sng" dirty="0"/>
              <a:t>30 marks</a:t>
            </a:r>
            <a:endParaRPr lang="en-GB" sz="1800" dirty="0"/>
          </a:p>
          <a:p>
            <a:r>
              <a:rPr lang="en-GB" sz="1800" dirty="0"/>
              <a:t>You will then </a:t>
            </a:r>
            <a:r>
              <a:rPr lang="en-GB" sz="1800" b="1" dirty="0"/>
              <a:t>create a devised performance </a:t>
            </a:r>
            <a:r>
              <a:rPr lang="en-GB" sz="1800" dirty="0"/>
              <a:t>influenced by your exploration of your two chosen practitioners. This is </a:t>
            </a:r>
            <a:r>
              <a:rPr lang="en-GB" sz="1800" b="1" dirty="0"/>
              <a:t>performed before Christmas </a:t>
            </a:r>
            <a:r>
              <a:rPr lang="en-GB" sz="1800" dirty="0"/>
              <a:t>and is an official mark for your A Level. </a:t>
            </a:r>
            <a:r>
              <a:rPr lang="en-GB" dirty="0"/>
              <a:t> </a:t>
            </a:r>
            <a:r>
              <a:rPr lang="en-GB" sz="1800" dirty="0"/>
              <a:t>Alongside this you will put a short document together that explains your </a:t>
            </a:r>
            <a:r>
              <a:rPr lang="en-GB" sz="1800" b="1" dirty="0"/>
              <a:t>artistic intentions</a:t>
            </a:r>
            <a:r>
              <a:rPr lang="en-GB" sz="1800" dirty="0"/>
              <a:t>.  This is worth</a:t>
            </a:r>
            <a:r>
              <a:rPr lang="en-GB" sz="1800" b="1" u="sng" dirty="0"/>
              <a:t> 40 marks</a:t>
            </a:r>
          </a:p>
          <a:p>
            <a:r>
              <a:rPr lang="en-GB" sz="1800" dirty="0"/>
              <a:t>You will also produce a </a:t>
            </a:r>
            <a:r>
              <a:rPr lang="en-GB" sz="1800" b="1" dirty="0"/>
              <a:t>portfolio</a:t>
            </a:r>
            <a:r>
              <a:rPr lang="en-GB" sz="1800" dirty="0"/>
              <a:t>  that evidences your practical process and how you developed your ideas in class. This portfolio will also evaluate the work of others.  This is worth </a:t>
            </a:r>
            <a:r>
              <a:rPr lang="en-GB" sz="1800" b="1" u="sng" dirty="0"/>
              <a:t>50 marks</a:t>
            </a:r>
            <a:endParaRPr lang="en-GB" sz="1800" dirty="0"/>
          </a:p>
        </p:txBody>
      </p:sp>
    </p:spTree>
    <p:extLst>
      <p:ext uri="{BB962C8B-B14F-4D97-AF65-F5344CB8AC3E}">
        <p14:creationId xmlns:p14="http://schemas.microsoft.com/office/powerpoint/2010/main" val="954514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Verbatim</a:t>
            </a:r>
          </a:p>
        </p:txBody>
      </p:sp>
      <p:sp>
        <p:nvSpPr>
          <p:cNvPr id="3" name="Subtitle 2"/>
          <p:cNvSpPr>
            <a:spLocks noGrp="1"/>
          </p:cNvSpPr>
          <p:nvPr>
            <p:ph type="subTitle" idx="1"/>
          </p:nvPr>
        </p:nvSpPr>
        <p:spPr/>
        <p:txBody>
          <a:bodyPr/>
          <a:lstStyle/>
          <a:p>
            <a:r>
              <a:rPr lang="en-GB" dirty="0"/>
              <a:t>What does it mean?</a:t>
            </a:r>
          </a:p>
        </p:txBody>
      </p:sp>
    </p:spTree>
    <p:extLst>
      <p:ext uri="{BB962C8B-B14F-4D97-AF65-F5344CB8AC3E}">
        <p14:creationId xmlns:p14="http://schemas.microsoft.com/office/powerpoint/2010/main" val="26671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764F-DFCC-4F34-AC5C-1E9008402314}"/>
              </a:ext>
            </a:extLst>
          </p:cNvPr>
          <p:cNvSpPr>
            <a:spLocks noGrp="1"/>
          </p:cNvSpPr>
          <p:nvPr>
            <p:ph type="title"/>
          </p:nvPr>
        </p:nvSpPr>
        <p:spPr/>
        <p:txBody>
          <a:bodyPr/>
          <a:lstStyle/>
          <a:p>
            <a:r>
              <a:rPr lang="en-GB" dirty="0"/>
              <a:t>Do any of you know what Verbatim Theatre is?</a:t>
            </a:r>
          </a:p>
        </p:txBody>
      </p:sp>
      <p:sp>
        <p:nvSpPr>
          <p:cNvPr id="3" name="Content Placeholder 2">
            <a:extLst>
              <a:ext uri="{FF2B5EF4-FFF2-40B4-BE49-F238E27FC236}">
                <a16:creationId xmlns:a16="http://schemas.microsoft.com/office/drawing/2014/main" id="{0E87C598-C263-458C-8F43-3C5748E8F186}"/>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38668309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ff20ada-ea1e-4479-af96-12e7f68be8f6" xsi:nil="true"/>
    <lcf76f155ced4ddcb4097134ff3c332f xmlns="3ae4bebc-5183-402f-9a72-94513702be8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8" ma:contentTypeDescription="Create a new document." ma:contentTypeScope="" ma:versionID="76015047d295ab2ab6fb0bb38b92783d">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2232b0e2fdd0729c05db7f1825d902f3"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d9a6a31-fdfb-4004-be80-b2e33366328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7af94c68-3a47-42a6-be9b-7b315d5a8e27}" ma:internalName="TaxCatchAll" ma:showField="CatchAllData" ma:web="0ff20ada-ea1e-4479-af96-12e7f68be8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309695-44C7-457D-8A7E-813417BBD0A8}">
  <ds:schemaRefs>
    <ds:schemaRef ds:uri="http://schemas.microsoft.com/office/infopath/2007/PartnerControls"/>
    <ds:schemaRef ds:uri="http://schemas.openxmlformats.org/package/2006/metadata/core-properties"/>
    <ds:schemaRef ds:uri="fd06c15c-dd49-4a8f-b5e6-82477b92b065"/>
    <ds:schemaRef ds:uri="http://schemas.microsoft.com/office/2006/documentManagement/types"/>
    <ds:schemaRef ds:uri="http://purl.org/dc/terms/"/>
    <ds:schemaRef ds:uri="http://www.w3.org/XML/1998/namespace"/>
    <ds:schemaRef ds:uri="2c9915fc-0154-407e-ad4f-6ea4fe047022"/>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A5EBCE1A-E9D0-43F1-B1AD-3B187E1A515F}">
  <ds:schemaRefs>
    <ds:schemaRef ds:uri="http://schemas.microsoft.com/sharepoint/v3/contenttype/forms"/>
  </ds:schemaRefs>
</ds:datastoreItem>
</file>

<file path=customXml/itemProps3.xml><?xml version="1.0" encoding="utf-8"?>
<ds:datastoreItem xmlns:ds="http://schemas.openxmlformats.org/officeDocument/2006/customXml" ds:itemID="{6BF6886D-A34E-4748-B07B-477E379634FD}"/>
</file>

<file path=docProps/app.xml><?xml version="1.0" encoding="utf-8"?>
<Properties xmlns="http://schemas.openxmlformats.org/officeDocument/2006/extended-properties" xmlns:vt="http://schemas.openxmlformats.org/officeDocument/2006/docPropsVTypes">
  <Template>TM10001115[[fn=Parcel]]</Template>
  <TotalTime>74</TotalTime>
  <Words>1209</Words>
  <Application>Microsoft Office PowerPoint</Application>
  <PresentationFormat>Widescreen</PresentationFormat>
  <Paragraphs>78</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vt:lpstr>
      <vt:lpstr>Calibri</vt:lpstr>
      <vt:lpstr>Gill Sans MT</vt:lpstr>
      <vt:lpstr>Tahoma</vt:lpstr>
      <vt:lpstr>Parcel</vt:lpstr>
      <vt:lpstr>PowerPoint Presentation</vt:lpstr>
      <vt:lpstr>Introduction to  A Level Drama &amp; Theatre Studies</vt:lpstr>
      <vt:lpstr>Equipment</vt:lpstr>
      <vt:lpstr>Transition work</vt:lpstr>
      <vt:lpstr>OCR A Level Drama!</vt:lpstr>
      <vt:lpstr>Component 1: Practitioners in Practice</vt:lpstr>
      <vt:lpstr>Component 1: Practitioners in Practice</vt:lpstr>
      <vt:lpstr>Verbatim</vt:lpstr>
      <vt:lpstr>Do any of you know what Verbatim Theatre is?</vt:lpstr>
      <vt:lpstr>Verbatim </vt:lpstr>
      <vt:lpstr>Verbatim Theatre</vt:lpstr>
      <vt:lpstr>Topics / events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Recorded Delivery</vt:lpstr>
      <vt:lpstr>Practical</vt:lpstr>
      <vt:lpstr>Interviews </vt:lpstr>
      <vt:lpstr>Rehearse</vt:lpstr>
      <vt:lpstr>Perform</vt:lpstr>
      <vt:lpstr>Feedback</vt:lpstr>
    </vt:vector>
  </TitlesOfParts>
  <Company>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Verbatim</dc:title>
  <dc:creator>Miss Woof</dc:creator>
  <cp:lastModifiedBy>Kayley Button</cp:lastModifiedBy>
  <cp:revision>139</cp:revision>
  <dcterms:created xsi:type="dcterms:W3CDTF">2020-03-05T14:49:59Z</dcterms:created>
  <dcterms:modified xsi:type="dcterms:W3CDTF">2025-07-04T06:38:07Z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y fmtid="{D5CDD505-2E9C-101B-9397-08002B2CF9AE}" pid="3" name="Order">
    <vt:r8>1758000</vt:r8>
  </property>
  <property fmtid="{D5CDD505-2E9C-101B-9397-08002B2CF9AE}" pid="4" name="MediaServiceImageTags">
    <vt:lpwstr/>
  </property>
</Properties>
</file>