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3.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5" r:id="rId17"/>
    <p:sldId id="272" r:id="rId18"/>
    <p:sldId id="276" r:id="rId19"/>
    <p:sldId id="277" r:id="rId20"/>
    <p:sldId id="267" r:id="rId21"/>
    <p:sldId id="278" r:id="rId22"/>
    <p:sldId id="279" r:id="rId23"/>
    <p:sldId id="273" r:id="rId24"/>
    <p:sldId id="280"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1" autoAdjust="0"/>
    <p:restoredTop sz="94660"/>
  </p:normalViewPr>
  <p:slideViewPr>
    <p:cSldViewPr snapToGrid="0">
      <p:cViewPr varScale="1">
        <p:scale>
          <a:sx n="108" d="100"/>
          <a:sy n="108"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10: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1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4: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 name="Google Shape;175;p14: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2: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3: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5: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p5:notes"/>
          <p:cNvSpPr>
            <a:spLocks noGrp="1" noRot="1" noChangeAspect="1"/>
          </p:cNvSpPr>
          <p:nvPr>
            <p:ph type="sldImg" idx="2"/>
          </p:nvPr>
        </p:nvSpPr>
        <p:spPr>
          <a:xfrm>
            <a:off x="919163" y="744538"/>
            <a:ext cx="4960937"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6: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6: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7: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8: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 name="Google Shape;139;p8: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txBox="1">
            <a:spLocks noGrp="1"/>
          </p:cNvSpPr>
          <p:nvPr>
            <p:ph type="body" idx="1"/>
          </p:nvPr>
        </p:nvSpPr>
        <p:spPr>
          <a:xfrm>
            <a:off x="679750" y="4715125"/>
            <a:ext cx="5438125" cy="446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 name="Google Shape;145;p9:notes"/>
          <p:cNvSpPr>
            <a:spLocks noGrp="1" noRot="1" noChangeAspect="1"/>
          </p:cNvSpPr>
          <p:nvPr>
            <p:ph type="sldImg" idx="2"/>
          </p:nvPr>
        </p:nvSpPr>
        <p:spPr>
          <a:xfrm>
            <a:off x="92075" y="744538"/>
            <a:ext cx="6615113"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a:stretch/>
        </p:blipFill>
        <p:spPr>
          <a:xfrm>
            <a:off x="9485948" y="4209098"/>
            <a:ext cx="2810827" cy="2810827"/>
          </a:xfrm>
          <a:prstGeom prst="rect">
            <a:avLst/>
          </a:prstGeom>
          <a:noFill/>
          <a:ln>
            <a:noFill/>
          </a:ln>
        </p:spPr>
      </p:pic>
      <p:pic>
        <p:nvPicPr>
          <p:cNvPr id="85" name="Google Shape;85;p13"/>
          <p:cNvPicPr preferRelativeResize="0"/>
          <p:nvPr/>
        </p:nvPicPr>
        <p:blipFill rotWithShape="1">
          <a:blip r:embed="rId4">
            <a:alphaModFix/>
          </a:blip>
          <a:srcRect/>
          <a:stretch/>
        </p:blipFill>
        <p:spPr>
          <a:xfrm>
            <a:off x="0" y="0"/>
            <a:ext cx="3721377" cy="2810827"/>
          </a:xfrm>
          <a:prstGeom prst="rect">
            <a:avLst/>
          </a:prstGeom>
          <a:noFill/>
          <a:ln>
            <a:noFill/>
          </a:ln>
        </p:spPr>
      </p:pic>
      <p:pic>
        <p:nvPicPr>
          <p:cNvPr id="86" name="Google Shape;86;p13"/>
          <p:cNvPicPr preferRelativeResize="0"/>
          <p:nvPr/>
        </p:nvPicPr>
        <p:blipFill rotWithShape="1">
          <a:blip r:embed="rId5">
            <a:alphaModFix/>
          </a:blip>
          <a:srcRect/>
          <a:stretch/>
        </p:blipFill>
        <p:spPr>
          <a:xfrm>
            <a:off x="0" y="4076773"/>
            <a:ext cx="3978910" cy="2733602"/>
          </a:xfrm>
          <a:prstGeom prst="rect">
            <a:avLst/>
          </a:prstGeom>
          <a:noFill/>
          <a:ln>
            <a:noFill/>
          </a:ln>
        </p:spPr>
      </p:pic>
      <p:sp>
        <p:nvSpPr>
          <p:cNvPr id="87" name="Google Shape;87;p13"/>
          <p:cNvSpPr txBox="1"/>
          <p:nvPr/>
        </p:nvSpPr>
        <p:spPr>
          <a:xfrm>
            <a:off x="121920" y="2936240"/>
            <a:ext cx="3599457" cy="9541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i="1" u="none" strike="noStrike" cap="none">
                <a:solidFill>
                  <a:srgbClr val="0070C0"/>
                </a:solidFill>
                <a:latin typeface="Calibri"/>
                <a:ea typeface="Calibri"/>
                <a:cs typeface="Calibri"/>
                <a:sym typeface="Calibri"/>
              </a:rPr>
              <a:t>Thank you for being ready to learn!</a:t>
            </a:r>
            <a:endParaRPr/>
          </a:p>
        </p:txBody>
      </p:sp>
      <p:sp>
        <p:nvSpPr>
          <p:cNvPr id="88" name="Google Shape;88;p13"/>
          <p:cNvSpPr txBox="1"/>
          <p:nvPr/>
        </p:nvSpPr>
        <p:spPr>
          <a:xfrm>
            <a:off x="3721377" y="371475"/>
            <a:ext cx="67151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i="0" u="sng" strike="noStrike" cap="none">
                <a:solidFill>
                  <a:schemeClr val="dk1"/>
                </a:solidFill>
                <a:latin typeface="Calibri"/>
                <a:ea typeface="Calibri"/>
                <a:cs typeface="Calibri"/>
                <a:sym typeface="Calibri"/>
              </a:rPr>
              <a:t>Title: XXXXXXX</a:t>
            </a:r>
            <a:endParaRPr/>
          </a:p>
        </p:txBody>
      </p:sp>
      <p:sp>
        <p:nvSpPr>
          <p:cNvPr id="89" name="Google Shape;89;p13"/>
          <p:cNvSpPr txBox="1"/>
          <p:nvPr/>
        </p:nvSpPr>
        <p:spPr>
          <a:xfrm>
            <a:off x="4117251" y="1414135"/>
            <a:ext cx="4681088" cy="33239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dk1"/>
                </a:solidFill>
                <a:latin typeface="Calibri"/>
                <a:ea typeface="Calibri"/>
                <a:cs typeface="Calibri"/>
                <a:sym typeface="Calibri"/>
              </a:rPr>
              <a:t>Aims:</a:t>
            </a:r>
          </a:p>
          <a:p>
            <a:pPr marL="0" marR="0" lvl="0" indent="0" algn="l" rtl="0">
              <a:spcBef>
                <a:spcPts val="0"/>
              </a:spcBef>
              <a:spcAft>
                <a:spcPts val="0"/>
              </a:spcAft>
              <a:buNone/>
            </a:pPr>
            <a:endParaRPr dirty="0"/>
          </a:p>
          <a:p>
            <a:pPr marL="342900" marR="0" lvl="0" indent="-342900" algn="l" rtl="0">
              <a:spcBef>
                <a:spcPts val="0"/>
              </a:spcBef>
              <a:spcAft>
                <a:spcPts val="0"/>
              </a:spcAft>
              <a:buClr>
                <a:schemeClr val="dk1"/>
              </a:buClr>
              <a:buSzPts val="2800"/>
              <a:buFont typeface="Calibri"/>
              <a:buAutoNum type="arabicPeriod"/>
            </a:pPr>
            <a:r>
              <a:rPr lang="en-GB" sz="2800" dirty="0">
                <a:solidFill>
                  <a:schemeClr val="dk1"/>
                </a:solidFill>
                <a:latin typeface="Calibri"/>
                <a:ea typeface="Calibri"/>
                <a:cs typeface="Calibri"/>
                <a:sym typeface="Calibri"/>
              </a:rPr>
              <a:t>Understand the outline of the course</a:t>
            </a:r>
          </a:p>
          <a:p>
            <a:pPr marL="342900" marR="0" lvl="0" indent="-34290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E</a:t>
            </a:r>
            <a:r>
              <a:rPr lang="en-GB" sz="2800" dirty="0">
                <a:solidFill>
                  <a:schemeClr val="dk1"/>
                </a:solidFill>
                <a:latin typeface="Calibri"/>
                <a:ea typeface="Calibri"/>
                <a:cs typeface="Calibri"/>
                <a:sym typeface="Calibri"/>
              </a:rPr>
              <a:t>xplain the exams</a:t>
            </a:r>
          </a:p>
          <a:p>
            <a:pPr marL="342900" marR="0" lvl="0" indent="-34290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Explain the coursework </a:t>
            </a:r>
          </a:p>
          <a:p>
            <a:pPr marL="342900" marR="0" lvl="0" indent="-342900" algn="l" rtl="0">
              <a:spcBef>
                <a:spcPts val="0"/>
              </a:spcBef>
              <a:spcAft>
                <a:spcPts val="0"/>
              </a:spcAft>
              <a:buClr>
                <a:schemeClr val="dk1"/>
              </a:buClr>
              <a:buSzPts val="2800"/>
              <a:buFont typeface="Calibri"/>
              <a:buAutoNum type="arabicPeriod"/>
            </a:pPr>
            <a:r>
              <a:rPr lang="en-US" sz="2800" dirty="0">
                <a:solidFill>
                  <a:schemeClr val="dk1"/>
                </a:solidFill>
                <a:latin typeface="Calibri"/>
                <a:ea typeface="Calibri"/>
                <a:cs typeface="Calibri"/>
                <a:sym typeface="Calibri"/>
              </a:rPr>
              <a:t>Clarify student expectations </a:t>
            </a:r>
            <a:endParaRPr lang="en-GB" sz="2800" dirty="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800"/>
              <a:buFont typeface="Calibri"/>
              <a:buAutoNum type="arabicPeriod"/>
            </a:pPr>
            <a:endParaRPr sz="2800" dirty="0">
              <a:solidFill>
                <a:schemeClr val="dk1"/>
              </a:solidFill>
              <a:latin typeface="Calibri"/>
              <a:ea typeface="Calibri"/>
              <a:cs typeface="Calibri"/>
              <a:sym typeface="Calibri"/>
            </a:endParaRPr>
          </a:p>
        </p:txBody>
      </p:sp>
      <p:sp>
        <p:nvSpPr>
          <p:cNvPr id="90" name="Google Shape;90;p13"/>
          <p:cNvSpPr txBox="1"/>
          <p:nvPr/>
        </p:nvSpPr>
        <p:spPr>
          <a:xfrm>
            <a:off x="8798339" y="297883"/>
            <a:ext cx="3174521" cy="397027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b="1" dirty="0">
                <a:solidFill>
                  <a:schemeClr val="dk1"/>
                </a:solidFill>
                <a:latin typeface="Calibri"/>
                <a:ea typeface="Calibri"/>
                <a:cs typeface="Calibri"/>
                <a:sym typeface="Calibri"/>
              </a:rPr>
              <a:t>DNA: </a:t>
            </a:r>
            <a:r>
              <a:rPr lang="en-US" sz="2800" b="1" dirty="0">
                <a:solidFill>
                  <a:schemeClr val="dk1"/>
                </a:solidFill>
                <a:latin typeface="Calibri"/>
                <a:ea typeface="Calibri"/>
                <a:cs typeface="Calibri"/>
                <a:sym typeface="Calibri"/>
              </a:rPr>
              <a:t>You are the owner of a hotel in Cornwall. What would be your marketing activities? </a:t>
            </a:r>
          </a:p>
          <a:p>
            <a:pPr marL="0" marR="0" lvl="0" indent="0" algn="l" rtl="0">
              <a:spcBef>
                <a:spcPts val="0"/>
              </a:spcBef>
              <a:spcAft>
                <a:spcPts val="0"/>
              </a:spcAft>
              <a:buNone/>
            </a:pPr>
            <a:endParaRPr lang="en-US" sz="2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dirty="0">
                <a:solidFill>
                  <a:schemeClr val="dk1"/>
                </a:solidFill>
                <a:latin typeface="Calibri"/>
                <a:ea typeface="Calibri"/>
                <a:cs typeface="Calibri"/>
                <a:sym typeface="Calibri"/>
              </a:rPr>
              <a:t>Give reasons for your answers  </a:t>
            </a:r>
          </a:p>
        </p:txBody>
      </p:sp>
      <p:pic>
        <p:nvPicPr>
          <p:cNvPr id="91" name="Google Shape;91;p13"/>
          <p:cNvPicPr preferRelativeResize="0"/>
          <p:nvPr/>
        </p:nvPicPr>
        <p:blipFill rotWithShape="1">
          <a:blip r:embed="rId6">
            <a:alphaModFix/>
          </a:blip>
          <a:srcRect/>
          <a:stretch/>
        </p:blipFill>
        <p:spPr>
          <a:xfrm>
            <a:off x="7234869" y="4451870"/>
            <a:ext cx="2026577" cy="210824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0"/>
          <p:cNvSpPr txBox="1">
            <a:spLocks noGrp="1"/>
          </p:cNvSpPr>
          <p:nvPr>
            <p:ph type="title"/>
          </p:nvPr>
        </p:nvSpPr>
        <p:spPr>
          <a:xfrm>
            <a:off x="2346960" y="286605"/>
            <a:ext cx="7543800" cy="1450757"/>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Task 1 – Marketing</a:t>
            </a:r>
            <a:endParaRPr/>
          </a:p>
        </p:txBody>
      </p:sp>
      <p:sp>
        <p:nvSpPr>
          <p:cNvPr id="154" name="Google Shape;154;p10"/>
          <p:cNvSpPr txBox="1">
            <a:spLocks noGrp="1"/>
          </p:cNvSpPr>
          <p:nvPr>
            <p:ph type="body" idx="1"/>
          </p:nvPr>
        </p:nvSpPr>
        <p:spPr>
          <a:xfrm>
            <a:off x="798990" y="1845734"/>
            <a:ext cx="9916358" cy="2841676"/>
          </a:xfrm>
          <a:prstGeom prst="rect">
            <a:avLst/>
          </a:prstGeom>
          <a:noFill/>
          <a:ln>
            <a:noFill/>
          </a:ln>
        </p:spPr>
        <p:txBody>
          <a:bodyPr spcFirstLastPara="1" wrap="square" lIns="0" tIns="45700" rIns="0" bIns="45700" anchor="t" anchorCtr="0">
            <a:normAutofit/>
          </a:bodyPr>
          <a:lstStyle/>
          <a:p>
            <a:pPr marL="91440" indent="0">
              <a:spcBef>
                <a:spcPts val="0"/>
              </a:spcBef>
              <a:buSzPts val="2000"/>
              <a:buNone/>
            </a:pPr>
            <a:endParaRPr dirty="0"/>
          </a:p>
          <a:p>
            <a:pPr marL="91440" indent="0">
              <a:spcBef>
                <a:spcPts val="1400"/>
              </a:spcBef>
              <a:buSzPts val="2000"/>
              <a:buNone/>
            </a:pPr>
            <a:endParaRPr dirty="0"/>
          </a:p>
          <a:p>
            <a:pPr indent="0">
              <a:spcBef>
                <a:spcPts val="1400"/>
              </a:spcBef>
              <a:buNone/>
            </a:pPr>
            <a:r>
              <a:rPr lang="en-GB" dirty="0"/>
              <a:t>In pairs/three discuss how has technology changed the way businesses market their products or services?</a:t>
            </a:r>
            <a:endParaRPr dirty="0"/>
          </a:p>
          <a:p>
            <a:pPr marL="91440" indent="0">
              <a:spcBef>
                <a:spcPts val="1400"/>
              </a:spcBef>
              <a:buSzPts val="2000"/>
              <a:buNone/>
            </a:pP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4">
                                            <p:txEl>
                                              <p:pRg st="2" end="2"/>
                                            </p:txEl>
                                          </p:spTgt>
                                        </p:tgtEl>
                                        <p:attrNameLst>
                                          <p:attrName>style.visibility</p:attrName>
                                        </p:attrNameLst>
                                      </p:cBhvr>
                                      <p:to>
                                        <p:strVal val="visible"/>
                                      </p:to>
                                    </p:set>
                                    <p:anim calcmode="lin" valueType="num">
                                      <p:cBhvr additive="base">
                                        <p:cTn id="7" dur="500" fill="hold"/>
                                        <p:tgtEl>
                                          <p:spTgt spid="15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2"/>
          <p:cNvSpPr txBox="1">
            <a:spLocks noGrp="1"/>
          </p:cNvSpPr>
          <p:nvPr>
            <p:ph type="title"/>
          </p:nvPr>
        </p:nvSpPr>
        <p:spPr>
          <a:xfrm>
            <a:off x="2346960" y="286605"/>
            <a:ext cx="7543800" cy="1450757"/>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Task 2 – Customer Service</a:t>
            </a:r>
            <a:endParaRPr/>
          </a:p>
        </p:txBody>
      </p:sp>
      <p:sp>
        <p:nvSpPr>
          <p:cNvPr id="166" name="Google Shape;166;p12"/>
          <p:cNvSpPr txBox="1">
            <a:spLocks noGrp="1"/>
          </p:cNvSpPr>
          <p:nvPr>
            <p:ph type="body" idx="1"/>
          </p:nvPr>
        </p:nvSpPr>
        <p:spPr>
          <a:xfrm>
            <a:off x="994300" y="1845734"/>
            <a:ext cx="9934112" cy="4023360"/>
          </a:xfrm>
          <a:prstGeom prst="rect">
            <a:avLst/>
          </a:prstGeom>
          <a:noFill/>
          <a:ln>
            <a:noFill/>
          </a:ln>
        </p:spPr>
        <p:txBody>
          <a:bodyPr spcFirstLastPara="1" wrap="square" lIns="0" tIns="45700" rIns="0" bIns="45700" anchor="t" anchorCtr="0">
            <a:normAutofit fontScale="92500" lnSpcReduction="20000"/>
          </a:bodyPr>
          <a:lstStyle/>
          <a:p>
            <a:pPr marL="0" indent="0" algn="ctr">
              <a:spcBef>
                <a:spcPts val="0"/>
              </a:spcBef>
              <a:buSzPct val="100000"/>
              <a:buNone/>
            </a:pPr>
            <a:r>
              <a:rPr lang="en-GB" i="1" dirty="0"/>
              <a:t>The customer is always right…Or are they?</a:t>
            </a:r>
            <a:endParaRPr dirty="0"/>
          </a:p>
          <a:p>
            <a:pPr marL="0" indent="0">
              <a:spcBef>
                <a:spcPts val="1400"/>
              </a:spcBef>
              <a:buSzPct val="100000"/>
              <a:buNone/>
            </a:pPr>
            <a:endParaRPr b="1" u="sng" dirty="0"/>
          </a:p>
          <a:p>
            <a:pPr marL="0" indent="0">
              <a:spcBef>
                <a:spcPts val="1400"/>
              </a:spcBef>
              <a:buSzPct val="100000"/>
              <a:buNone/>
            </a:pPr>
            <a:r>
              <a:rPr lang="en-GB" dirty="0"/>
              <a:t>Now more than ever, businesses need to be mindful of their customers and try to keep the customer experience as normal as possible. </a:t>
            </a:r>
            <a:endParaRPr dirty="0"/>
          </a:p>
          <a:p>
            <a:pPr marL="0" indent="0">
              <a:spcBef>
                <a:spcPts val="1400"/>
              </a:spcBef>
              <a:buSzPct val="100000"/>
              <a:buNone/>
            </a:pPr>
            <a:endParaRPr dirty="0"/>
          </a:p>
          <a:p>
            <a:pPr marL="0" indent="0">
              <a:spcBef>
                <a:spcPts val="1400"/>
              </a:spcBef>
              <a:buSzPct val="100000"/>
              <a:buNone/>
            </a:pPr>
            <a:r>
              <a:rPr lang="en-GB" dirty="0"/>
              <a:t>In your pairs/three, discuss the following:</a:t>
            </a:r>
            <a:endParaRPr dirty="0"/>
          </a:p>
          <a:p>
            <a:pPr marL="0" indent="0">
              <a:spcBef>
                <a:spcPts val="1400"/>
              </a:spcBef>
              <a:buSzPct val="100000"/>
              <a:buNone/>
            </a:pPr>
            <a:endParaRPr dirty="0"/>
          </a:p>
          <a:p>
            <a:pPr marL="384048" lvl="1" indent="-148589">
              <a:spcBef>
                <a:spcPts val="400"/>
              </a:spcBef>
              <a:buSzPct val="100000"/>
              <a:buChar char="◦"/>
            </a:pPr>
            <a:r>
              <a:rPr lang="en-GB" dirty="0"/>
              <a:t>Reasons customer service is important</a:t>
            </a:r>
            <a:endParaRPr dirty="0"/>
          </a:p>
          <a:p>
            <a:pPr marL="914400" indent="0">
              <a:spcBef>
                <a:spcPts val="400"/>
              </a:spcBef>
              <a:buNone/>
            </a:pPr>
            <a:endParaRPr sz="2400" dirty="0"/>
          </a:p>
          <a:p>
            <a:pPr marL="384048" lvl="1" indent="-148589">
              <a:spcBef>
                <a:spcPts val="600"/>
              </a:spcBef>
              <a:buSzPct val="100000"/>
              <a:buChar char="◦"/>
            </a:pPr>
            <a:r>
              <a:rPr lang="en-GB" dirty="0"/>
              <a:t>How has technology changed customer services</a:t>
            </a:r>
            <a:endParaRPr dirty="0"/>
          </a:p>
          <a:p>
            <a:pPr marL="91440" indent="0">
              <a:spcBef>
                <a:spcPts val="1400"/>
              </a:spcBef>
              <a:buSzPct val="100000"/>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4"/>
          <p:cNvSpPr txBox="1">
            <a:spLocks noGrp="1"/>
          </p:cNvSpPr>
          <p:nvPr>
            <p:ph type="title"/>
          </p:nvPr>
        </p:nvSpPr>
        <p:spPr>
          <a:xfrm>
            <a:off x="2346960" y="286605"/>
            <a:ext cx="7543800" cy="1450757"/>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Task 3 – Thorpe Park</a:t>
            </a:r>
            <a:endParaRPr/>
          </a:p>
        </p:txBody>
      </p:sp>
      <p:sp>
        <p:nvSpPr>
          <p:cNvPr id="178" name="Google Shape;178;p14"/>
          <p:cNvSpPr txBox="1">
            <a:spLocks noGrp="1"/>
          </p:cNvSpPr>
          <p:nvPr>
            <p:ph type="body" idx="1"/>
          </p:nvPr>
        </p:nvSpPr>
        <p:spPr>
          <a:xfrm>
            <a:off x="772357" y="1845734"/>
            <a:ext cx="10377995" cy="4023360"/>
          </a:xfrm>
          <a:prstGeom prst="rect">
            <a:avLst/>
          </a:prstGeom>
          <a:noFill/>
          <a:ln>
            <a:noFill/>
          </a:ln>
        </p:spPr>
        <p:txBody>
          <a:bodyPr spcFirstLastPara="1" wrap="square" lIns="0" tIns="45700" rIns="0" bIns="45700" anchor="t" anchorCtr="0">
            <a:normAutofit/>
          </a:bodyPr>
          <a:lstStyle/>
          <a:p>
            <a:pPr marL="0" indent="0" algn="ctr">
              <a:spcBef>
                <a:spcPts val="0"/>
              </a:spcBef>
              <a:buSzPts val="2400"/>
              <a:buNone/>
            </a:pPr>
            <a:r>
              <a:rPr lang="en-GB" sz="2400" dirty="0"/>
              <a:t>To bring all our knowledge to life, we need to link this to a business. </a:t>
            </a:r>
          </a:p>
          <a:p>
            <a:pPr marL="0" indent="0" algn="ctr">
              <a:spcBef>
                <a:spcPts val="0"/>
              </a:spcBef>
              <a:buSzPts val="2400"/>
              <a:buNone/>
            </a:pPr>
            <a:r>
              <a:rPr lang="en-GB" sz="2400" dirty="0"/>
              <a:t>Let’s link it to </a:t>
            </a:r>
            <a:r>
              <a:rPr lang="en-GB" sz="2400" b="1" dirty="0"/>
              <a:t>Thorpe Park.</a:t>
            </a:r>
            <a:endParaRPr b="1" dirty="0"/>
          </a:p>
          <a:p>
            <a:pPr marL="0" indent="0">
              <a:spcBef>
                <a:spcPts val="1400"/>
              </a:spcBef>
              <a:buSzPts val="2400"/>
              <a:buNone/>
            </a:pPr>
            <a:endParaRPr lang="en-US" sz="2400" dirty="0"/>
          </a:p>
          <a:p>
            <a:pPr marL="0" indent="0">
              <a:spcBef>
                <a:spcPts val="1400"/>
              </a:spcBef>
              <a:buSzPts val="2400"/>
              <a:buNone/>
            </a:pPr>
            <a:endParaRPr sz="2400" dirty="0"/>
          </a:p>
          <a:p>
            <a:pPr marL="0" indent="0">
              <a:spcBef>
                <a:spcPts val="1400"/>
              </a:spcBef>
              <a:buSzPts val="2400"/>
              <a:buNone/>
            </a:pPr>
            <a:r>
              <a:rPr lang="en-GB" sz="2400" dirty="0"/>
              <a:t>Task: In your pairs/three can you provide a description of the actions taken by Thorpe Park to market their services using technology </a:t>
            </a:r>
          </a:p>
          <a:p>
            <a:pPr marL="0" indent="0">
              <a:spcBef>
                <a:spcPts val="1400"/>
              </a:spcBef>
              <a:buSzPts val="2400"/>
              <a:buNone/>
            </a:pPr>
            <a:endParaRPr lang="en-GB" sz="2400" u="sng"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10845" t="27432" r="8517" b="34450"/>
          <a:stretch/>
        </p:blipFill>
        <p:spPr bwMode="auto">
          <a:xfrm>
            <a:off x="1847528" y="836712"/>
            <a:ext cx="8568952" cy="43924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064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extLst>
              <a:ext uri="{28A0092B-C50C-407E-A947-70E740481C1C}">
                <a14:useLocalDpi xmlns:a14="http://schemas.microsoft.com/office/drawing/2010/main" val="0"/>
              </a:ext>
            </a:extLst>
          </a:blip>
          <a:srcRect l="11356" t="22329" r="8644" b="48485"/>
          <a:stretch/>
        </p:blipFill>
        <p:spPr bwMode="auto">
          <a:xfrm>
            <a:off x="1919536" y="1196752"/>
            <a:ext cx="8208912" cy="3600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39265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593" t="15821" r="11719" b="6250"/>
          <a:stretch/>
        </p:blipFill>
        <p:spPr bwMode="auto">
          <a:xfrm>
            <a:off x="2495601" y="1063205"/>
            <a:ext cx="6901217" cy="5760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0" y="139875"/>
            <a:ext cx="8712968" cy="523220"/>
          </a:xfrm>
          <a:prstGeom prst="rect">
            <a:avLst/>
          </a:prstGeom>
        </p:spPr>
        <p:txBody>
          <a:bodyPr wrap="square">
            <a:spAutoFit/>
          </a:bodyPr>
          <a:lstStyle/>
          <a:p>
            <a:r>
              <a:rPr lang="en-GB" dirty="0"/>
              <a:t>(a) Using information in the brochure, complete the purchase order form below to book a suitable room and buffet menu for </a:t>
            </a:r>
            <a:r>
              <a:rPr lang="en-GB" u="sng" dirty="0"/>
              <a:t>105 participants </a:t>
            </a:r>
            <a:r>
              <a:rPr lang="en-GB" dirty="0"/>
              <a:t>on the day of the launch event.</a:t>
            </a:r>
          </a:p>
        </p:txBody>
      </p:sp>
    </p:spTree>
    <p:extLst>
      <p:ext uri="{BB962C8B-B14F-4D97-AF65-F5344CB8AC3E}">
        <p14:creationId xmlns:p14="http://schemas.microsoft.com/office/powerpoint/2010/main" val="2551859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91544" y="764704"/>
            <a:ext cx="8229600" cy="4752528"/>
          </a:xfrm>
        </p:spPr>
        <p:txBody>
          <a:bodyPr>
            <a:normAutofit fontScale="92500" lnSpcReduction="20000"/>
          </a:bodyPr>
          <a:lstStyle/>
          <a:p>
            <a:pPr marL="109728" indent="0">
              <a:buNone/>
            </a:pPr>
            <a:r>
              <a:rPr lang="en-GB" dirty="0"/>
              <a:t>Did you spot…</a:t>
            </a:r>
          </a:p>
          <a:p>
            <a:pPr marL="109728" indent="0">
              <a:buNone/>
            </a:pPr>
            <a:endParaRPr lang="en-GB" dirty="0"/>
          </a:p>
          <a:p>
            <a:r>
              <a:rPr lang="en-GB" dirty="0"/>
              <a:t>105 people</a:t>
            </a:r>
          </a:p>
          <a:p>
            <a:endParaRPr lang="en-GB" dirty="0"/>
          </a:p>
          <a:p>
            <a:r>
              <a:rPr lang="en-GB" dirty="0"/>
              <a:t>Laptop rental included in Da Vinci room</a:t>
            </a:r>
          </a:p>
          <a:p>
            <a:endParaRPr lang="en-GB" dirty="0"/>
          </a:p>
          <a:p>
            <a:r>
              <a:rPr lang="en-GB" dirty="0"/>
              <a:t>Half-day only</a:t>
            </a:r>
          </a:p>
          <a:p>
            <a:endParaRPr lang="en-GB" dirty="0"/>
          </a:p>
          <a:p>
            <a:r>
              <a:rPr lang="en-GB" dirty="0"/>
              <a:t>VAT</a:t>
            </a:r>
          </a:p>
          <a:p>
            <a:endParaRPr lang="en-GB" dirty="0"/>
          </a:p>
          <a:p>
            <a:r>
              <a:rPr lang="en-GB" dirty="0"/>
              <a:t>£</a:t>
            </a:r>
            <a:r>
              <a:rPr lang="en-GB" u="sng" dirty="0"/>
              <a:t>2000</a:t>
            </a:r>
            <a:r>
              <a:rPr lang="en-GB" dirty="0"/>
              <a:t> budget</a:t>
            </a:r>
          </a:p>
          <a:p>
            <a:pPr marL="109728" indent="0">
              <a:buNone/>
            </a:pPr>
            <a:endParaRPr lang="en-GB" dirty="0"/>
          </a:p>
          <a:p>
            <a:pPr marL="109728" indent="0">
              <a:buNone/>
            </a:pPr>
            <a:endParaRPr lang="en-GB" dirty="0"/>
          </a:p>
        </p:txBody>
      </p:sp>
    </p:spTree>
    <p:extLst>
      <p:ext uri="{BB962C8B-B14F-4D97-AF65-F5344CB8AC3E}">
        <p14:creationId xmlns:p14="http://schemas.microsoft.com/office/powerpoint/2010/main" val="168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blinds(horizontal)">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blinds(horizontal)">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750" t="33593" r="9844" b="13282"/>
          <a:stretch/>
        </p:blipFill>
        <p:spPr bwMode="auto">
          <a:xfrm>
            <a:off x="1703512" y="404664"/>
            <a:ext cx="8705850"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0288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Based on the case we have read, what are the likely impacts on </a:t>
            </a:r>
            <a:r>
              <a:rPr lang="en-GB" dirty="0" err="1"/>
              <a:t>Optimax</a:t>
            </a:r>
            <a:r>
              <a:rPr lang="en-GB" dirty="0"/>
              <a:t> of David’s failure to pay on time…</a:t>
            </a:r>
          </a:p>
          <a:p>
            <a:endParaRPr lang="en-GB" dirty="0"/>
          </a:p>
          <a:p>
            <a:endParaRPr lang="en-GB" dirty="0"/>
          </a:p>
          <a:p>
            <a:r>
              <a:rPr lang="en-GB" dirty="0"/>
              <a:t>Draw a spider diagram with the potential </a:t>
            </a:r>
            <a:r>
              <a:rPr lang="en-GB" u="sng" dirty="0"/>
              <a:t>impacts</a:t>
            </a:r>
          </a:p>
        </p:txBody>
      </p:sp>
    </p:spTree>
    <p:extLst>
      <p:ext uri="{BB962C8B-B14F-4D97-AF65-F5344CB8AC3E}">
        <p14:creationId xmlns:p14="http://schemas.microsoft.com/office/powerpoint/2010/main" val="68354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endParaRPr lang="en-GB" dirty="0"/>
          </a:p>
          <a:p>
            <a:r>
              <a:rPr lang="en-GB" dirty="0"/>
              <a:t>unable to secure a suitable room/venue </a:t>
            </a:r>
          </a:p>
          <a:p>
            <a:r>
              <a:rPr lang="en-GB" dirty="0"/>
              <a:t>late booking fee </a:t>
            </a:r>
          </a:p>
          <a:p>
            <a:r>
              <a:rPr lang="en-GB" dirty="0"/>
              <a:t>cancellation of event </a:t>
            </a:r>
          </a:p>
          <a:p>
            <a:r>
              <a:rPr lang="en-GB" dirty="0"/>
              <a:t>might have to spend more time to find alternatives </a:t>
            </a:r>
          </a:p>
          <a:p>
            <a:r>
              <a:rPr lang="en-GB" dirty="0"/>
              <a:t>alternatives might not be as good </a:t>
            </a:r>
          </a:p>
          <a:p>
            <a:r>
              <a:rPr lang="en-GB" dirty="0"/>
              <a:t>alternatives might be more costly </a:t>
            </a:r>
          </a:p>
          <a:p>
            <a:r>
              <a:rPr lang="en-GB" dirty="0"/>
              <a:t>will not be able to send out invites on time </a:t>
            </a:r>
          </a:p>
          <a:p>
            <a:r>
              <a:rPr lang="en-GB" dirty="0"/>
              <a:t>affects reputation of </a:t>
            </a:r>
            <a:r>
              <a:rPr lang="en-GB" dirty="0" err="1"/>
              <a:t>Optimax</a:t>
            </a:r>
            <a:endParaRPr lang="en-GB" dirty="0"/>
          </a:p>
          <a:p>
            <a:endParaRPr lang="en-GB" dirty="0"/>
          </a:p>
        </p:txBody>
      </p:sp>
      <p:sp>
        <p:nvSpPr>
          <p:cNvPr id="3" name="Title 2"/>
          <p:cNvSpPr>
            <a:spLocks noGrp="1"/>
          </p:cNvSpPr>
          <p:nvPr>
            <p:ph type="title"/>
          </p:nvPr>
        </p:nvSpPr>
        <p:spPr/>
        <p:txBody>
          <a:bodyPr/>
          <a:lstStyle/>
          <a:p>
            <a:r>
              <a:rPr lang="en-GB" dirty="0"/>
              <a:t>Potential answers…</a:t>
            </a:r>
          </a:p>
        </p:txBody>
      </p:sp>
    </p:spTree>
    <p:extLst>
      <p:ext uri="{BB962C8B-B14F-4D97-AF65-F5344CB8AC3E}">
        <p14:creationId xmlns:p14="http://schemas.microsoft.com/office/powerpoint/2010/main" val="236536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
          <p:cNvSpPr txBox="1">
            <a:spLocks noGrp="1"/>
          </p:cNvSpPr>
          <p:nvPr>
            <p:ph type="ctrTitle"/>
          </p:nvPr>
        </p:nvSpPr>
        <p:spPr>
          <a:xfrm>
            <a:off x="2448450" y="-519137"/>
            <a:ext cx="7416900" cy="4611900"/>
          </a:xfrm>
          <a:prstGeom prst="rect">
            <a:avLst/>
          </a:prstGeom>
          <a:noFill/>
          <a:ln>
            <a:noFill/>
          </a:ln>
        </p:spPr>
        <p:txBody>
          <a:bodyPr spcFirstLastPara="1" wrap="square" lIns="91425" tIns="45700" rIns="91425" bIns="45700" anchor="b" anchorCtr="0">
            <a:normAutofit/>
          </a:bodyPr>
          <a:lstStyle/>
          <a:p>
            <a:pPr>
              <a:lnSpc>
                <a:spcPct val="85000"/>
              </a:lnSpc>
              <a:buClr>
                <a:srgbClr val="262626"/>
              </a:buClr>
              <a:buSzPts val="5400"/>
            </a:pPr>
            <a:r>
              <a:rPr lang="en-GB" sz="5400"/>
              <a:t>Welcome to Cambridge Technical</a:t>
            </a:r>
            <a:br>
              <a:rPr lang="en-GB" sz="5400"/>
            </a:br>
            <a:r>
              <a:rPr lang="en-GB" sz="5400"/>
              <a:t>Extended Certificate in Business</a:t>
            </a:r>
            <a:endParaRPr sz="5400"/>
          </a:p>
        </p:txBody>
      </p:sp>
      <p:pic>
        <p:nvPicPr>
          <p:cNvPr id="102" name="Google Shape;102;p1"/>
          <p:cNvPicPr preferRelativeResize="0"/>
          <p:nvPr/>
        </p:nvPicPr>
        <p:blipFill rotWithShape="1">
          <a:blip r:embed="rId3">
            <a:alphaModFix/>
          </a:blip>
          <a:srcRect/>
          <a:stretch/>
        </p:blipFill>
        <p:spPr>
          <a:xfrm>
            <a:off x="5047621" y="4623880"/>
            <a:ext cx="2218556" cy="131880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Here is the actual question…</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375" t="31250" r="9844" b="58008"/>
          <a:stretch/>
        </p:blipFill>
        <p:spPr bwMode="auto">
          <a:xfrm>
            <a:off x="1919536" y="3325019"/>
            <a:ext cx="862965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6177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492896"/>
            <a:ext cx="8229600" cy="1143000"/>
          </a:xfrm>
        </p:spPr>
        <p:txBody>
          <a:bodyPr>
            <a:normAutofit fontScale="90000"/>
          </a:bodyPr>
          <a:lstStyle/>
          <a:p>
            <a:r>
              <a:rPr lang="en-GB" dirty="0"/>
              <a:t>Can </a:t>
            </a:r>
            <a:r>
              <a:rPr lang="en-GB" dirty="0">
                <a:effectLst/>
              </a:rPr>
              <a:t>you</a:t>
            </a:r>
            <a:r>
              <a:rPr lang="en-GB" dirty="0"/>
              <a:t> now add to the points you have made using greater detail?</a:t>
            </a:r>
            <a:br>
              <a:rPr lang="en-GB" dirty="0"/>
            </a:br>
            <a:br>
              <a:rPr lang="en-GB" dirty="0"/>
            </a:br>
            <a:r>
              <a:rPr lang="en-GB" dirty="0"/>
              <a:t>Remember the importance of the word </a:t>
            </a:r>
            <a:r>
              <a:rPr lang="en-GB" u="sng" dirty="0"/>
              <a:t>impact</a:t>
            </a:r>
            <a:r>
              <a:rPr lang="en-GB" dirty="0"/>
              <a:t>!</a:t>
            </a:r>
            <a:br>
              <a:rPr lang="en-GB" dirty="0"/>
            </a:br>
            <a:br>
              <a:rPr lang="en-GB" dirty="0"/>
            </a:br>
            <a:r>
              <a:rPr lang="en-GB" dirty="0"/>
              <a:t>What will this lead to </a:t>
            </a:r>
            <a:r>
              <a:rPr lang="en-GB" u="sng" dirty="0"/>
              <a:t>for the business</a:t>
            </a:r>
            <a:r>
              <a:rPr lang="en-GB" dirty="0"/>
              <a:t>…</a:t>
            </a:r>
            <a:endParaRPr lang="en-US" dirty="0"/>
          </a:p>
        </p:txBody>
      </p:sp>
    </p:spTree>
    <p:extLst>
      <p:ext uri="{BB962C8B-B14F-4D97-AF65-F5344CB8AC3E}">
        <p14:creationId xmlns:p14="http://schemas.microsoft.com/office/powerpoint/2010/main" val="39055507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Unit 1 Example Questions…</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26" t="36697" r="9375" b="22461"/>
          <a:stretch/>
        </p:blipFill>
        <p:spPr bwMode="auto">
          <a:xfrm>
            <a:off x="1991544" y="1844824"/>
            <a:ext cx="8398288" cy="3713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Unit 1 Example Questions…</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38" t="27149" r="8750" b="40234"/>
          <a:stretch/>
        </p:blipFill>
        <p:spPr bwMode="auto">
          <a:xfrm>
            <a:off x="1919536" y="1772816"/>
            <a:ext cx="8352928" cy="289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454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a:spLocks noGrp="1"/>
          </p:cNvSpPr>
          <p:nvPr>
            <p:ph type="title"/>
          </p:nvPr>
        </p:nvSpPr>
        <p:spPr>
          <a:xfrm>
            <a:off x="1790410" y="107379"/>
            <a:ext cx="7543800" cy="1450800"/>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Introduction</a:t>
            </a:r>
            <a:endParaRPr/>
          </a:p>
        </p:txBody>
      </p:sp>
      <p:sp>
        <p:nvSpPr>
          <p:cNvPr id="108" name="Google Shape;108;p2"/>
          <p:cNvSpPr txBox="1">
            <a:spLocks noGrp="1"/>
          </p:cNvSpPr>
          <p:nvPr>
            <p:ph type="body" idx="1"/>
          </p:nvPr>
        </p:nvSpPr>
        <p:spPr>
          <a:xfrm>
            <a:off x="1865834" y="1812836"/>
            <a:ext cx="4765785" cy="4131600"/>
          </a:xfrm>
          <a:prstGeom prst="rect">
            <a:avLst/>
          </a:prstGeom>
          <a:noFill/>
          <a:ln>
            <a:noFill/>
          </a:ln>
        </p:spPr>
        <p:txBody>
          <a:bodyPr spcFirstLastPara="1" wrap="square" lIns="0" tIns="45700" rIns="0" bIns="45700" anchor="t" anchorCtr="0">
            <a:normAutofit/>
          </a:bodyPr>
          <a:lstStyle/>
          <a:p>
            <a:pPr marL="91440" indent="-91440">
              <a:spcBef>
                <a:spcPts val="0"/>
              </a:spcBef>
              <a:buSzPts val="2800"/>
              <a:buNone/>
            </a:pPr>
            <a:r>
              <a:rPr lang="en-GB" dirty="0"/>
              <a:t>	We offer the Extended Certificate course as run by OCR Cambridge </a:t>
            </a:r>
            <a:r>
              <a:rPr lang="en-GB" dirty="0" err="1"/>
              <a:t>Technicals</a:t>
            </a:r>
            <a:r>
              <a:rPr lang="en-GB" dirty="0"/>
              <a:t> and our chosen pathway is </a:t>
            </a:r>
            <a:r>
              <a:rPr lang="en-GB" b="1" u="sng" dirty="0"/>
              <a:t>Marketing</a:t>
            </a:r>
            <a:r>
              <a:rPr lang="en-GB" dirty="0"/>
              <a:t>.</a:t>
            </a:r>
          </a:p>
          <a:p>
            <a:pPr marL="91440" indent="-91440">
              <a:spcBef>
                <a:spcPts val="0"/>
              </a:spcBef>
              <a:buSzPts val="2800"/>
              <a:buNone/>
            </a:pPr>
            <a:endParaRPr lang="en-GB" dirty="0"/>
          </a:p>
          <a:p>
            <a:pPr marL="91440" indent="-91440">
              <a:spcBef>
                <a:spcPts val="0"/>
              </a:spcBef>
              <a:buSzPts val="2800"/>
              <a:buNone/>
            </a:pPr>
            <a:endParaRPr lang="en-GB" dirty="0"/>
          </a:p>
          <a:p>
            <a:pPr marL="91440" indent="-91440">
              <a:spcBef>
                <a:spcPts val="0"/>
              </a:spcBef>
              <a:buSzPts val="2800"/>
              <a:buNone/>
            </a:pPr>
            <a:r>
              <a:rPr lang="en-GB" dirty="0"/>
              <a:t> Therefore many aspects of the course relate specifically to marketing.</a:t>
            </a:r>
            <a:endParaRPr dirty="0"/>
          </a:p>
        </p:txBody>
      </p:sp>
      <p:sp>
        <p:nvSpPr>
          <p:cNvPr id="109" name="Google Shape;109;p2"/>
          <p:cNvSpPr/>
          <p:nvPr/>
        </p:nvSpPr>
        <p:spPr>
          <a:xfrm>
            <a:off x="6782363" y="1812835"/>
            <a:ext cx="4545543" cy="3886629"/>
          </a:xfrm>
          <a:prstGeom prst="rect">
            <a:avLst/>
          </a:prstGeom>
          <a:solidFill>
            <a:schemeClr val="accent2"/>
          </a:solidFill>
          <a:ln w="15875"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algn="ctr">
              <a:buSzPts val="1800"/>
            </a:pPr>
            <a:r>
              <a:rPr lang="en-GB" sz="3200" dirty="0">
                <a:solidFill>
                  <a:schemeClr val="tx1"/>
                </a:solidFill>
                <a:latin typeface="Calibri"/>
                <a:ea typeface="Calibri"/>
                <a:cs typeface="Calibri"/>
                <a:sym typeface="Calibri"/>
              </a:rPr>
              <a:t>Cambridge Technical Extended Certificate in Business</a:t>
            </a:r>
            <a:endParaRPr sz="3200" dirty="0">
              <a:solidFill>
                <a:schemeClr val="tx1"/>
              </a:solidFill>
            </a:endParaRPr>
          </a:p>
          <a:p>
            <a:pPr algn="ctr">
              <a:buSzPts val="1800"/>
            </a:pPr>
            <a:endParaRPr sz="3200" dirty="0">
              <a:solidFill>
                <a:schemeClr val="tx1"/>
              </a:solidFill>
              <a:latin typeface="Calibri"/>
              <a:ea typeface="Calibri"/>
              <a:cs typeface="Calibri"/>
              <a:sym typeface="Calibri"/>
            </a:endParaRPr>
          </a:p>
          <a:p>
            <a:pPr algn="ctr">
              <a:buSzPts val="1800"/>
            </a:pPr>
            <a:r>
              <a:rPr lang="en-GB" sz="3200" dirty="0">
                <a:solidFill>
                  <a:schemeClr val="tx1"/>
                </a:solidFill>
                <a:latin typeface="Calibri"/>
                <a:ea typeface="Calibri"/>
                <a:cs typeface="Calibri"/>
                <a:sym typeface="Calibri"/>
              </a:rPr>
              <a:t>Worth 1 A-Level.</a:t>
            </a:r>
            <a:endParaRPr sz="3200" dirty="0">
              <a:solidFill>
                <a:schemeClr val="tx1"/>
              </a:solidFill>
            </a:endParaRPr>
          </a:p>
          <a:p>
            <a:pPr algn="ctr">
              <a:buSzPts val="1800"/>
            </a:pPr>
            <a:r>
              <a:rPr lang="en-GB" sz="3200" dirty="0">
                <a:solidFill>
                  <a:schemeClr val="tx1"/>
                </a:solidFill>
                <a:latin typeface="Calibri"/>
                <a:ea typeface="Calibri"/>
                <a:cs typeface="Calibri"/>
                <a:sym typeface="Calibri"/>
              </a:rPr>
              <a:t>60% coursework, 40% examination</a:t>
            </a:r>
            <a:endParaRPr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9">
                                            <p:txEl>
                                              <p:pRg st="0" end="0"/>
                                            </p:txEl>
                                          </p:spTgt>
                                        </p:tgtEl>
                                        <p:attrNameLst>
                                          <p:attrName>style.visibility</p:attrName>
                                        </p:attrNameLst>
                                      </p:cBhvr>
                                      <p:to>
                                        <p:strVal val="visible"/>
                                      </p:to>
                                    </p:set>
                                    <p:animEffect transition="in" filter="barn(inVertical)">
                                      <p:cBhvr>
                                        <p:cTn id="7" dur="500"/>
                                        <p:tgtEl>
                                          <p:spTgt spid="109">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09">
                                            <p:txEl>
                                              <p:pRg st="2" end="2"/>
                                            </p:txEl>
                                          </p:spTgt>
                                        </p:tgtEl>
                                        <p:attrNameLst>
                                          <p:attrName>style.visibility</p:attrName>
                                        </p:attrNameLst>
                                      </p:cBhvr>
                                      <p:to>
                                        <p:strVal val="visible"/>
                                      </p:to>
                                    </p:set>
                                    <p:animEffect transition="in" filter="barn(inVertical)">
                                      <p:cBhvr>
                                        <p:cTn id="10" dur="500"/>
                                        <p:tgtEl>
                                          <p:spTgt spid="109">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9">
                                            <p:txEl>
                                              <p:pRg st="3" end="3"/>
                                            </p:txEl>
                                          </p:spTgt>
                                        </p:tgtEl>
                                        <p:attrNameLst>
                                          <p:attrName>style.visibility</p:attrName>
                                        </p:attrNameLst>
                                      </p:cBhvr>
                                      <p:to>
                                        <p:strVal val="visible"/>
                                      </p:to>
                                    </p:set>
                                    <p:animEffect transition="in" filter="barn(inVertical)">
                                      <p:cBhvr>
                                        <p:cTn id="13" dur="500"/>
                                        <p:tgtEl>
                                          <p:spTgt spid="10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3"/>
          <p:cNvSpPr txBox="1">
            <a:spLocks noGrp="1"/>
          </p:cNvSpPr>
          <p:nvPr>
            <p:ph type="title"/>
          </p:nvPr>
        </p:nvSpPr>
        <p:spPr>
          <a:xfrm>
            <a:off x="1831198" y="182825"/>
            <a:ext cx="8836800" cy="1450800"/>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Cambridge Technical Extended Certificate in Business</a:t>
            </a:r>
            <a:endParaRPr/>
          </a:p>
        </p:txBody>
      </p:sp>
      <p:sp>
        <p:nvSpPr>
          <p:cNvPr id="115" name="Google Shape;115;p3"/>
          <p:cNvSpPr txBox="1">
            <a:spLocks noGrp="1"/>
          </p:cNvSpPr>
          <p:nvPr>
            <p:ph type="body" idx="1"/>
          </p:nvPr>
        </p:nvSpPr>
        <p:spPr>
          <a:xfrm>
            <a:off x="1748460" y="1959290"/>
            <a:ext cx="3703200" cy="736200"/>
          </a:xfrm>
          <a:prstGeom prst="rect">
            <a:avLst/>
          </a:prstGeom>
          <a:noFill/>
          <a:ln>
            <a:noFill/>
          </a:ln>
        </p:spPr>
        <p:txBody>
          <a:bodyPr spcFirstLastPara="1" wrap="square" lIns="91425" tIns="45700" rIns="91425" bIns="45700" anchor="ctr" anchorCtr="0">
            <a:normAutofit/>
          </a:bodyPr>
          <a:lstStyle/>
          <a:p>
            <a:pPr marL="0" indent="0">
              <a:spcBef>
                <a:spcPts val="0"/>
              </a:spcBef>
              <a:buSzPts val="2800"/>
            </a:pPr>
            <a:r>
              <a:rPr lang="en-GB" sz="2800"/>
              <a:t>EXAM UNITS</a:t>
            </a:r>
            <a:endParaRPr/>
          </a:p>
        </p:txBody>
      </p:sp>
      <p:sp>
        <p:nvSpPr>
          <p:cNvPr id="116" name="Google Shape;116;p3"/>
          <p:cNvSpPr txBox="1">
            <a:spLocks noGrp="1"/>
          </p:cNvSpPr>
          <p:nvPr>
            <p:ph type="body" idx="2"/>
          </p:nvPr>
        </p:nvSpPr>
        <p:spPr>
          <a:xfrm>
            <a:off x="1316473" y="2865300"/>
            <a:ext cx="4323900" cy="3286800"/>
          </a:xfrm>
          <a:prstGeom prst="rect">
            <a:avLst/>
          </a:prstGeom>
          <a:noFill/>
          <a:ln>
            <a:noFill/>
          </a:ln>
        </p:spPr>
        <p:txBody>
          <a:bodyPr spcFirstLastPara="1" wrap="square" lIns="0" tIns="45700" rIns="0" bIns="45700" anchor="t" anchorCtr="0">
            <a:normAutofit/>
          </a:bodyPr>
          <a:lstStyle/>
          <a:p>
            <a:pPr lvl="1" indent="-381000">
              <a:spcBef>
                <a:spcPts val="0"/>
              </a:spcBef>
              <a:buSzPts val="2400"/>
              <a:buChar char="◦"/>
            </a:pPr>
            <a:r>
              <a:rPr lang="en-GB" dirty="0"/>
              <a:t>Unit 1 - The Business Environment (Double weighted)</a:t>
            </a:r>
            <a:endParaRPr dirty="0"/>
          </a:p>
          <a:p>
            <a:pPr marL="0" indent="0">
              <a:spcBef>
                <a:spcPts val="0"/>
              </a:spcBef>
              <a:buNone/>
            </a:pPr>
            <a:endParaRPr sz="2400" dirty="0"/>
          </a:p>
          <a:p>
            <a:pPr lvl="1" indent="-381000">
              <a:spcBef>
                <a:spcPts val="1400"/>
              </a:spcBef>
              <a:buSzPts val="2400"/>
              <a:buChar char="◦"/>
            </a:pPr>
            <a:r>
              <a:rPr lang="en-GB" dirty="0"/>
              <a:t>Unit 2 - Working in Business</a:t>
            </a:r>
            <a:endParaRPr dirty="0"/>
          </a:p>
        </p:txBody>
      </p:sp>
      <p:sp>
        <p:nvSpPr>
          <p:cNvPr id="117" name="Google Shape;117;p3"/>
          <p:cNvSpPr txBox="1">
            <a:spLocks noGrp="1"/>
          </p:cNvSpPr>
          <p:nvPr>
            <p:ph type="body" idx="3"/>
          </p:nvPr>
        </p:nvSpPr>
        <p:spPr>
          <a:xfrm>
            <a:off x="6262865" y="1959302"/>
            <a:ext cx="3703200" cy="736200"/>
          </a:xfrm>
          <a:prstGeom prst="rect">
            <a:avLst/>
          </a:prstGeom>
          <a:noFill/>
          <a:ln>
            <a:noFill/>
          </a:ln>
        </p:spPr>
        <p:txBody>
          <a:bodyPr spcFirstLastPara="1" wrap="square" lIns="91425" tIns="45700" rIns="91425" bIns="45700" anchor="ctr" anchorCtr="0">
            <a:normAutofit/>
          </a:bodyPr>
          <a:lstStyle/>
          <a:p>
            <a:pPr marL="0" indent="0">
              <a:spcBef>
                <a:spcPts val="0"/>
              </a:spcBef>
              <a:buSzPts val="2800"/>
            </a:pPr>
            <a:r>
              <a:rPr lang="en-GB" sz="2800"/>
              <a:t>COURSEWORK UNITS</a:t>
            </a:r>
            <a:endParaRPr/>
          </a:p>
        </p:txBody>
      </p:sp>
      <p:sp>
        <p:nvSpPr>
          <p:cNvPr id="118" name="Google Shape;118;p3"/>
          <p:cNvSpPr txBox="1">
            <a:spLocks noGrp="1"/>
          </p:cNvSpPr>
          <p:nvPr>
            <p:ph type="body" idx="4"/>
          </p:nvPr>
        </p:nvSpPr>
        <p:spPr>
          <a:xfrm>
            <a:off x="5395052" y="2789825"/>
            <a:ext cx="4411500" cy="3286800"/>
          </a:xfrm>
          <a:prstGeom prst="rect">
            <a:avLst/>
          </a:prstGeom>
          <a:noFill/>
          <a:ln>
            <a:noFill/>
          </a:ln>
        </p:spPr>
        <p:txBody>
          <a:bodyPr spcFirstLastPara="1" wrap="square" lIns="0" tIns="45700" rIns="0" bIns="45700" anchor="t" anchorCtr="0">
            <a:normAutofit/>
          </a:bodyPr>
          <a:lstStyle/>
          <a:p>
            <a:pPr marL="1371600" lvl="1" indent="-381000">
              <a:spcBef>
                <a:spcPts val="0"/>
              </a:spcBef>
              <a:buSzPts val="2400"/>
              <a:buChar char="◦"/>
            </a:pPr>
            <a:r>
              <a:rPr lang="en-GB" dirty="0"/>
              <a:t>Unit 4 - Customers &amp; Communication</a:t>
            </a:r>
            <a:endParaRPr dirty="0"/>
          </a:p>
          <a:p>
            <a:pPr marL="1371600" lvl="1" indent="-381000">
              <a:spcBef>
                <a:spcPts val="1400"/>
              </a:spcBef>
              <a:buSzPts val="2400"/>
              <a:buChar char="◦"/>
            </a:pPr>
            <a:r>
              <a:rPr lang="en-GB" dirty="0"/>
              <a:t>Unit 5 - Marketing &amp; Market Research</a:t>
            </a:r>
            <a:endParaRPr dirty="0"/>
          </a:p>
          <a:p>
            <a:pPr marL="1371600" lvl="1" indent="-381000">
              <a:spcBef>
                <a:spcPts val="1400"/>
              </a:spcBef>
              <a:buSzPts val="2400"/>
              <a:buChar char="◦"/>
            </a:pPr>
            <a:r>
              <a:rPr lang="en-GB" dirty="0"/>
              <a:t>Unit 8 - Introduction to Human Resources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6">
                                            <p:txEl>
                                              <p:pRg st="0" end="0"/>
                                            </p:txEl>
                                          </p:spTgt>
                                        </p:tgtEl>
                                        <p:attrNameLst>
                                          <p:attrName>style.visibility</p:attrName>
                                        </p:attrNameLst>
                                      </p:cBhvr>
                                      <p:to>
                                        <p:strVal val="visible"/>
                                      </p:to>
                                    </p:set>
                                    <p:animEffect transition="in" filter="barn(inVertical)">
                                      <p:cBhvr>
                                        <p:cTn id="7" dur="500"/>
                                        <p:tgtEl>
                                          <p:spTgt spid="116">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6">
                                            <p:txEl>
                                              <p:pRg st="2" end="2"/>
                                            </p:txEl>
                                          </p:spTgt>
                                        </p:tgtEl>
                                        <p:attrNameLst>
                                          <p:attrName>style.visibility</p:attrName>
                                        </p:attrNameLst>
                                      </p:cBhvr>
                                      <p:to>
                                        <p:strVal val="visible"/>
                                      </p:to>
                                    </p:set>
                                    <p:animEffect transition="in" filter="barn(inVertical)">
                                      <p:cBhvr>
                                        <p:cTn id="10" dur="500"/>
                                        <p:tgtEl>
                                          <p:spTgt spid="11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8">
                                            <p:txEl>
                                              <p:pRg st="0" end="0"/>
                                            </p:txEl>
                                          </p:spTgt>
                                        </p:tgtEl>
                                        <p:attrNameLst>
                                          <p:attrName>style.visibility</p:attrName>
                                        </p:attrNameLst>
                                      </p:cBhvr>
                                      <p:to>
                                        <p:strVal val="visible"/>
                                      </p:to>
                                    </p:set>
                                    <p:animEffect transition="in" filter="barn(inVertical)">
                                      <p:cBhvr>
                                        <p:cTn id="15" dur="500"/>
                                        <p:tgtEl>
                                          <p:spTgt spid="118">
                                            <p:txEl>
                                              <p:pRg st="0" end="0"/>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8">
                                            <p:txEl>
                                              <p:pRg st="1" end="1"/>
                                            </p:txEl>
                                          </p:spTgt>
                                        </p:tgtEl>
                                        <p:attrNameLst>
                                          <p:attrName>style.visibility</p:attrName>
                                        </p:attrNameLst>
                                      </p:cBhvr>
                                      <p:to>
                                        <p:strVal val="visible"/>
                                      </p:to>
                                    </p:set>
                                    <p:animEffect transition="in" filter="barn(inVertical)">
                                      <p:cBhvr>
                                        <p:cTn id="18" dur="500"/>
                                        <p:tgtEl>
                                          <p:spTgt spid="118">
                                            <p:txEl>
                                              <p:pRg st="1" end="1"/>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18">
                                            <p:txEl>
                                              <p:pRg st="2" end="2"/>
                                            </p:txEl>
                                          </p:spTgt>
                                        </p:tgtEl>
                                        <p:attrNameLst>
                                          <p:attrName>style.visibility</p:attrName>
                                        </p:attrNameLst>
                                      </p:cBhvr>
                                      <p:to>
                                        <p:strVal val="visible"/>
                                      </p:to>
                                    </p:set>
                                    <p:animEffect transition="in" filter="barn(inVertical)">
                                      <p:cBhvr>
                                        <p:cTn id="21" dur="500"/>
                                        <p:tgtEl>
                                          <p:spTgt spid="1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build="p"/>
      <p:bldP spid="11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5"/>
          <p:cNvSpPr txBox="1">
            <a:spLocks noGrp="1"/>
          </p:cNvSpPr>
          <p:nvPr>
            <p:ph type="title"/>
          </p:nvPr>
        </p:nvSpPr>
        <p:spPr>
          <a:xfrm>
            <a:off x="2346960" y="286605"/>
            <a:ext cx="7543800" cy="1450757"/>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The course…</a:t>
            </a:r>
            <a:endParaRPr/>
          </a:p>
        </p:txBody>
      </p:sp>
      <p:graphicFrame>
        <p:nvGraphicFramePr>
          <p:cNvPr id="124" name="Google Shape;124;p5"/>
          <p:cNvGraphicFramePr/>
          <p:nvPr/>
        </p:nvGraphicFramePr>
        <p:xfrm>
          <a:off x="2346325" y="1846263"/>
          <a:ext cx="7545050" cy="3888525"/>
        </p:xfrm>
        <a:graphic>
          <a:graphicData uri="http://schemas.openxmlformats.org/drawingml/2006/table">
            <a:tbl>
              <a:tblPr firstRow="1" bandRow="1">
                <a:noFill/>
              </a:tblPr>
              <a:tblGrid>
                <a:gridCol w="7545050">
                  <a:extLst>
                    <a:ext uri="{9D8B030D-6E8A-4147-A177-3AD203B41FA5}">
                      <a16:colId xmlns:a16="http://schemas.microsoft.com/office/drawing/2014/main" val="20000"/>
                    </a:ext>
                  </a:extLst>
                </a:gridCol>
              </a:tblGrid>
              <a:tr h="4254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dirty="0"/>
                        <a:t>YOU and Cambridge Technical in Business</a:t>
                      </a:r>
                      <a:endParaRPr sz="1800" u="none" strike="noStrike" cap="none" dirty="0"/>
                    </a:p>
                  </a:txBody>
                  <a:tcPr marL="88725" marR="88725" marT="45725" marB="45725"/>
                </a:tc>
                <a:extLst>
                  <a:ext uri="{0D108BD9-81ED-4DB2-BD59-A6C34878D82A}">
                    <a16:rowId xmlns:a16="http://schemas.microsoft.com/office/drawing/2014/main" val="10000"/>
                  </a:ext>
                </a:extLst>
              </a:tr>
              <a:tr h="8369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You would like to develop the knowledge and skills to set up your own business and/or the work in a business.</a:t>
                      </a:r>
                      <a:endParaRPr sz="1800" u="none" strike="noStrike" cap="none"/>
                    </a:p>
                  </a:txBody>
                  <a:tcPr marL="88725" marR="88725" marT="45725" marB="45725"/>
                </a:tc>
                <a:extLst>
                  <a:ext uri="{0D108BD9-81ED-4DB2-BD59-A6C34878D82A}">
                    <a16:rowId xmlns:a16="http://schemas.microsoft.com/office/drawing/2014/main" val="10001"/>
                  </a:ext>
                </a:extLst>
              </a:tr>
              <a:tr h="753825">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You are considering studying a business-related subject at university or are thinking about an apprenticeship when you leave school.</a:t>
                      </a:r>
                      <a:endParaRPr sz="1800" u="none" strike="noStrike" cap="none"/>
                    </a:p>
                  </a:txBody>
                  <a:tcPr marL="88725" marR="88725" marT="45725" marB="45725"/>
                </a:tc>
                <a:extLst>
                  <a:ext uri="{0D108BD9-81ED-4DB2-BD59-A6C34878D82A}">
                    <a16:rowId xmlns:a16="http://schemas.microsoft.com/office/drawing/2014/main" val="10002"/>
                  </a:ext>
                </a:extLst>
              </a:tr>
              <a:tr h="5025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You enjoy and hands-on, practical approach to learning.</a:t>
                      </a:r>
                      <a:endParaRPr sz="1800" u="none" strike="noStrike" cap="none"/>
                    </a:p>
                  </a:txBody>
                  <a:tcPr marL="88725" marR="88725" marT="45725" marB="45725"/>
                </a:tc>
                <a:extLst>
                  <a:ext uri="{0D108BD9-81ED-4DB2-BD59-A6C34878D82A}">
                    <a16:rowId xmlns:a16="http://schemas.microsoft.com/office/drawing/2014/main" val="10003"/>
                  </a:ext>
                </a:extLst>
              </a:tr>
              <a:tr h="43210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You work well with others.</a:t>
                      </a:r>
                      <a:endParaRPr sz="1800" u="none" strike="noStrike" cap="none"/>
                    </a:p>
                  </a:txBody>
                  <a:tcPr marL="88725" marR="88725" marT="45725" marB="45725"/>
                </a:tc>
                <a:extLst>
                  <a:ext uri="{0D108BD9-81ED-4DB2-BD59-A6C34878D82A}">
                    <a16:rowId xmlns:a16="http://schemas.microsoft.com/office/drawing/2014/main" val="10004"/>
                  </a:ext>
                </a:extLst>
              </a:tr>
              <a:tr h="502550">
                <a:tc>
                  <a:txBody>
                    <a:bodyPr/>
                    <a:lstStyle/>
                    <a:p>
                      <a:pPr marL="0" marR="0" lvl="0" indent="0" algn="l" rtl="0">
                        <a:lnSpc>
                          <a:spcPct val="100000"/>
                        </a:lnSpc>
                        <a:spcBef>
                          <a:spcPts val="0"/>
                        </a:spcBef>
                        <a:spcAft>
                          <a:spcPts val="0"/>
                        </a:spcAft>
                        <a:buClr>
                          <a:srgbClr val="000000"/>
                        </a:buClr>
                        <a:buSzPts val="1800"/>
                        <a:buFont typeface="Arial"/>
                        <a:buNone/>
                      </a:pPr>
                      <a:r>
                        <a:rPr lang="en-GB" sz="1800" u="none" strike="noStrike" cap="none"/>
                        <a:t>You have previously completed the </a:t>
                      </a:r>
                      <a:r>
                        <a:rPr lang="en-GB" sz="1800"/>
                        <a:t>OCR </a:t>
                      </a:r>
                      <a:r>
                        <a:rPr lang="en-GB" sz="1800" u="none" strike="noStrike" cap="none"/>
                        <a:t>Business course</a:t>
                      </a:r>
                      <a:endParaRPr sz="1800" u="none" strike="noStrike" cap="none"/>
                    </a:p>
                  </a:txBody>
                  <a:tcPr marL="88725" marR="88725" marT="45725" marB="45725"/>
                </a:tc>
                <a:extLst>
                  <a:ext uri="{0D108BD9-81ED-4DB2-BD59-A6C34878D82A}">
                    <a16:rowId xmlns:a16="http://schemas.microsoft.com/office/drawing/2014/main" val="10005"/>
                  </a:ext>
                </a:extLst>
              </a:tr>
              <a:tr h="435100">
                <a:tc>
                  <a:txBody>
                    <a:bodyPr/>
                    <a:lstStyle/>
                    <a:p>
                      <a:pPr marL="0" marR="0" lvl="0" indent="0" algn="l" rtl="0">
                        <a:lnSpc>
                          <a:spcPct val="100000"/>
                        </a:lnSpc>
                        <a:spcBef>
                          <a:spcPts val="0"/>
                        </a:spcBef>
                        <a:spcAft>
                          <a:spcPts val="0"/>
                        </a:spcAft>
                        <a:buClr>
                          <a:schemeClr val="dk1"/>
                        </a:buClr>
                        <a:buSzPts val="1800"/>
                        <a:buFont typeface="Calibri"/>
                        <a:buNone/>
                      </a:pPr>
                      <a:r>
                        <a:rPr lang="en-GB" sz="1800" u="none" strike="noStrike" cap="none" dirty="0"/>
                        <a:t>You prefer to focus on coursework as opposed to examinations.</a:t>
                      </a:r>
                      <a:endParaRPr sz="1800" u="none" strike="noStrike" cap="none" dirty="0"/>
                    </a:p>
                  </a:txBody>
                  <a:tcPr marL="88725" marR="88725" marT="45725" marB="457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barn(inVertical)">
                                      <p:cBhvr>
                                        <p:cTn id="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6"/>
          <p:cNvSpPr txBox="1">
            <a:spLocks noGrp="1"/>
          </p:cNvSpPr>
          <p:nvPr>
            <p:ph type="title"/>
          </p:nvPr>
        </p:nvSpPr>
        <p:spPr>
          <a:xfrm>
            <a:off x="2346960" y="286606"/>
            <a:ext cx="7543800" cy="601162"/>
          </a:xfrm>
          <a:prstGeom prst="rect">
            <a:avLst/>
          </a:prstGeom>
          <a:noFill/>
          <a:ln>
            <a:noFill/>
          </a:ln>
        </p:spPr>
        <p:txBody>
          <a:bodyPr spcFirstLastPara="1" wrap="square" lIns="91425" tIns="45700" rIns="91425" bIns="45700" anchor="b" anchorCtr="0">
            <a:normAutofit fontScale="90000"/>
          </a:bodyPr>
          <a:lstStyle/>
          <a:p>
            <a:pPr>
              <a:lnSpc>
                <a:spcPct val="85000"/>
              </a:lnSpc>
              <a:buClr>
                <a:srgbClr val="3F3F3F"/>
              </a:buClr>
              <a:buSzPts val="4800"/>
            </a:pPr>
            <a:r>
              <a:rPr lang="en-GB" dirty="0"/>
              <a:t>How to approach the course…</a:t>
            </a:r>
            <a:endParaRPr dirty="0"/>
          </a:p>
        </p:txBody>
      </p:sp>
      <p:sp>
        <p:nvSpPr>
          <p:cNvPr id="130" name="Google Shape;130;p6"/>
          <p:cNvSpPr txBox="1">
            <a:spLocks noGrp="1"/>
          </p:cNvSpPr>
          <p:nvPr>
            <p:ph type="body" idx="1"/>
          </p:nvPr>
        </p:nvSpPr>
        <p:spPr>
          <a:xfrm>
            <a:off x="1411551" y="1037867"/>
            <a:ext cx="9801984" cy="4023360"/>
          </a:xfrm>
          <a:prstGeom prst="rect">
            <a:avLst/>
          </a:prstGeom>
          <a:noFill/>
          <a:ln>
            <a:noFill/>
          </a:ln>
        </p:spPr>
        <p:txBody>
          <a:bodyPr spcFirstLastPara="1" wrap="square" lIns="0" tIns="45700" rIns="0" bIns="45700" anchor="t" anchorCtr="0">
            <a:noAutofit/>
          </a:bodyPr>
          <a:lstStyle/>
          <a:p>
            <a:pPr marL="0" indent="0">
              <a:spcBef>
                <a:spcPts val="0"/>
              </a:spcBef>
              <a:buSzPts val="2000"/>
              <a:buNone/>
            </a:pPr>
            <a:r>
              <a:rPr lang="en-GB" sz="2000" dirty="0"/>
              <a:t>In order to make sure you have the best possible chance of succeeding on this course you must take note of the following:</a:t>
            </a:r>
            <a:endParaRPr dirty="0"/>
          </a:p>
          <a:p>
            <a:pPr marL="91440" indent="-91440">
              <a:spcBef>
                <a:spcPts val="1400"/>
              </a:spcBef>
              <a:buSzPts val="2000"/>
            </a:pPr>
            <a:r>
              <a:rPr lang="en-GB" b="1" dirty="0"/>
              <a:t>Stick to deadlines</a:t>
            </a:r>
            <a:r>
              <a:rPr lang="en-GB" dirty="0"/>
              <a:t> – You will be given very clear deadlines by your teachers in class and via SMHW. You are expected to meet these deadlines without exception. Failure to meet deadlines will lead to the external moderator failing your work and either removal from course, changing of course or reduced level of certification. </a:t>
            </a:r>
            <a:endParaRPr dirty="0"/>
          </a:p>
          <a:p>
            <a:pPr marL="91440" indent="-91440">
              <a:spcBef>
                <a:spcPts val="1400"/>
              </a:spcBef>
              <a:buSzPts val="2000"/>
            </a:pPr>
            <a:r>
              <a:rPr lang="en-GB" b="1" dirty="0"/>
              <a:t>Bring your own equipment </a:t>
            </a:r>
            <a:r>
              <a:rPr lang="en-GB" dirty="0"/>
              <a:t>– Much of what we do will require computers, we provide them. But when it comes to the theory teaching and calculations, you need to be prepared with a pen, a pencil, a calculator and a folder. For your written exams, your folder will be what you revise from.</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base">
                                        <p:cTn id="7"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0">
                                            <p:txEl>
                                              <p:pRg st="1" end="1"/>
                                            </p:txEl>
                                          </p:spTgt>
                                        </p:tgtEl>
                                        <p:attrNameLst>
                                          <p:attrName>style.visibility</p:attrName>
                                        </p:attrNameLst>
                                      </p:cBhvr>
                                      <p:to>
                                        <p:strVal val="visible"/>
                                      </p:to>
                                    </p:set>
                                    <p:anim calcmode="lin" valueType="num">
                                      <p:cBhvr additive="base">
                                        <p:cTn id="13" dur="500" fill="hold"/>
                                        <p:tgtEl>
                                          <p:spTgt spid="1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0">
                                            <p:txEl>
                                              <p:pRg st="2" end="2"/>
                                            </p:txEl>
                                          </p:spTgt>
                                        </p:tgtEl>
                                        <p:attrNameLst>
                                          <p:attrName>style.visibility</p:attrName>
                                        </p:attrNameLst>
                                      </p:cBhvr>
                                      <p:to>
                                        <p:strVal val="visible"/>
                                      </p:to>
                                    </p:set>
                                    <p:anim calcmode="lin" valueType="num">
                                      <p:cBhvr additive="base">
                                        <p:cTn id="19"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2346960" y="286605"/>
            <a:ext cx="7543800" cy="702301"/>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dirty="0"/>
              <a:t>How to approach the course…</a:t>
            </a:r>
            <a:endParaRPr dirty="0"/>
          </a:p>
        </p:txBody>
      </p:sp>
      <p:sp>
        <p:nvSpPr>
          <p:cNvPr id="136" name="Google Shape;136;p7"/>
          <p:cNvSpPr txBox="1">
            <a:spLocks noGrp="1"/>
          </p:cNvSpPr>
          <p:nvPr>
            <p:ph type="body" idx="1"/>
          </p:nvPr>
        </p:nvSpPr>
        <p:spPr>
          <a:xfrm>
            <a:off x="1047564" y="1188171"/>
            <a:ext cx="10626571" cy="4023360"/>
          </a:xfrm>
          <a:prstGeom prst="rect">
            <a:avLst/>
          </a:prstGeom>
          <a:noFill/>
          <a:ln>
            <a:noFill/>
          </a:ln>
        </p:spPr>
        <p:txBody>
          <a:bodyPr spcFirstLastPara="1" wrap="square" lIns="0" tIns="45700" rIns="0" bIns="45700" anchor="t" anchorCtr="0">
            <a:noAutofit/>
          </a:bodyPr>
          <a:lstStyle/>
          <a:p>
            <a:pPr marL="91440" indent="-91440">
              <a:spcBef>
                <a:spcPts val="0"/>
              </a:spcBef>
              <a:buSzPts val="2000"/>
            </a:pPr>
            <a:r>
              <a:rPr lang="en-GB" b="1" dirty="0"/>
              <a:t>Keep up to date with topical business knowledge </a:t>
            </a:r>
            <a:r>
              <a:rPr lang="en-GB" dirty="0"/>
              <a:t>– you need to be reading around the subject in your own time and if working whilst studying, show an awareness of this course and the working environment link. </a:t>
            </a:r>
            <a:endParaRPr dirty="0"/>
          </a:p>
          <a:p>
            <a:pPr marL="91440" indent="-91440">
              <a:spcBef>
                <a:spcPts val="1400"/>
              </a:spcBef>
              <a:buSzPts val="2000"/>
            </a:pPr>
            <a:r>
              <a:rPr lang="en-GB" b="1" dirty="0"/>
              <a:t>Be organised </a:t>
            </a:r>
            <a:r>
              <a:rPr lang="en-GB" dirty="0"/>
              <a:t>– this relates to both your written folder and on your computer. Work should be easy to get back to and should all be filed in the appropriately named folder by unit. You will be expected to make regular use of Google Classroom and Google Drive.</a:t>
            </a:r>
            <a:endParaRPr dirty="0"/>
          </a:p>
          <a:p>
            <a:pPr marL="91440" indent="-91440">
              <a:spcBef>
                <a:spcPts val="1400"/>
              </a:spcBef>
              <a:buSzPts val="2000"/>
            </a:pPr>
            <a:r>
              <a:rPr lang="en-GB" b="1" dirty="0"/>
              <a:t>Push yourself </a:t>
            </a:r>
            <a:r>
              <a:rPr lang="en-GB" dirty="0"/>
              <a:t>– you should be aspiring to hit the top criteria but there is no fast track to this. To achieve Merit you need to have a solid Pass as your basis. To achieve Distinction you need to have achieved the Pass and Merit criteria. Read the criteria carefully and ensure you have targeted what it is asking for </a:t>
            </a:r>
            <a:r>
              <a:rPr lang="en-GB" u="sng" dirty="0"/>
              <a:t>before</a:t>
            </a:r>
            <a:r>
              <a:rPr lang="en-GB" dirty="0"/>
              <a:t> you submit.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
                                            <p:txEl>
                                              <p:pRg st="0" end="0"/>
                                            </p:txEl>
                                          </p:spTgt>
                                        </p:tgtEl>
                                        <p:attrNameLst>
                                          <p:attrName>style.visibility</p:attrName>
                                        </p:attrNameLst>
                                      </p:cBhvr>
                                      <p:to>
                                        <p:strVal val="visible"/>
                                      </p:to>
                                    </p:set>
                                    <p:anim calcmode="lin" valueType="num">
                                      <p:cBhvr additive="base">
                                        <p:cTn id="7" dur="500" fill="hold"/>
                                        <p:tgtEl>
                                          <p:spTgt spid="1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6">
                                            <p:txEl>
                                              <p:pRg st="1" end="1"/>
                                            </p:txEl>
                                          </p:spTgt>
                                        </p:tgtEl>
                                        <p:attrNameLst>
                                          <p:attrName>style.visibility</p:attrName>
                                        </p:attrNameLst>
                                      </p:cBhvr>
                                      <p:to>
                                        <p:strVal val="visible"/>
                                      </p:to>
                                    </p:set>
                                    <p:anim calcmode="lin" valueType="num">
                                      <p:cBhvr additive="base">
                                        <p:cTn id="13" dur="500" fill="hold"/>
                                        <p:tgtEl>
                                          <p:spTgt spid="13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
                                            <p:txEl>
                                              <p:pRg st="2" end="2"/>
                                            </p:txEl>
                                          </p:spTgt>
                                        </p:tgtEl>
                                        <p:attrNameLst>
                                          <p:attrName>style.visibility</p:attrName>
                                        </p:attrNameLst>
                                      </p:cBhvr>
                                      <p:to>
                                        <p:strVal val="visible"/>
                                      </p:to>
                                    </p:set>
                                    <p:anim calcmode="lin" valueType="num">
                                      <p:cBhvr additive="base">
                                        <p:cTn id="19" dur="500" fill="hold"/>
                                        <p:tgtEl>
                                          <p:spTgt spid="13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8"/>
          <p:cNvSpPr txBox="1">
            <a:spLocks noGrp="1"/>
          </p:cNvSpPr>
          <p:nvPr>
            <p:ph type="title"/>
          </p:nvPr>
        </p:nvSpPr>
        <p:spPr>
          <a:xfrm>
            <a:off x="2346960" y="286605"/>
            <a:ext cx="7543800" cy="1450757"/>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Cambridge Technical in Business</a:t>
            </a:r>
            <a:endParaRPr/>
          </a:p>
        </p:txBody>
      </p:sp>
      <p:sp>
        <p:nvSpPr>
          <p:cNvPr id="142" name="Google Shape;142;p8"/>
          <p:cNvSpPr txBox="1">
            <a:spLocks noGrp="1"/>
          </p:cNvSpPr>
          <p:nvPr>
            <p:ph type="body" idx="1"/>
          </p:nvPr>
        </p:nvSpPr>
        <p:spPr>
          <a:xfrm>
            <a:off x="870012" y="1819101"/>
            <a:ext cx="10289219" cy="4023360"/>
          </a:xfrm>
          <a:prstGeom prst="rect">
            <a:avLst/>
          </a:prstGeom>
          <a:noFill/>
          <a:ln>
            <a:noFill/>
          </a:ln>
        </p:spPr>
        <p:txBody>
          <a:bodyPr spcFirstLastPara="1" wrap="square" lIns="0" tIns="45700" rIns="0" bIns="45700" anchor="t" anchorCtr="0">
            <a:normAutofit/>
          </a:bodyPr>
          <a:lstStyle/>
          <a:p>
            <a:pPr marL="91440" indent="-91440">
              <a:spcBef>
                <a:spcPts val="0"/>
              </a:spcBef>
              <a:buSzPts val="2400"/>
              <a:buChar char=" "/>
            </a:pPr>
            <a:r>
              <a:rPr lang="en-GB" sz="2400" dirty="0"/>
              <a:t>The coursework assignments for this course are very practical.</a:t>
            </a:r>
          </a:p>
          <a:p>
            <a:pPr marL="91440" indent="-91440">
              <a:spcBef>
                <a:spcPts val="0"/>
              </a:spcBef>
              <a:buSzPts val="2400"/>
              <a:buChar char=" "/>
            </a:pPr>
            <a:endParaRPr dirty="0"/>
          </a:p>
          <a:p>
            <a:pPr marL="91440" indent="-91440">
              <a:spcBef>
                <a:spcPts val="1400"/>
              </a:spcBef>
              <a:buSzPts val="2400"/>
              <a:buChar char=" "/>
            </a:pPr>
            <a:r>
              <a:rPr lang="en-GB" sz="2400" dirty="0"/>
              <a:t>You are able to take business concepts and apply them to real-life businesses, while developing essential skills that are required in the workplace.</a:t>
            </a:r>
          </a:p>
          <a:p>
            <a:pPr marL="91440" indent="-91440">
              <a:spcBef>
                <a:spcPts val="1400"/>
              </a:spcBef>
              <a:buSzPts val="2400"/>
              <a:buChar char=" "/>
            </a:pPr>
            <a:endParaRPr dirty="0"/>
          </a:p>
          <a:p>
            <a:pPr marL="91440" indent="-91440">
              <a:spcBef>
                <a:spcPts val="1400"/>
              </a:spcBef>
              <a:buSzPts val="2400"/>
              <a:buChar char=" "/>
            </a:pPr>
            <a:r>
              <a:rPr lang="en-GB" sz="2400" dirty="0"/>
              <a:t>There is a focus on Marketing in a number of units and this is a topic you will be familiar with.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 calcmode="lin" valueType="num">
                                      <p:cBhvr additive="base">
                                        <p:cTn id="7" dur="500" fill="hold"/>
                                        <p:tgtEl>
                                          <p:spTgt spid="1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
                                            <p:txEl>
                                              <p:pRg st="2" end="2"/>
                                            </p:txEl>
                                          </p:spTgt>
                                        </p:tgtEl>
                                        <p:attrNameLst>
                                          <p:attrName>style.visibility</p:attrName>
                                        </p:attrNameLst>
                                      </p:cBhvr>
                                      <p:to>
                                        <p:strVal val="visible"/>
                                      </p:to>
                                    </p:set>
                                    <p:anim calcmode="lin" valueType="num">
                                      <p:cBhvr additive="base">
                                        <p:cTn id="13" dur="500" fill="hold"/>
                                        <p:tgtEl>
                                          <p:spTgt spid="14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2">
                                            <p:txEl>
                                              <p:pRg st="4" end="4"/>
                                            </p:txEl>
                                          </p:spTgt>
                                        </p:tgtEl>
                                        <p:attrNameLst>
                                          <p:attrName>style.visibility</p:attrName>
                                        </p:attrNameLst>
                                      </p:cBhvr>
                                      <p:to>
                                        <p:strVal val="visible"/>
                                      </p:to>
                                    </p:set>
                                    <p:anim calcmode="lin" valueType="num">
                                      <p:cBhvr additive="base">
                                        <p:cTn id="19" dur="500" fill="hold"/>
                                        <p:tgtEl>
                                          <p:spTgt spid="14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2346960" y="286605"/>
            <a:ext cx="7543800" cy="1450757"/>
          </a:xfrm>
          <a:prstGeom prst="rect">
            <a:avLst/>
          </a:prstGeom>
          <a:noFill/>
          <a:ln>
            <a:noFill/>
          </a:ln>
        </p:spPr>
        <p:txBody>
          <a:bodyPr spcFirstLastPara="1" wrap="square" lIns="91425" tIns="45700" rIns="91425" bIns="45700" anchor="b" anchorCtr="0">
            <a:normAutofit/>
          </a:bodyPr>
          <a:lstStyle/>
          <a:p>
            <a:pPr>
              <a:lnSpc>
                <a:spcPct val="85000"/>
              </a:lnSpc>
              <a:buClr>
                <a:srgbClr val="3F3F3F"/>
              </a:buClr>
              <a:buSzPts val="4800"/>
            </a:pPr>
            <a:r>
              <a:rPr lang="en-GB"/>
              <a:t>Task 1 – Marketing</a:t>
            </a:r>
            <a:endParaRPr/>
          </a:p>
        </p:txBody>
      </p:sp>
      <p:sp>
        <p:nvSpPr>
          <p:cNvPr id="148" name="Google Shape;148;p9"/>
          <p:cNvSpPr txBox="1">
            <a:spLocks noGrp="1"/>
          </p:cNvSpPr>
          <p:nvPr>
            <p:ph type="body" idx="1"/>
          </p:nvPr>
        </p:nvSpPr>
        <p:spPr>
          <a:xfrm>
            <a:off x="878890" y="1845734"/>
            <a:ext cx="9925234" cy="4023360"/>
          </a:xfrm>
          <a:prstGeom prst="rect">
            <a:avLst/>
          </a:prstGeom>
          <a:noFill/>
          <a:ln>
            <a:noFill/>
          </a:ln>
        </p:spPr>
        <p:txBody>
          <a:bodyPr spcFirstLastPara="1" wrap="square" lIns="0" tIns="45700" rIns="0" bIns="45700" anchor="t" anchorCtr="0">
            <a:normAutofit/>
          </a:bodyPr>
          <a:lstStyle/>
          <a:p>
            <a:pPr marL="0" indent="0">
              <a:spcBef>
                <a:spcPts val="0"/>
              </a:spcBef>
              <a:buSzPts val="3200"/>
              <a:buNone/>
            </a:pPr>
            <a:endParaRPr sz="3200" dirty="0"/>
          </a:p>
          <a:p>
            <a:pPr marL="91440" indent="-91440">
              <a:spcBef>
                <a:spcPts val="1400"/>
              </a:spcBef>
              <a:buSzPts val="3200"/>
              <a:buChar char=" "/>
            </a:pPr>
            <a:r>
              <a:rPr lang="en-GB" sz="3200" b="1" dirty="0"/>
              <a:t>Marketing</a:t>
            </a:r>
            <a:r>
              <a:rPr lang="en-GB" sz="3200" dirty="0"/>
              <a:t> is the activity, set of institutions, and processes for creating, communicating, delivering, and exchanging offerings that have value for customers, clients, partners, and society at large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
                                            <p:txEl>
                                              <p:pRg st="1" end="1"/>
                                            </p:txEl>
                                          </p:spTgt>
                                        </p:tgtEl>
                                        <p:attrNameLst>
                                          <p:attrName>style.visibility</p:attrName>
                                        </p:attrNameLst>
                                      </p:cBhvr>
                                      <p:to>
                                        <p:strVal val="visible"/>
                                      </p:to>
                                    </p:set>
                                    <p:anim calcmode="lin" valueType="num">
                                      <p:cBhvr additive="base">
                                        <p:cTn id="7" dur="500" fill="hold"/>
                                        <p:tgtEl>
                                          <p:spTgt spid="14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build="p"/>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530B004E4030438EC8C74B8DAE3C6D" ma:contentTypeVersion="15" ma:contentTypeDescription="Create a new document." ma:contentTypeScope="" ma:versionID="68db968f3c201d6bda36f7e0937378bf">
  <xsd:schema xmlns:xsd="http://www.w3.org/2001/XMLSchema" xmlns:xs="http://www.w3.org/2001/XMLSchema" xmlns:p="http://schemas.microsoft.com/office/2006/metadata/properties" xmlns:ns2="3ae4bebc-5183-402f-9a72-94513702be85" xmlns:ns3="0ff20ada-ea1e-4479-af96-12e7f68be8f6" targetNamespace="http://schemas.microsoft.com/office/2006/metadata/properties" ma:root="true" ma:fieldsID="a4c179d4ccee0a51f8c94465ac42ae55" ns2:_="" ns3:_="">
    <xsd:import namespace="3ae4bebc-5183-402f-9a72-94513702be85"/>
    <xsd:import namespace="0ff20ada-ea1e-4479-af96-12e7f68be8f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e4bebc-5183-402f-9a72-94513702be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f20ada-ea1e-4479-af96-12e7f68be8f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814BEC-6EB4-418B-B21C-D6F0EA2FCB09}"/>
</file>

<file path=customXml/itemProps2.xml><?xml version="1.0" encoding="utf-8"?>
<ds:datastoreItem xmlns:ds="http://schemas.openxmlformats.org/officeDocument/2006/customXml" ds:itemID="{53C3B076-AAE0-405E-9260-0EDF0AFD48E8}"/>
</file>

<file path=customXml/itemProps3.xml><?xml version="1.0" encoding="utf-8"?>
<ds:datastoreItem xmlns:ds="http://schemas.openxmlformats.org/officeDocument/2006/customXml" ds:itemID="{9B39BAF6-66FA-4A05-B025-3011FE084D62}"/>
</file>

<file path=docProps/app.xml><?xml version="1.0" encoding="utf-8"?>
<Properties xmlns="http://schemas.openxmlformats.org/officeDocument/2006/extended-properties" xmlns:vt="http://schemas.openxmlformats.org/officeDocument/2006/docPropsVTypes">
  <TotalTime>11</TotalTime>
  <Words>985</Words>
  <Application>Microsoft Office PowerPoint</Application>
  <PresentationFormat>Widescreen</PresentationFormat>
  <Paragraphs>106</Paragraphs>
  <Slides>24</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Arial</vt:lpstr>
      <vt:lpstr>Calibri</vt:lpstr>
      <vt:lpstr>Office Theme</vt:lpstr>
      <vt:lpstr>PowerPoint Presentation</vt:lpstr>
      <vt:lpstr>Welcome to Cambridge Technical Extended Certificate in Business</vt:lpstr>
      <vt:lpstr>Introduction</vt:lpstr>
      <vt:lpstr>Cambridge Technical Extended Certificate in Business</vt:lpstr>
      <vt:lpstr>The course…</vt:lpstr>
      <vt:lpstr>How to approach the course…</vt:lpstr>
      <vt:lpstr>How to approach the course…</vt:lpstr>
      <vt:lpstr>Cambridge Technical in Business</vt:lpstr>
      <vt:lpstr>Task 1 – Marketing</vt:lpstr>
      <vt:lpstr>Task 1 – Marketing</vt:lpstr>
      <vt:lpstr>Task 2 – Customer Service</vt:lpstr>
      <vt:lpstr>Task 3 – Thorpe Park</vt:lpstr>
      <vt:lpstr>PowerPoint Presentation</vt:lpstr>
      <vt:lpstr>PowerPoint Presentation</vt:lpstr>
      <vt:lpstr>PowerPoint Presentation</vt:lpstr>
      <vt:lpstr>PowerPoint Presentation</vt:lpstr>
      <vt:lpstr>PowerPoint Presentation</vt:lpstr>
      <vt:lpstr>PowerPoint Presentation</vt:lpstr>
      <vt:lpstr>Potential answers…</vt:lpstr>
      <vt:lpstr>Here is the actual question…</vt:lpstr>
      <vt:lpstr>Can you now add to the points you have made using greater detail?  Remember the importance of the word impact!  What will this lead to for the business…</vt:lpstr>
      <vt:lpstr>Unit 1 Example Questions…</vt:lpstr>
      <vt:lpstr>Unit 1 Example Questions…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A Melatos</dc:creator>
  <cp:lastModifiedBy>Mr A Melatos</cp:lastModifiedBy>
  <cp:revision>3</cp:revision>
  <dcterms:modified xsi:type="dcterms:W3CDTF">2024-06-21T10:48:18Z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0x0101008E530B004E4030438EC8C74B8DAE3C6D</vt:lpwstr>
  </property>
</Properties>
</file>