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tableStyles.xml" ContentType="application/vnd.openxmlformats-officedocument.presentationml.tableStyle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Lst>
  <p:sldSz cy="6858000" cx="12192000"/>
  <p:notesSz cx="6858000" cy="9144000"/>
  <p:embeddedFontLst>
    <p:embeddedFont>
      <p:font typeface="Arimo"/>
      <p:regular r:id="rId49"/>
      <p:bold r:id="rId50"/>
      <p:italic r:id="rId51"/>
      <p:boldItalic r:id="rId52"/>
    </p:embeddedFont>
    <p:embeddedFont>
      <p:font typeface="Quattrocento Sans"/>
      <p:bold r:id="rId53"/>
      <p:boldItalic r:id="rId5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1A6F2F0-1701-4C99-B1AE-3B5E5B689D17}">
  <a:tblStyle styleId="{D1A6F2F0-1701-4C99-B1AE-3B5E5B689D17}"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09C3C76F-65CE-44E4-813D-A178C2FE7165}" styleName="Table_1">
    <a:wholeTbl>
      <a:tcTxStyle b="off" i="off">
        <a:font>
          <a:latin typeface="Calibri"/>
          <a:ea typeface="Calibri"/>
          <a:cs typeface="Calibri"/>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39" Type="http://schemas.openxmlformats.org/officeDocument/2006/relationships/slide" Target="slides/slide34.xml"/><Relationship Id="rId26" Type="http://schemas.openxmlformats.org/officeDocument/2006/relationships/slide" Target="slides/slide21.xml"/><Relationship Id="rId13" Type="http://schemas.openxmlformats.org/officeDocument/2006/relationships/slide" Target="slides/slide8.xml"/><Relationship Id="rId18" Type="http://schemas.openxmlformats.org/officeDocument/2006/relationships/slide" Target="slides/slide13.xml"/><Relationship Id="rId42" Type="http://schemas.openxmlformats.org/officeDocument/2006/relationships/slide" Target="slides/slide37.xml"/><Relationship Id="rId47" Type="http://schemas.openxmlformats.org/officeDocument/2006/relationships/slide" Target="slides/slide42.xml"/><Relationship Id="rId34" Type="http://schemas.openxmlformats.org/officeDocument/2006/relationships/slide" Target="slides/slide29.xml"/><Relationship Id="rId21" Type="http://schemas.openxmlformats.org/officeDocument/2006/relationships/slide" Target="slides/slide16.xml"/><Relationship Id="rId50" Type="http://schemas.openxmlformats.org/officeDocument/2006/relationships/font" Target="fonts/Arimo-bold.fntdata"/><Relationship Id="rId55" Type="http://schemas.openxmlformats.org/officeDocument/2006/relationships/customXml" Target="../customXml/item1.xml"/><Relationship Id="rId7" Type="http://schemas.openxmlformats.org/officeDocument/2006/relationships/slide" Target="slides/slide2.xml"/><Relationship Id="rId2" Type="http://schemas.openxmlformats.org/officeDocument/2006/relationships/presProps" Target="presProps.xml"/><Relationship Id="rId29" Type="http://schemas.openxmlformats.org/officeDocument/2006/relationships/slide" Target="slides/slide24.xml"/><Relationship Id="rId16" Type="http://schemas.openxmlformats.org/officeDocument/2006/relationships/slide" Target="slides/slide11.xml"/><Relationship Id="rId40" Type="http://schemas.openxmlformats.org/officeDocument/2006/relationships/slide" Target="slides/slide35.xml"/><Relationship Id="rId45" Type="http://schemas.openxmlformats.org/officeDocument/2006/relationships/slide" Target="slides/slide40.xml"/><Relationship Id="rId32" Type="http://schemas.openxmlformats.org/officeDocument/2006/relationships/slide" Target="slides/slide27.xml"/><Relationship Id="rId37" Type="http://schemas.openxmlformats.org/officeDocument/2006/relationships/slide" Target="slides/slide32.xml"/><Relationship Id="rId24" Type="http://schemas.openxmlformats.org/officeDocument/2006/relationships/slide" Target="slides/slide19.xml"/><Relationship Id="rId53" Type="http://schemas.openxmlformats.org/officeDocument/2006/relationships/font" Target="fonts/QuattrocentoSans-bold.fntdata"/><Relationship Id="rId11" Type="http://schemas.openxmlformats.org/officeDocument/2006/relationships/slide" Target="slides/slide6.xml"/><Relationship Id="rId5" Type="http://schemas.openxmlformats.org/officeDocument/2006/relationships/notesMaster" Target="notesMasters/notesMaster1.xml"/><Relationship Id="rId19" Type="http://schemas.openxmlformats.org/officeDocument/2006/relationships/slide" Target="slides/slide14.xml"/><Relationship Id="rId43" Type="http://schemas.openxmlformats.org/officeDocument/2006/relationships/slide" Target="slides/slide38.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30" Type="http://schemas.openxmlformats.org/officeDocument/2006/relationships/slide" Target="slides/slide25.xml"/><Relationship Id="rId35" Type="http://schemas.openxmlformats.org/officeDocument/2006/relationships/slide" Target="slides/slide30.xml"/><Relationship Id="rId22" Type="http://schemas.openxmlformats.org/officeDocument/2006/relationships/slide" Target="slides/slide17.xml"/><Relationship Id="rId27" Type="http://schemas.openxmlformats.org/officeDocument/2006/relationships/slide" Target="slides/slide22.xml"/><Relationship Id="rId14" Type="http://schemas.openxmlformats.org/officeDocument/2006/relationships/slide" Target="slides/slide9.xml"/><Relationship Id="rId56" Type="http://schemas.openxmlformats.org/officeDocument/2006/relationships/customXml" Target="../customXml/item2.xml"/><Relationship Id="rId8" Type="http://schemas.openxmlformats.org/officeDocument/2006/relationships/slide" Target="slides/slide3.xml"/><Relationship Id="rId51" Type="http://schemas.openxmlformats.org/officeDocument/2006/relationships/font" Target="fonts/Arimo-italic.fntdata"/><Relationship Id="rId3" Type="http://schemas.openxmlformats.org/officeDocument/2006/relationships/tableStyles" Target="tableStyles.xml"/><Relationship Id="rId46" Type="http://schemas.openxmlformats.org/officeDocument/2006/relationships/slide" Target="slides/slide41.xml"/><Relationship Id="rId33" Type="http://schemas.openxmlformats.org/officeDocument/2006/relationships/slide" Target="slides/slide28.xml"/><Relationship Id="rId38" Type="http://schemas.openxmlformats.org/officeDocument/2006/relationships/slide" Target="slides/slide33.xml"/><Relationship Id="rId25" Type="http://schemas.openxmlformats.org/officeDocument/2006/relationships/slide" Target="slides/slide20.xml"/><Relationship Id="rId12" Type="http://schemas.openxmlformats.org/officeDocument/2006/relationships/slide" Target="slides/slide7.xml"/><Relationship Id="rId17" Type="http://schemas.openxmlformats.org/officeDocument/2006/relationships/slide" Target="slides/slide12.xml"/><Relationship Id="rId41" Type="http://schemas.openxmlformats.org/officeDocument/2006/relationships/slide" Target="slides/slide36.xml"/><Relationship Id="rId20" Type="http://schemas.openxmlformats.org/officeDocument/2006/relationships/slide" Target="slides/slide15.xml"/><Relationship Id="rId54" Type="http://schemas.openxmlformats.org/officeDocument/2006/relationships/font" Target="fonts/QuattrocentoSans-boldItalic.fntdata"/><Relationship Id="rId1" Type="http://schemas.openxmlformats.org/officeDocument/2006/relationships/theme" Target="theme/theme2.xml"/><Relationship Id="rId6" Type="http://schemas.openxmlformats.org/officeDocument/2006/relationships/slide" Target="slides/slide1.xml"/><Relationship Id="rId49" Type="http://schemas.openxmlformats.org/officeDocument/2006/relationships/font" Target="fonts/Arimo-regular.fntdata"/><Relationship Id="rId36" Type="http://schemas.openxmlformats.org/officeDocument/2006/relationships/slide" Target="slides/slide31.xml"/><Relationship Id="rId23" Type="http://schemas.openxmlformats.org/officeDocument/2006/relationships/slide" Target="slides/slide18.xml"/><Relationship Id="rId28" Type="http://schemas.openxmlformats.org/officeDocument/2006/relationships/slide" Target="slides/slide23.xml"/><Relationship Id="rId15" Type="http://schemas.openxmlformats.org/officeDocument/2006/relationships/slide" Target="slides/slide10.xml"/><Relationship Id="rId57" Type="http://schemas.openxmlformats.org/officeDocument/2006/relationships/customXml" Target="../customXml/item3.xml"/><Relationship Id="rId44" Type="http://schemas.openxmlformats.org/officeDocument/2006/relationships/slide" Target="slides/slide39.xml"/><Relationship Id="rId31" Type="http://schemas.openxmlformats.org/officeDocument/2006/relationships/slide" Target="slides/slide26.xml"/><Relationship Id="rId52" Type="http://schemas.openxmlformats.org/officeDocument/2006/relationships/font" Target="fonts/Arimo-boldItalic.fntdata"/><Relationship Id="rId10"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6" name="Google Shape;86;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33d6e7c1634_0_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33d6e7c1634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36d28f133c0_0_1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 name="Google Shape;151;g36d28f133c0_0_17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 name="Google Shape;152;g36d28f133c0_0_17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36d28f133c0_0_1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 name="Google Shape;165;g36d28f133c0_0_19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 name="Google Shape;166;g36d28f133c0_0_19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36d28f133c0_0_20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g36d28f133c0_0_2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36d28f133c0_0_2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8" name="Google Shape;188;g36d28f133c0_0_2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a:t>
            </a:r>
            <a:endParaRPr/>
          </a:p>
        </p:txBody>
      </p:sp>
      <p:sp>
        <p:nvSpPr>
          <p:cNvPr id="189" name="Google Shape;189;g36d28f133c0_0_21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36d28f133c0_0_2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9" name="Google Shape;209;g36d28f133c0_0_2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 name="Google Shape;210;g36d28f133c0_0_23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36d28f133c0_0_2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2" name="Google Shape;232;g36d28f133c0_0_26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3" name="Google Shape;233;g36d28f133c0_0_26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36d28f133c0_0_2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5" name="Google Shape;255;g36d28f133c0_0_28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 name="Google Shape;256;g36d28f133c0_0_28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36d28f133c0_0_2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6" name="Google Shape;266;g36d28f133c0_0_29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7" name="Google Shape;267;g36d28f133c0_0_29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36d28f133c0_0_32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g36d28f133c0_0_3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e80e390b5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2e80e390b5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36d28f133c0_0_3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5" name="Google Shape;295;g36d28f133c0_0_3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Other answers/responses can be accepted for this task. </a:t>
            </a:r>
            <a:endParaRPr/>
          </a:p>
        </p:txBody>
      </p:sp>
      <p:sp>
        <p:nvSpPr>
          <p:cNvPr id="296" name="Google Shape;296;g36d28f133c0_0_33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36d28f133c0_0_3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3" name="Google Shape;303;g36d28f133c0_0_3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4" name="Google Shape;304;g36d28f133c0_0_34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36d28f133c0_0_3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3" name="Google Shape;313;g36d28f133c0_0_36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4" name="Google Shape;314;g36d28f133c0_0_36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36d28f133c0_0_3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0" name="Google Shape;330;g36d28f133c0_0_37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1" name="Google Shape;331;g36d28f133c0_0_37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36d28f133c0_0_4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1" name="Google Shape;351;g36d28f133c0_0_40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2" name="Google Shape;352;g36d28f133c0_0_40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36d28f133c0_0_4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4" name="Google Shape;364;g36d28f133c0_0_4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5" name="Google Shape;365;g36d28f133c0_0_41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36d28f133c0_0_4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0" name="Google Shape;380;g36d28f133c0_0_4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Any other reasonable answers accepted.</a:t>
            </a:r>
            <a:endParaRPr/>
          </a:p>
        </p:txBody>
      </p:sp>
      <p:sp>
        <p:nvSpPr>
          <p:cNvPr id="381" name="Google Shape;381;g36d28f133c0_0_43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36d28f133c0_0_4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0" name="Google Shape;390;g36d28f133c0_0_44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1" name="Google Shape;391;g36d28f133c0_0_44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36d28f133c0_0_4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6" name="Google Shape;406;g36d28f133c0_0_46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7" name="Google Shape;407;g36d28f133c0_0_46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33d6e7c1634_0_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16" name="Google Shape;416;g33d6e7c1634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2e80e390b5c_0_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2e80e390b5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400">
                <a:solidFill>
                  <a:schemeClr val="dk1"/>
                </a:solidFill>
              </a:rPr>
              <a:t>There is a strong focus on programming, not an easy subject</a:t>
            </a:r>
            <a:r>
              <a:rPr lang="en-GB" sz="3000">
                <a:solidFill>
                  <a:schemeClr val="dk1"/>
                </a:solidFill>
              </a:rPr>
              <a:t>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36d28f133c0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21" name="Google Shape;421;g36d28f133c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36d28f133c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New title page in their class books</a:t>
            </a:r>
            <a:endParaRPr/>
          </a:p>
        </p:txBody>
      </p:sp>
      <p:sp>
        <p:nvSpPr>
          <p:cNvPr id="427" name="Google Shape;427;g36d28f133c0_0_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36d28f133c0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g36d28f133c0_0_1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36d28f133c0_0_1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40" name="Google Shape;440;g36d28f133c0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g36d28f133c0_0_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47" name="Google Shape;447;g36d28f133c0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This video is also available in the folder, called Spreadsheet_for_beginners.WMV</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36d28f133c0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g36d28f133c0_0_2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36d28f133c0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g36d28f133c0_0_4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g36d28f133c0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g36d28f133c0_0_5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g36d28f133c0_0_6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93" name="Google Shape;493;g36d28f133c0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This video is also available in the folder, called Spreadsheet_for_beginners_12_mins.WMV</a:t>
            </a:r>
            <a:endParaRPr/>
          </a:p>
          <a:p>
            <a:pPr indent="0" lvl="0" marL="0" rtl="0" algn="l">
              <a:spcBef>
                <a:spcPts val="0"/>
              </a:spcBef>
              <a:spcAft>
                <a:spcPts val="0"/>
              </a:spcAft>
              <a:buNone/>
            </a:pPr>
            <a:r>
              <a:rPr lang="en-GB"/>
              <a:t>You may want to click through and check first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g36d28f133c0_0_7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00" name="Google Shape;500;g36d28f133c0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33d6e7c1634_0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33d6e7c1634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g36d28f133c0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g36d28f133c0_0_7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g36d28f133c0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g36d28f133c0_0_8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g36d28f133c0_0_8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22" name="Google Shape;522;g36d28f133c0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g36d28f133c0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g36d28f133c0_0_9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2e80e390b5c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2e80e390b5c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2e80e390b5c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2e80e390b5c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33d6e7c1634_0_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33d6e7c1634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33d6e7c1634_0_3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33d6e7c1634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33d6e7c1634_0_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33d6e7c1634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 name="Shape 11"/>
        <p:cNvGrpSpPr/>
        <p:nvPr/>
      </p:nvGrpSpPr>
      <p:grpSpPr>
        <a:xfrm>
          <a:off x="0" y="0"/>
          <a:ext cx="0" cy="0"/>
          <a:chOff x="0" y="0"/>
          <a:chExt cx="0" cy="0"/>
        </a:xfrm>
      </p:grpSpPr>
      <p:sp>
        <p:nvSpPr>
          <p:cNvPr id="12" name="Google Shape;12;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 name="Google Shape;14;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0" name="Shape 80"/>
        <p:cNvGrpSpPr/>
        <p:nvPr/>
      </p:nvGrpSpPr>
      <p:grpSpPr>
        <a:xfrm>
          <a:off x="0" y="0"/>
          <a:ext cx="0" cy="0"/>
          <a:chOff x="0" y="0"/>
          <a:chExt cx="0" cy="0"/>
        </a:xfrm>
      </p:grpSpPr>
      <p:sp>
        <p:nvSpPr>
          <p:cNvPr id="81" name="Google Shape;81;p13"/>
          <p:cNvSpPr txBox="1"/>
          <p:nvPr>
            <p:ph type="title"/>
          </p:nvPr>
        </p:nvSpPr>
        <p:spPr>
          <a:xfrm>
            <a:off x="415600" y="593367"/>
            <a:ext cx="11360700" cy="763500"/>
          </a:xfrm>
          <a:prstGeom prst="rect">
            <a:avLst/>
          </a:prstGeom>
        </p:spPr>
        <p:txBody>
          <a:bodyPr anchorCtr="0" anchor="ctr" bIns="45700" lIns="91425" spcFirstLastPara="1" rIns="91425" wrap="square" tIns="45700">
            <a:normAutofit/>
          </a:bodyPr>
          <a:lstStyle>
            <a:lvl1pPr lvl="0" rtl="0">
              <a:spcBef>
                <a:spcPts val="0"/>
              </a:spcBef>
              <a:spcAft>
                <a:spcPts val="0"/>
              </a:spcAft>
              <a:buSzPts val="4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2" name="Google Shape;82;p13"/>
          <p:cNvSpPr txBox="1"/>
          <p:nvPr>
            <p:ph idx="1" type="body"/>
          </p:nvPr>
        </p:nvSpPr>
        <p:spPr>
          <a:xfrm>
            <a:off x="415600" y="1536633"/>
            <a:ext cx="11360700" cy="4555200"/>
          </a:xfrm>
          <a:prstGeom prst="rect">
            <a:avLst/>
          </a:prstGeom>
        </p:spPr>
        <p:txBody>
          <a:bodyPr anchorCtr="0" anchor="t" bIns="45700" lIns="91425" spcFirstLastPara="1" rIns="91425" wrap="square" tIns="45700">
            <a:normAutofit/>
          </a:bodyPr>
          <a:lstStyle>
            <a:lvl1pPr indent="-406400" lvl="0" marL="457200" rtl="0">
              <a:spcBef>
                <a:spcPts val="1000"/>
              </a:spcBef>
              <a:spcAft>
                <a:spcPts val="0"/>
              </a:spcAft>
              <a:buSzPts val="2800"/>
              <a:buChar char="•"/>
              <a:defRPr/>
            </a:lvl1pPr>
            <a:lvl2pPr indent="-381000" lvl="1" marL="914400" rtl="0">
              <a:spcBef>
                <a:spcPts val="500"/>
              </a:spcBef>
              <a:spcAft>
                <a:spcPts val="0"/>
              </a:spcAft>
              <a:buSzPts val="2400"/>
              <a:buChar char="•"/>
              <a:defRPr/>
            </a:lvl2pPr>
            <a:lvl3pPr indent="-355600" lvl="2" marL="1371600" rtl="0">
              <a:spcBef>
                <a:spcPts val="500"/>
              </a:spcBef>
              <a:spcAft>
                <a:spcPts val="0"/>
              </a:spcAft>
              <a:buSzPts val="2000"/>
              <a:buChar char="•"/>
              <a:defRPr/>
            </a:lvl3pPr>
            <a:lvl4pPr indent="-342900" lvl="3" marL="1828800" rtl="0">
              <a:spcBef>
                <a:spcPts val="500"/>
              </a:spcBef>
              <a:spcAft>
                <a:spcPts val="0"/>
              </a:spcAft>
              <a:buSzPts val="1800"/>
              <a:buChar char="•"/>
              <a:defRPr/>
            </a:lvl4pPr>
            <a:lvl5pPr indent="-342900" lvl="4" marL="2286000" rtl="0">
              <a:spcBef>
                <a:spcPts val="500"/>
              </a:spcBef>
              <a:spcAft>
                <a:spcPts val="0"/>
              </a:spcAft>
              <a:buSzPts val="1800"/>
              <a:buChar char="•"/>
              <a:defRPr/>
            </a:lvl5pPr>
            <a:lvl6pPr indent="-342900" lvl="5" marL="2743200" rtl="0">
              <a:spcBef>
                <a:spcPts val="500"/>
              </a:spcBef>
              <a:spcAft>
                <a:spcPts val="0"/>
              </a:spcAft>
              <a:buSzPts val="1800"/>
              <a:buChar char="•"/>
              <a:defRPr/>
            </a:lvl6pPr>
            <a:lvl7pPr indent="-342900" lvl="6" marL="3200400" rtl="0">
              <a:spcBef>
                <a:spcPts val="500"/>
              </a:spcBef>
              <a:spcAft>
                <a:spcPts val="0"/>
              </a:spcAft>
              <a:buSzPts val="1800"/>
              <a:buChar char="•"/>
              <a:defRPr/>
            </a:lvl7pPr>
            <a:lvl8pPr indent="-342900" lvl="7" marL="3657600" rtl="0">
              <a:spcBef>
                <a:spcPts val="500"/>
              </a:spcBef>
              <a:spcAft>
                <a:spcPts val="0"/>
              </a:spcAft>
              <a:buSzPts val="1800"/>
              <a:buChar char="•"/>
              <a:defRPr/>
            </a:lvl8pPr>
            <a:lvl9pPr indent="-342900" lvl="8" marL="4114800" rtl="0">
              <a:spcBef>
                <a:spcPts val="500"/>
              </a:spcBef>
              <a:spcAft>
                <a:spcPts val="0"/>
              </a:spcAft>
              <a:buSzPts val="1800"/>
              <a:buChar char="•"/>
              <a:defRPr/>
            </a:lvl9pPr>
          </a:lstStyle>
          <a:p/>
        </p:txBody>
      </p:sp>
      <p:sp>
        <p:nvSpPr>
          <p:cNvPr id="83" name="Google Shape;83;p13"/>
          <p:cNvSpPr txBox="1"/>
          <p:nvPr>
            <p:ph idx="12" type="sldNum"/>
          </p:nvPr>
        </p:nvSpPr>
        <p:spPr>
          <a:xfrm>
            <a:off x="11296610" y="6217622"/>
            <a:ext cx="731700" cy="524700"/>
          </a:xfrm>
          <a:prstGeom prst="rect">
            <a:avLst/>
          </a:prstGeom>
        </p:spPr>
        <p:txBody>
          <a:bodyPr anchorCtr="0" anchor="ctr" bIns="45700" lIns="91425" spcFirstLastPara="1" rIns="91425" wrap="square" tIns="457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 name="Shape 17"/>
        <p:cNvGrpSpPr/>
        <p:nvPr/>
      </p:nvGrpSpPr>
      <p:grpSpPr>
        <a:xfrm>
          <a:off x="0" y="0"/>
          <a:ext cx="0" cy="0"/>
          <a:chOff x="0" y="0"/>
          <a:chExt cx="0" cy="0"/>
        </a:xfrm>
      </p:grpSpPr>
      <p:sp>
        <p:nvSpPr>
          <p:cNvPr id="18" name="Google Shape;18;p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 name="Google Shape;20;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0"/>
          <p:cNvSpPr/>
          <p:nvPr>
            <p:ph idx="2" type="pic"/>
          </p:nvPr>
        </p:nvSpPr>
        <p:spPr>
          <a:xfrm>
            <a:off x="5183188" y="987425"/>
            <a:ext cx="6172200" cy="4873625"/>
          </a:xfrm>
          <a:prstGeom prst="rect">
            <a:avLst/>
          </a:prstGeom>
          <a:noFill/>
          <a:ln>
            <a:noFill/>
          </a:ln>
        </p:spPr>
      </p:sp>
      <p:sp>
        <p:nvSpPr>
          <p:cNvPr id="64" name="Google Shape;64;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1.png"/><Relationship Id="rId4" Type="http://schemas.openxmlformats.org/officeDocument/2006/relationships/image" Target="../media/image7.jpg"/><Relationship Id="rId5" Type="http://schemas.openxmlformats.org/officeDocument/2006/relationships/image" Target="../media/image25.jpg"/><Relationship Id="rId6"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11.xml.rels><?xml version="1.0" encoding="UTF-8" standalone="yes"?><Relationships xmlns="http://schemas.openxmlformats.org/package/2006/relationships"><Relationship Id="rId10"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0.png"/><Relationship Id="rId4" Type="http://schemas.openxmlformats.org/officeDocument/2006/relationships/image" Target="../media/image1.png"/><Relationship Id="rId9" Type="http://schemas.openxmlformats.org/officeDocument/2006/relationships/image" Target="../media/image22.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18.png"/><Relationship Id="rId8" Type="http://schemas.openxmlformats.org/officeDocument/2006/relationships/image" Target="../media/image11.png"/></Relationships>
</file>

<file path=ppt/slides/_rels/slide12.xml.rels><?xml version="1.0" encoding="UTF-8" standalone="yes"?><Relationships xmlns="http://schemas.openxmlformats.org/package/2006/relationships"><Relationship Id="rId11" Type="http://schemas.openxmlformats.org/officeDocument/2006/relationships/image" Target="../media/image24.png"/><Relationship Id="rId10"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0.png"/><Relationship Id="rId4" Type="http://schemas.openxmlformats.org/officeDocument/2006/relationships/image" Target="../media/image1.png"/><Relationship Id="rId9" Type="http://schemas.openxmlformats.org/officeDocument/2006/relationships/image" Target="../media/image22.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18.png"/><Relationship Id="rId8"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0" Type="http://schemas.openxmlformats.org/officeDocument/2006/relationships/image" Target="../media/image18.png"/><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0.png"/><Relationship Id="rId4" Type="http://schemas.openxmlformats.org/officeDocument/2006/relationships/image" Target="../media/image1.png"/><Relationship Id="rId9" Type="http://schemas.openxmlformats.org/officeDocument/2006/relationships/image" Target="../media/image11.png"/><Relationship Id="rId5" Type="http://schemas.openxmlformats.org/officeDocument/2006/relationships/image" Target="../media/image6.png"/><Relationship Id="rId6" Type="http://schemas.openxmlformats.org/officeDocument/2006/relationships/image" Target="../media/image22.png"/><Relationship Id="rId7" Type="http://schemas.openxmlformats.org/officeDocument/2006/relationships/image" Target="../media/image5.png"/><Relationship Id="rId8"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0.png"/><Relationship Id="rId4" Type="http://schemas.openxmlformats.org/officeDocument/2006/relationships/image" Target="../media/image1.png"/><Relationship Id="rId5" Type="http://schemas.openxmlformats.org/officeDocument/2006/relationships/image" Target="../media/image6.png"/><Relationship Id="rId6" Type="http://schemas.openxmlformats.org/officeDocument/2006/relationships/image" Target="../media/image11.png"/><Relationship Id="rId7"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0.png"/><Relationship Id="rId4" Type="http://schemas.openxmlformats.org/officeDocument/2006/relationships/image" Target="../media/image23.png"/><Relationship Id="rId5" Type="http://schemas.openxmlformats.org/officeDocument/2006/relationships/image" Target="../media/image3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10.png"/><Relationship Id="rId4" Type="http://schemas.openxmlformats.org/officeDocument/2006/relationships/image" Target="../media/image30.png"/><Relationship Id="rId5" Type="http://schemas.openxmlformats.org/officeDocument/2006/relationships/image" Target="../media/image36.png"/><Relationship Id="rId6" Type="http://schemas.openxmlformats.org/officeDocument/2006/relationships/image" Target="../media/image2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10.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hyperlink" Target="https://www.ocr.org.uk/Images/697580-specification-cambridge-advanced-national-in-it-data-analytics.pdf"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 Id="rId3" Type="http://schemas.openxmlformats.org/officeDocument/2006/relationships/hyperlink" Target="https://www.w3schools.com/excel/index.php"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4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4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hyperlink" Target="http://drive.google.com/file/d/1mlDB8CxEghvOBaMSYHQI7UkysUg2gXwn/view" TargetMode="External"/><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42.png"/><Relationship Id="rId4" Type="http://schemas.openxmlformats.org/officeDocument/2006/relationships/image" Target="../media/image37.png"/><Relationship Id="rId5" Type="http://schemas.openxmlformats.org/officeDocument/2006/relationships/image" Target="../media/image3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29.png"/><Relationship Id="rId4" Type="http://schemas.openxmlformats.org/officeDocument/2006/relationships/image" Target="../media/image37.png"/><Relationship Id="rId5" Type="http://schemas.openxmlformats.org/officeDocument/2006/relationships/image" Target="../media/image3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3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hyperlink" Target="http://drive.google.com/file/d/1xr5rkq6DzYsE7ym5ifdDu-Iv7cvgvckQ/view" TargetMode="External"/><Relationship Id="rId4" Type="http://schemas.openxmlformats.org/officeDocument/2006/relationships/image" Target="../media/image33.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hyperlink" Target="https://docs.google.com/spreadsheets/d/1QBPOtaNrrjZ_DkuO3NwDcy28GURFz-_2ScGOUnvbIIg/edit#gid=111574942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2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43.jpg"/><Relationship Id="rId4" Type="http://schemas.openxmlformats.org/officeDocument/2006/relationships/image" Target="../media/image3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4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hyperlink" Target="https://docs.google.com/spreadsheets/d/10phI0dldEwPBESziVssQPuo8PPsMCV8uq-O_j76bZWo/edit#gid=1347635505"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 Id="rId3" Type="http://schemas.openxmlformats.org/officeDocument/2006/relationships/image" Target="../media/image35.png"/><Relationship Id="rId4" Type="http://schemas.openxmlformats.org/officeDocument/2006/relationships/hyperlink" Target="https://docs.google.com/spreadsheets/d/1hIAfWQN7tvkoyDdbvcMm4j8RidYKOVaOEvXJvdaG2jI/edit#gid=547155630" TargetMode="External"/><Relationship Id="rId5" Type="http://schemas.openxmlformats.org/officeDocument/2006/relationships/image" Target="../media/image4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id="88" name="Google Shape;88;p14"/>
          <p:cNvPicPr preferRelativeResize="0"/>
          <p:nvPr/>
        </p:nvPicPr>
        <p:blipFill rotWithShape="1">
          <a:blip r:embed="rId3">
            <a:alphaModFix/>
          </a:blip>
          <a:srcRect b="0" l="0" r="0" t="0"/>
          <a:stretch/>
        </p:blipFill>
        <p:spPr>
          <a:xfrm>
            <a:off x="10626175" y="5337400"/>
            <a:ext cx="1565825" cy="1565825"/>
          </a:xfrm>
          <a:prstGeom prst="rect">
            <a:avLst/>
          </a:prstGeom>
          <a:noFill/>
          <a:ln>
            <a:noFill/>
          </a:ln>
        </p:spPr>
      </p:pic>
      <p:pic>
        <p:nvPicPr>
          <p:cNvPr id="89" name="Google Shape;89;p14"/>
          <p:cNvPicPr preferRelativeResize="0"/>
          <p:nvPr/>
        </p:nvPicPr>
        <p:blipFill rotWithShape="1">
          <a:blip r:embed="rId4">
            <a:alphaModFix/>
          </a:blip>
          <a:srcRect b="0" l="0" r="0" t="0"/>
          <a:stretch/>
        </p:blipFill>
        <p:spPr>
          <a:xfrm>
            <a:off x="0" y="0"/>
            <a:ext cx="3721378" cy="2810828"/>
          </a:xfrm>
          <a:prstGeom prst="rect">
            <a:avLst/>
          </a:prstGeom>
          <a:noFill/>
          <a:ln>
            <a:noFill/>
          </a:ln>
        </p:spPr>
      </p:pic>
      <p:pic>
        <p:nvPicPr>
          <p:cNvPr id="90" name="Google Shape;90;p14"/>
          <p:cNvPicPr preferRelativeResize="0"/>
          <p:nvPr/>
        </p:nvPicPr>
        <p:blipFill rotWithShape="1">
          <a:blip r:embed="rId5">
            <a:alphaModFix/>
          </a:blip>
          <a:srcRect b="0" l="0" r="0" t="0"/>
          <a:stretch/>
        </p:blipFill>
        <p:spPr>
          <a:xfrm>
            <a:off x="0" y="4076773"/>
            <a:ext cx="3978910" cy="2733601"/>
          </a:xfrm>
          <a:prstGeom prst="rect">
            <a:avLst/>
          </a:prstGeom>
          <a:noFill/>
          <a:ln>
            <a:noFill/>
          </a:ln>
        </p:spPr>
      </p:pic>
      <p:sp>
        <p:nvSpPr>
          <p:cNvPr id="91" name="Google Shape;91;p14"/>
          <p:cNvSpPr txBox="1"/>
          <p:nvPr/>
        </p:nvSpPr>
        <p:spPr>
          <a:xfrm>
            <a:off x="121920" y="2936240"/>
            <a:ext cx="3599400" cy="954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1" i="1" lang="en-GB" sz="2800" u="none" cap="none" strike="noStrike">
                <a:solidFill>
                  <a:srgbClr val="0070C0"/>
                </a:solidFill>
                <a:latin typeface="Calibri"/>
                <a:ea typeface="Calibri"/>
                <a:cs typeface="Calibri"/>
                <a:sym typeface="Calibri"/>
              </a:rPr>
              <a:t>Thank you for being ready to learn!</a:t>
            </a:r>
            <a:endParaRPr b="0" i="0" sz="1400" u="none" cap="none" strike="noStrike">
              <a:solidFill>
                <a:srgbClr val="000000"/>
              </a:solidFill>
              <a:latin typeface="Arial"/>
              <a:ea typeface="Arial"/>
              <a:cs typeface="Arial"/>
              <a:sym typeface="Arial"/>
            </a:endParaRPr>
          </a:p>
        </p:txBody>
      </p:sp>
      <p:sp>
        <p:nvSpPr>
          <p:cNvPr id="92" name="Google Shape;92;p14"/>
          <p:cNvSpPr txBox="1"/>
          <p:nvPr/>
        </p:nvSpPr>
        <p:spPr>
          <a:xfrm>
            <a:off x="3948301" y="326600"/>
            <a:ext cx="47424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GB" sz="2800" u="sng" cap="none" strike="noStrike">
                <a:solidFill>
                  <a:schemeClr val="dk1"/>
                </a:solidFill>
                <a:latin typeface="Calibri"/>
                <a:ea typeface="Calibri"/>
                <a:cs typeface="Calibri"/>
                <a:sym typeface="Calibri"/>
              </a:rPr>
              <a:t>Title: </a:t>
            </a:r>
            <a:r>
              <a:rPr b="1" lang="en-GB" sz="2800" u="sng">
                <a:solidFill>
                  <a:schemeClr val="dk1"/>
                </a:solidFill>
                <a:latin typeface="Calibri"/>
                <a:ea typeface="Calibri"/>
                <a:cs typeface="Calibri"/>
                <a:sym typeface="Calibri"/>
              </a:rPr>
              <a:t>Data Analytics</a:t>
            </a:r>
            <a:endParaRPr b="0" i="0" sz="1400" u="none" cap="none" strike="noStrike">
              <a:solidFill>
                <a:srgbClr val="000000"/>
              </a:solidFill>
              <a:latin typeface="Arial"/>
              <a:ea typeface="Arial"/>
              <a:cs typeface="Arial"/>
              <a:sym typeface="Arial"/>
            </a:endParaRPr>
          </a:p>
        </p:txBody>
      </p:sp>
      <p:sp>
        <p:nvSpPr>
          <p:cNvPr id="93" name="Google Shape;93;p14"/>
          <p:cNvSpPr txBox="1"/>
          <p:nvPr/>
        </p:nvSpPr>
        <p:spPr>
          <a:xfrm>
            <a:off x="3978901" y="1126885"/>
            <a:ext cx="4681200" cy="2166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GB" sz="2800" u="none" cap="none" strike="noStrike">
                <a:solidFill>
                  <a:schemeClr val="dk1"/>
                </a:solidFill>
                <a:latin typeface="Calibri"/>
                <a:ea typeface="Calibri"/>
                <a:cs typeface="Calibri"/>
                <a:sym typeface="Calibri"/>
              </a:rPr>
              <a:t>Aims:</a:t>
            </a:r>
            <a:endParaRPr b="0" i="0" sz="1400" u="none" cap="none" strike="noStrike">
              <a:solidFill>
                <a:srgbClr val="000000"/>
              </a:solidFill>
              <a:latin typeface="Arial"/>
              <a:ea typeface="Arial"/>
              <a:cs typeface="Arial"/>
              <a:sym typeface="Arial"/>
            </a:endParaRPr>
          </a:p>
          <a:p>
            <a:pPr indent="0" lvl="0" marL="0" rtl="0" algn="l">
              <a:lnSpc>
                <a:spcPct val="115000"/>
              </a:lnSpc>
              <a:spcBef>
                <a:spcPts val="0"/>
              </a:spcBef>
              <a:spcAft>
                <a:spcPts val="0"/>
              </a:spcAft>
              <a:buNone/>
            </a:pPr>
            <a:r>
              <a:rPr lang="en-GB" sz="1800">
                <a:solidFill>
                  <a:srgbClr val="595959"/>
                </a:solidFill>
              </a:rPr>
              <a:t>1 Understand the structure and content of the course</a:t>
            </a:r>
            <a:endParaRPr sz="1800">
              <a:solidFill>
                <a:srgbClr val="595959"/>
              </a:solidFill>
            </a:endParaRPr>
          </a:p>
          <a:p>
            <a:pPr indent="0" lvl="0" marL="0" rtl="0" algn="l">
              <a:lnSpc>
                <a:spcPct val="115000"/>
              </a:lnSpc>
              <a:spcBef>
                <a:spcPts val="1600"/>
              </a:spcBef>
              <a:spcAft>
                <a:spcPts val="0"/>
              </a:spcAft>
              <a:buNone/>
            </a:pPr>
            <a:r>
              <a:rPr lang="en-GB" sz="1800">
                <a:solidFill>
                  <a:srgbClr val="595959"/>
                </a:solidFill>
              </a:rPr>
              <a:t>2 Sample of F200 - Data</a:t>
            </a:r>
            <a:endParaRPr sz="1800">
              <a:solidFill>
                <a:srgbClr val="595959"/>
              </a:solidFill>
            </a:endParaRPr>
          </a:p>
          <a:p>
            <a:pPr indent="0" lvl="0" marL="0" rtl="0" algn="l">
              <a:lnSpc>
                <a:spcPct val="115000"/>
              </a:lnSpc>
              <a:spcBef>
                <a:spcPts val="1600"/>
              </a:spcBef>
              <a:spcAft>
                <a:spcPts val="1600"/>
              </a:spcAft>
              <a:buNone/>
            </a:pPr>
            <a:r>
              <a:rPr lang="en-GB" sz="1800">
                <a:solidFill>
                  <a:srgbClr val="595959"/>
                </a:solidFill>
              </a:rPr>
              <a:t>3 Sample of F202 - Spreadsheets</a:t>
            </a:r>
            <a:endParaRPr sz="2800">
              <a:solidFill>
                <a:schemeClr val="dk1"/>
              </a:solidFill>
              <a:latin typeface="Calibri"/>
              <a:ea typeface="Calibri"/>
              <a:cs typeface="Calibri"/>
              <a:sym typeface="Calibri"/>
            </a:endParaRPr>
          </a:p>
        </p:txBody>
      </p:sp>
      <p:sp>
        <p:nvSpPr>
          <p:cNvPr id="94" name="Google Shape;94;p14"/>
          <p:cNvSpPr txBox="1"/>
          <p:nvPr/>
        </p:nvSpPr>
        <p:spPr>
          <a:xfrm>
            <a:off x="9720550" y="368050"/>
            <a:ext cx="2146800" cy="35403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GB" sz="2800" u="none" cap="none" strike="noStrike">
                <a:solidFill>
                  <a:schemeClr val="dk1"/>
                </a:solidFill>
                <a:latin typeface="Calibri"/>
                <a:ea typeface="Calibri"/>
                <a:cs typeface="Calibri"/>
                <a:sym typeface="Calibri"/>
              </a:rPr>
              <a:t>DNA: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1" lang="en-GB" sz="2800">
                <a:solidFill>
                  <a:schemeClr val="dk1"/>
                </a:solidFill>
                <a:latin typeface="Calibri"/>
                <a:ea typeface="Calibri"/>
                <a:cs typeface="Calibri"/>
                <a:sym typeface="Calibri"/>
              </a:rPr>
              <a:t>Get your notebook out and something to write with.</a:t>
            </a:r>
            <a:endParaRPr b="1" i="0" sz="2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chemeClr val="dk1"/>
              </a:solidFill>
              <a:latin typeface="Calibri"/>
              <a:ea typeface="Calibri"/>
              <a:cs typeface="Calibri"/>
              <a:sym typeface="Calibri"/>
            </a:endParaRPr>
          </a:p>
        </p:txBody>
      </p:sp>
      <p:pic>
        <p:nvPicPr>
          <p:cNvPr id="95" name="Google Shape;95;p14"/>
          <p:cNvPicPr preferRelativeResize="0"/>
          <p:nvPr/>
        </p:nvPicPr>
        <p:blipFill rotWithShape="1">
          <a:blip r:embed="rId6">
            <a:alphaModFix/>
          </a:blip>
          <a:srcRect b="0" l="0" r="0" t="0"/>
          <a:stretch/>
        </p:blipFill>
        <p:spPr>
          <a:xfrm>
            <a:off x="9337950" y="5516925"/>
            <a:ext cx="1243325" cy="12934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pic>
        <p:nvPicPr>
          <p:cNvPr id="148" name="Google Shape;148;p23"/>
          <p:cNvPicPr preferRelativeResize="0"/>
          <p:nvPr/>
        </p:nvPicPr>
        <p:blipFill>
          <a:blip r:embed="rId3">
            <a:alphaModFix/>
          </a:blip>
          <a:stretch>
            <a:fillRect/>
          </a:stretch>
        </p:blipFill>
        <p:spPr>
          <a:xfrm>
            <a:off x="521050" y="806000"/>
            <a:ext cx="11276251" cy="43289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3" name="Shape 153"/>
        <p:cNvGrpSpPr/>
        <p:nvPr/>
      </p:nvGrpSpPr>
      <p:grpSpPr>
        <a:xfrm>
          <a:off x="0" y="0"/>
          <a:ext cx="0" cy="0"/>
          <a:chOff x="0" y="0"/>
          <a:chExt cx="0" cy="0"/>
        </a:xfrm>
      </p:grpSpPr>
      <p:sp>
        <p:nvSpPr>
          <p:cNvPr id="154" name="Google Shape;154;p24"/>
          <p:cNvSpPr txBox="1"/>
          <p:nvPr/>
        </p:nvSpPr>
        <p:spPr>
          <a:xfrm>
            <a:off x="0" y="792331"/>
            <a:ext cx="78411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dk1"/>
                </a:solidFill>
                <a:latin typeface="Quattrocento Sans"/>
                <a:ea typeface="Quattrocento Sans"/>
                <a:cs typeface="Quattrocento Sans"/>
                <a:sym typeface="Quattrocento Sans"/>
              </a:rPr>
              <a:t>Starter:</a:t>
            </a:r>
            <a:endParaRPr/>
          </a:p>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What do all these have in common?</a:t>
            </a:r>
            <a:endParaRPr sz="2400">
              <a:solidFill>
                <a:schemeClr val="dk1"/>
              </a:solidFill>
              <a:latin typeface="Quattrocento Sans"/>
              <a:ea typeface="Quattrocento Sans"/>
              <a:cs typeface="Quattrocento Sans"/>
              <a:sym typeface="Quattrocento Sans"/>
            </a:endParaRPr>
          </a:p>
        </p:txBody>
      </p:sp>
      <p:pic>
        <p:nvPicPr>
          <p:cNvPr descr="A black and white sign&#10;&#10;Description automatically generated with low confidence" id="155" name="Google Shape;155;p24"/>
          <p:cNvPicPr preferRelativeResize="0"/>
          <p:nvPr/>
        </p:nvPicPr>
        <p:blipFill rotWithShape="1">
          <a:blip r:embed="rId3">
            <a:alphaModFix/>
          </a:blip>
          <a:srcRect b="0" l="0" r="0" t="0"/>
          <a:stretch/>
        </p:blipFill>
        <p:spPr>
          <a:xfrm>
            <a:off x="10801350" y="0"/>
            <a:ext cx="1152907" cy="610099"/>
          </a:xfrm>
          <a:prstGeom prst="rect">
            <a:avLst/>
          </a:prstGeom>
          <a:noFill/>
          <a:ln>
            <a:noFill/>
          </a:ln>
        </p:spPr>
      </p:pic>
      <p:pic>
        <p:nvPicPr>
          <p:cNvPr id="156" name="Google Shape;156;p24"/>
          <p:cNvPicPr preferRelativeResize="0"/>
          <p:nvPr/>
        </p:nvPicPr>
        <p:blipFill rotWithShape="1">
          <a:blip r:embed="rId4">
            <a:alphaModFix/>
          </a:blip>
          <a:srcRect b="0" l="0" r="0" t="0"/>
          <a:stretch/>
        </p:blipFill>
        <p:spPr>
          <a:xfrm>
            <a:off x="301157" y="1757326"/>
            <a:ext cx="2982278" cy="1130003"/>
          </a:xfrm>
          <a:prstGeom prst="rect">
            <a:avLst/>
          </a:prstGeom>
          <a:noFill/>
          <a:ln>
            <a:noFill/>
          </a:ln>
        </p:spPr>
      </p:pic>
      <p:pic>
        <p:nvPicPr>
          <p:cNvPr id="157" name="Google Shape;157;p24"/>
          <p:cNvPicPr preferRelativeResize="0"/>
          <p:nvPr/>
        </p:nvPicPr>
        <p:blipFill rotWithShape="1">
          <a:blip r:embed="rId5">
            <a:alphaModFix/>
          </a:blip>
          <a:srcRect b="0" l="0" r="0" t="0"/>
          <a:stretch/>
        </p:blipFill>
        <p:spPr>
          <a:xfrm>
            <a:off x="388844" y="3775336"/>
            <a:ext cx="2806902" cy="1901238"/>
          </a:xfrm>
          <a:prstGeom prst="rect">
            <a:avLst/>
          </a:prstGeom>
          <a:noFill/>
          <a:ln>
            <a:noFill/>
          </a:ln>
        </p:spPr>
      </p:pic>
      <p:pic>
        <p:nvPicPr>
          <p:cNvPr id="158" name="Google Shape;158;p24"/>
          <p:cNvPicPr preferRelativeResize="0"/>
          <p:nvPr/>
        </p:nvPicPr>
        <p:blipFill rotWithShape="1">
          <a:blip r:embed="rId6">
            <a:alphaModFix/>
          </a:blip>
          <a:srcRect b="0" l="0" r="0" t="0"/>
          <a:stretch/>
        </p:blipFill>
        <p:spPr>
          <a:xfrm>
            <a:off x="4227097" y="2031774"/>
            <a:ext cx="3781953" cy="581106"/>
          </a:xfrm>
          <a:prstGeom prst="rect">
            <a:avLst/>
          </a:prstGeom>
          <a:noFill/>
          <a:ln>
            <a:noFill/>
          </a:ln>
        </p:spPr>
      </p:pic>
      <p:pic>
        <p:nvPicPr>
          <p:cNvPr id="159" name="Google Shape;159;p24"/>
          <p:cNvPicPr preferRelativeResize="0"/>
          <p:nvPr/>
        </p:nvPicPr>
        <p:blipFill rotWithShape="1">
          <a:blip r:embed="rId7">
            <a:alphaModFix/>
          </a:blip>
          <a:srcRect b="0" l="25189" r="3392" t="14104"/>
          <a:stretch/>
        </p:blipFill>
        <p:spPr>
          <a:xfrm>
            <a:off x="4919352" y="4937791"/>
            <a:ext cx="2164081" cy="807720"/>
          </a:xfrm>
          <a:prstGeom prst="rect">
            <a:avLst/>
          </a:prstGeom>
          <a:noFill/>
          <a:ln>
            <a:noFill/>
          </a:ln>
        </p:spPr>
      </p:pic>
      <p:pic>
        <p:nvPicPr>
          <p:cNvPr id="160" name="Google Shape;160;p24"/>
          <p:cNvPicPr preferRelativeResize="0"/>
          <p:nvPr/>
        </p:nvPicPr>
        <p:blipFill rotWithShape="1">
          <a:blip r:embed="rId8">
            <a:alphaModFix/>
          </a:blip>
          <a:srcRect b="0" l="0" r="0" t="0"/>
          <a:stretch/>
        </p:blipFill>
        <p:spPr>
          <a:xfrm>
            <a:off x="4303308" y="3218045"/>
            <a:ext cx="3705742" cy="1114581"/>
          </a:xfrm>
          <a:prstGeom prst="rect">
            <a:avLst/>
          </a:prstGeom>
          <a:noFill/>
          <a:ln>
            <a:noFill/>
          </a:ln>
        </p:spPr>
      </p:pic>
      <p:pic>
        <p:nvPicPr>
          <p:cNvPr id="161" name="Google Shape;161;p24"/>
          <p:cNvPicPr preferRelativeResize="0"/>
          <p:nvPr/>
        </p:nvPicPr>
        <p:blipFill rotWithShape="1">
          <a:blip r:embed="rId9">
            <a:alphaModFix/>
          </a:blip>
          <a:srcRect b="0" l="0" r="0" t="0"/>
          <a:stretch/>
        </p:blipFill>
        <p:spPr>
          <a:xfrm>
            <a:off x="8890223" y="2073623"/>
            <a:ext cx="2519685" cy="1417323"/>
          </a:xfrm>
          <a:prstGeom prst="rect">
            <a:avLst/>
          </a:prstGeom>
          <a:noFill/>
          <a:ln>
            <a:noFill/>
          </a:ln>
        </p:spPr>
      </p:pic>
      <p:pic>
        <p:nvPicPr>
          <p:cNvPr id="162" name="Google Shape;162;p24"/>
          <p:cNvPicPr preferRelativeResize="0"/>
          <p:nvPr/>
        </p:nvPicPr>
        <p:blipFill rotWithShape="1">
          <a:blip r:embed="rId10">
            <a:alphaModFix/>
          </a:blip>
          <a:srcRect b="0" l="0" r="0" t="0"/>
          <a:stretch/>
        </p:blipFill>
        <p:spPr>
          <a:xfrm>
            <a:off x="8890223" y="3712835"/>
            <a:ext cx="2579620" cy="171974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7" name="Shape 167"/>
        <p:cNvGrpSpPr/>
        <p:nvPr/>
      </p:nvGrpSpPr>
      <p:grpSpPr>
        <a:xfrm>
          <a:off x="0" y="0"/>
          <a:ext cx="0" cy="0"/>
          <a:chOff x="0" y="0"/>
          <a:chExt cx="0" cy="0"/>
        </a:xfrm>
      </p:grpSpPr>
      <p:sp>
        <p:nvSpPr>
          <p:cNvPr id="168" name="Google Shape;168;p25"/>
          <p:cNvSpPr txBox="1"/>
          <p:nvPr/>
        </p:nvSpPr>
        <p:spPr>
          <a:xfrm>
            <a:off x="-48725" y="705481"/>
            <a:ext cx="78411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dk1"/>
                </a:solidFill>
                <a:latin typeface="Quattrocento Sans"/>
                <a:ea typeface="Quattrocento Sans"/>
                <a:cs typeface="Quattrocento Sans"/>
                <a:sym typeface="Quattrocento Sans"/>
              </a:rPr>
              <a:t>Starter:</a:t>
            </a:r>
            <a:endParaRPr/>
          </a:p>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They’ll all examples of data.</a:t>
            </a:r>
            <a:endParaRPr sz="2400">
              <a:solidFill>
                <a:schemeClr val="dk1"/>
              </a:solidFill>
              <a:latin typeface="Quattrocento Sans"/>
              <a:ea typeface="Quattrocento Sans"/>
              <a:cs typeface="Quattrocento Sans"/>
              <a:sym typeface="Quattrocento Sans"/>
            </a:endParaRPr>
          </a:p>
        </p:txBody>
      </p:sp>
      <p:pic>
        <p:nvPicPr>
          <p:cNvPr descr="A black and white sign&#10;&#10;Description automatically generated with low confidence" id="169" name="Google Shape;169;p25"/>
          <p:cNvPicPr preferRelativeResize="0"/>
          <p:nvPr/>
        </p:nvPicPr>
        <p:blipFill rotWithShape="1">
          <a:blip r:embed="rId3">
            <a:alphaModFix/>
          </a:blip>
          <a:srcRect b="0" l="0" r="0" t="0"/>
          <a:stretch/>
        </p:blipFill>
        <p:spPr>
          <a:xfrm>
            <a:off x="10801350" y="0"/>
            <a:ext cx="1152907" cy="610099"/>
          </a:xfrm>
          <a:prstGeom prst="rect">
            <a:avLst/>
          </a:prstGeom>
          <a:noFill/>
          <a:ln>
            <a:noFill/>
          </a:ln>
        </p:spPr>
      </p:pic>
      <p:pic>
        <p:nvPicPr>
          <p:cNvPr id="170" name="Google Shape;170;p25"/>
          <p:cNvPicPr preferRelativeResize="0"/>
          <p:nvPr/>
        </p:nvPicPr>
        <p:blipFill rotWithShape="1">
          <a:blip r:embed="rId4">
            <a:alphaModFix/>
          </a:blip>
          <a:srcRect b="0" l="0" r="0" t="0"/>
          <a:stretch/>
        </p:blipFill>
        <p:spPr>
          <a:xfrm>
            <a:off x="301157" y="1757326"/>
            <a:ext cx="2982278" cy="1130003"/>
          </a:xfrm>
          <a:prstGeom prst="rect">
            <a:avLst/>
          </a:prstGeom>
          <a:noFill/>
          <a:ln>
            <a:noFill/>
          </a:ln>
        </p:spPr>
      </p:pic>
      <p:pic>
        <p:nvPicPr>
          <p:cNvPr id="171" name="Google Shape;171;p25"/>
          <p:cNvPicPr preferRelativeResize="0"/>
          <p:nvPr/>
        </p:nvPicPr>
        <p:blipFill rotWithShape="1">
          <a:blip r:embed="rId5">
            <a:alphaModFix/>
          </a:blip>
          <a:srcRect b="0" l="0" r="0" t="0"/>
          <a:stretch/>
        </p:blipFill>
        <p:spPr>
          <a:xfrm>
            <a:off x="388844" y="3775336"/>
            <a:ext cx="2806902" cy="1901238"/>
          </a:xfrm>
          <a:prstGeom prst="rect">
            <a:avLst/>
          </a:prstGeom>
          <a:noFill/>
          <a:ln>
            <a:noFill/>
          </a:ln>
        </p:spPr>
      </p:pic>
      <p:pic>
        <p:nvPicPr>
          <p:cNvPr id="172" name="Google Shape;172;p25"/>
          <p:cNvPicPr preferRelativeResize="0"/>
          <p:nvPr/>
        </p:nvPicPr>
        <p:blipFill rotWithShape="1">
          <a:blip r:embed="rId6">
            <a:alphaModFix/>
          </a:blip>
          <a:srcRect b="0" l="0" r="0" t="0"/>
          <a:stretch/>
        </p:blipFill>
        <p:spPr>
          <a:xfrm>
            <a:off x="4227097" y="2031774"/>
            <a:ext cx="3781953" cy="581106"/>
          </a:xfrm>
          <a:prstGeom prst="rect">
            <a:avLst/>
          </a:prstGeom>
          <a:noFill/>
          <a:ln>
            <a:noFill/>
          </a:ln>
        </p:spPr>
      </p:pic>
      <p:pic>
        <p:nvPicPr>
          <p:cNvPr id="173" name="Google Shape;173;p25"/>
          <p:cNvPicPr preferRelativeResize="0"/>
          <p:nvPr/>
        </p:nvPicPr>
        <p:blipFill rotWithShape="1">
          <a:blip r:embed="rId7">
            <a:alphaModFix/>
          </a:blip>
          <a:srcRect b="0" l="25189" r="3392" t="14104"/>
          <a:stretch/>
        </p:blipFill>
        <p:spPr>
          <a:xfrm>
            <a:off x="4919352" y="4937791"/>
            <a:ext cx="2164081" cy="807720"/>
          </a:xfrm>
          <a:prstGeom prst="rect">
            <a:avLst/>
          </a:prstGeom>
          <a:noFill/>
          <a:ln>
            <a:noFill/>
          </a:ln>
        </p:spPr>
      </p:pic>
      <p:pic>
        <p:nvPicPr>
          <p:cNvPr id="174" name="Google Shape;174;p25"/>
          <p:cNvPicPr preferRelativeResize="0"/>
          <p:nvPr/>
        </p:nvPicPr>
        <p:blipFill rotWithShape="1">
          <a:blip r:embed="rId8">
            <a:alphaModFix/>
          </a:blip>
          <a:srcRect b="0" l="0" r="0" t="0"/>
          <a:stretch/>
        </p:blipFill>
        <p:spPr>
          <a:xfrm>
            <a:off x="4303308" y="3218045"/>
            <a:ext cx="3705742" cy="1114581"/>
          </a:xfrm>
          <a:prstGeom prst="rect">
            <a:avLst/>
          </a:prstGeom>
          <a:noFill/>
          <a:ln>
            <a:noFill/>
          </a:ln>
        </p:spPr>
      </p:pic>
      <p:pic>
        <p:nvPicPr>
          <p:cNvPr id="175" name="Google Shape;175;p25"/>
          <p:cNvPicPr preferRelativeResize="0"/>
          <p:nvPr/>
        </p:nvPicPr>
        <p:blipFill rotWithShape="1">
          <a:blip r:embed="rId9">
            <a:alphaModFix/>
          </a:blip>
          <a:srcRect b="0" l="0" r="0" t="0"/>
          <a:stretch/>
        </p:blipFill>
        <p:spPr>
          <a:xfrm>
            <a:off x="8890223" y="2073623"/>
            <a:ext cx="2519685" cy="1417323"/>
          </a:xfrm>
          <a:prstGeom prst="rect">
            <a:avLst/>
          </a:prstGeom>
          <a:noFill/>
          <a:ln>
            <a:noFill/>
          </a:ln>
        </p:spPr>
      </p:pic>
      <p:pic>
        <p:nvPicPr>
          <p:cNvPr id="176" name="Google Shape;176;p25"/>
          <p:cNvPicPr preferRelativeResize="0"/>
          <p:nvPr/>
        </p:nvPicPr>
        <p:blipFill rotWithShape="1">
          <a:blip r:embed="rId10">
            <a:alphaModFix/>
          </a:blip>
          <a:srcRect b="0" l="0" r="0" t="0"/>
          <a:stretch/>
        </p:blipFill>
        <p:spPr>
          <a:xfrm>
            <a:off x="8890223" y="3712835"/>
            <a:ext cx="2579620" cy="1719746"/>
          </a:xfrm>
          <a:prstGeom prst="rect">
            <a:avLst/>
          </a:prstGeom>
          <a:noFill/>
          <a:ln>
            <a:noFill/>
          </a:ln>
        </p:spPr>
      </p:pic>
      <p:graphicFrame>
        <p:nvGraphicFramePr>
          <p:cNvPr id="177" name="Google Shape;177;p25"/>
          <p:cNvGraphicFramePr/>
          <p:nvPr/>
        </p:nvGraphicFramePr>
        <p:xfrm>
          <a:off x="7962508" y="804046"/>
          <a:ext cx="3000000" cy="3000000"/>
        </p:xfrm>
        <a:graphic>
          <a:graphicData uri="http://schemas.openxmlformats.org/drawingml/2006/table">
            <a:tbl>
              <a:tblPr bandRow="1" firstRow="1">
                <a:noFill/>
                <a:tableStyleId>{D1A6F2F0-1701-4C99-B1AE-3B5E5B689D17}</a:tableStyleId>
              </a:tblPr>
              <a:tblGrid>
                <a:gridCol w="3928325"/>
              </a:tblGrid>
              <a:tr h="228600">
                <a:tc>
                  <a:txBody>
                    <a:bodyPr/>
                    <a:lstStyle/>
                    <a:p>
                      <a:pPr indent="0" lvl="0" marL="0" marR="0" rtl="0" algn="l">
                        <a:spcBef>
                          <a:spcPts val="0"/>
                        </a:spcBef>
                        <a:spcAft>
                          <a:spcPts val="0"/>
                        </a:spcAft>
                        <a:buNone/>
                      </a:pPr>
                      <a:r>
                        <a:rPr b="0" lang="en-GB" sz="1800" u="none" cap="none" strike="noStrike">
                          <a:latin typeface="Quattrocento Sans"/>
                          <a:ea typeface="Quattrocento Sans"/>
                          <a:cs typeface="Quattrocento Sans"/>
                          <a:sym typeface="Quattrocento Sans"/>
                        </a:rPr>
                        <a:t>Key term</a:t>
                      </a:r>
                      <a:endParaRPr/>
                    </a:p>
                  </a:txBody>
                  <a:tcPr marT="45725" marB="45725" marR="91450" marL="91450">
                    <a:solidFill>
                      <a:srgbClr val="00B050"/>
                    </a:solidFill>
                  </a:tcPr>
                </a:tc>
              </a:tr>
              <a:tr h="370850">
                <a:tc>
                  <a:txBody>
                    <a:bodyPr/>
                    <a:lstStyle/>
                    <a:p>
                      <a:pPr indent="0" lvl="0" marL="0" marR="0" rtl="0" algn="ctr">
                        <a:spcBef>
                          <a:spcPts val="0"/>
                        </a:spcBef>
                        <a:spcAft>
                          <a:spcPts val="0"/>
                        </a:spcAft>
                        <a:buNone/>
                      </a:pPr>
                      <a:r>
                        <a:rPr b="1" lang="en-GB" sz="1800">
                          <a:latin typeface="Quattrocento Sans"/>
                          <a:ea typeface="Quattrocento Sans"/>
                          <a:cs typeface="Quattrocento Sans"/>
                          <a:sym typeface="Quattrocento Sans"/>
                        </a:rPr>
                        <a:t>Data</a:t>
                      </a:r>
                      <a:endParaRPr/>
                    </a:p>
                    <a:p>
                      <a:pPr indent="0" lvl="0" marL="0" marR="0" rtl="0" algn="ctr">
                        <a:spcBef>
                          <a:spcPts val="0"/>
                        </a:spcBef>
                        <a:spcAft>
                          <a:spcPts val="0"/>
                        </a:spcAft>
                        <a:buNone/>
                      </a:pPr>
                      <a:r>
                        <a:rPr b="0" lang="en-GB" sz="1800">
                          <a:latin typeface="Quattrocento Sans"/>
                          <a:ea typeface="Quattrocento Sans"/>
                          <a:cs typeface="Quattrocento Sans"/>
                          <a:sym typeface="Quattrocento Sans"/>
                        </a:rPr>
                        <a:t>Consists of raw facts and figures.</a:t>
                      </a:r>
                      <a:endParaRPr b="0" sz="1600">
                        <a:latin typeface="Quattrocento Sans"/>
                        <a:ea typeface="Quattrocento Sans"/>
                        <a:cs typeface="Quattrocento Sans"/>
                        <a:sym typeface="Quattrocento Sans"/>
                      </a:endParaRPr>
                    </a:p>
                  </a:txBody>
                  <a:tcPr marT="45725" marB="45725" marR="91450" marL="91450">
                    <a:solidFill>
                      <a:schemeClr val="lt1"/>
                    </a:solidFill>
                  </a:tcPr>
                </a:tc>
              </a:tr>
            </a:tbl>
          </a:graphicData>
        </a:graphic>
      </p:graphicFrame>
      <p:pic>
        <p:nvPicPr>
          <p:cNvPr descr="Key Icons - Download Free Vector Icons | Noun Project" id="178" name="Google Shape;178;p25"/>
          <p:cNvPicPr preferRelativeResize="0"/>
          <p:nvPr/>
        </p:nvPicPr>
        <p:blipFill rotWithShape="1">
          <a:blip r:embed="rId11">
            <a:alphaModFix/>
          </a:blip>
          <a:srcRect b="0" l="0" r="0" t="0"/>
          <a:stretch/>
        </p:blipFill>
        <p:spPr>
          <a:xfrm rot="-1848472">
            <a:off x="11245097" y="677112"/>
            <a:ext cx="647202" cy="64720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178"/>
                                        </p:tgtEl>
                                        <p:attrNameLst>
                                          <p:attrName>style.visibility</p:attrName>
                                        </p:attrNameLst>
                                      </p:cBhvr>
                                      <p:to>
                                        <p:strVal val="visible"/>
                                      </p:to>
                                    </p:set>
                                    <p:anim calcmode="lin" valueType="num">
                                      <p:cBhvr additive="base">
                                        <p:cTn dur="500"/>
                                        <p:tgtEl>
                                          <p:spTgt spid="178"/>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2" name="Shape 182"/>
        <p:cNvGrpSpPr/>
        <p:nvPr/>
      </p:nvGrpSpPr>
      <p:grpSpPr>
        <a:xfrm>
          <a:off x="0" y="0"/>
          <a:ext cx="0" cy="0"/>
          <a:chOff x="0" y="0"/>
          <a:chExt cx="0" cy="0"/>
        </a:xfrm>
      </p:grpSpPr>
      <p:sp>
        <p:nvSpPr>
          <p:cNvPr id="183" name="Google Shape;183;p26"/>
          <p:cNvSpPr txBox="1"/>
          <p:nvPr/>
        </p:nvSpPr>
        <p:spPr>
          <a:xfrm>
            <a:off x="0" y="792331"/>
            <a:ext cx="8995500" cy="2955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dk1"/>
                </a:solidFill>
                <a:latin typeface="Quattrocento Sans"/>
                <a:ea typeface="Quattrocento Sans"/>
                <a:cs typeface="Quattrocento Sans"/>
                <a:sym typeface="Quattrocento Sans"/>
              </a:rPr>
              <a:t>Specification point(s):</a:t>
            </a:r>
            <a:endParaRPr/>
          </a:p>
          <a:p>
            <a:pPr indent="0" lvl="0" marL="0" marR="0" rtl="0" algn="l">
              <a:spcBef>
                <a:spcPts val="0"/>
              </a:spcBef>
              <a:spcAft>
                <a:spcPts val="0"/>
              </a:spcAft>
              <a:buNone/>
            </a:pPr>
            <a:r>
              <a:t/>
            </a:r>
            <a:endParaRPr sz="1800" u="sng">
              <a:solidFill>
                <a:schemeClr val="dk1"/>
              </a:solidFill>
              <a:latin typeface="Quattrocento Sans"/>
              <a:ea typeface="Quattrocento Sans"/>
              <a:cs typeface="Quattrocento Sans"/>
              <a:sym typeface="Quattrocento Sans"/>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Quattrocento Sans"/>
                <a:ea typeface="Quattrocento Sans"/>
                <a:cs typeface="Quattrocento Sans"/>
                <a:sym typeface="Quattrocento Sans"/>
              </a:rPr>
              <a:t>that data consists of raw facts and figures </a:t>
            </a:r>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Quattrocento Sans"/>
                <a:ea typeface="Quattrocento Sans"/>
                <a:cs typeface="Quattrocento Sans"/>
                <a:sym typeface="Quattrocento Sans"/>
              </a:rPr>
              <a:t>that information is data which has been processed by the computer</a:t>
            </a:r>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Quattrocento Sans"/>
                <a:ea typeface="Quattrocento Sans"/>
                <a:cs typeface="Quattrocento Sans"/>
                <a:sym typeface="Quattrocento Sans"/>
              </a:rPr>
              <a:t>that knowledge is derived from information by applying rules to it</a:t>
            </a:r>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Quattrocento Sans"/>
                <a:ea typeface="Quattrocento Sans"/>
                <a:cs typeface="Quattrocento Sans"/>
                <a:sym typeface="Quattrocento Sans"/>
              </a:rPr>
              <a:t>the need for good quality data.</a:t>
            </a:r>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Quattrocento Sans"/>
                <a:ea typeface="Quattrocento Sans"/>
                <a:cs typeface="Quattrocento Sans"/>
                <a:sym typeface="Quattrocento Sans"/>
              </a:rPr>
              <a:t>the potential benefits of encoding data and the reasons for doing it.</a:t>
            </a:r>
            <a:endParaRPr/>
          </a:p>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Quattrocento Sans"/>
              <a:ea typeface="Quattrocento Sans"/>
              <a:cs typeface="Quattrocento Sans"/>
              <a:sym typeface="Quattrocento Sans"/>
            </a:endParaRPr>
          </a:p>
        </p:txBody>
      </p:sp>
      <p:sp>
        <p:nvSpPr>
          <p:cNvPr id="184" name="Google Shape;184;p26"/>
          <p:cNvSpPr txBox="1"/>
          <p:nvPr/>
        </p:nvSpPr>
        <p:spPr>
          <a:xfrm>
            <a:off x="0" y="3350272"/>
            <a:ext cx="11075700" cy="1662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dk1"/>
                </a:solidFill>
                <a:latin typeface="Quattrocento Sans"/>
                <a:ea typeface="Quattrocento Sans"/>
                <a:cs typeface="Quattrocento Sans"/>
                <a:sym typeface="Quattrocento Sans"/>
              </a:rPr>
              <a:t>Lesson objectives:</a:t>
            </a:r>
            <a:endParaRPr/>
          </a:p>
          <a:p>
            <a:pPr indent="0" lvl="0" marL="0" marR="0" rtl="0" algn="l">
              <a:spcBef>
                <a:spcPts val="0"/>
              </a:spcBef>
              <a:spcAft>
                <a:spcPts val="0"/>
              </a:spcAft>
              <a:buNone/>
            </a:pPr>
            <a:r>
              <a:t/>
            </a:r>
            <a:endParaRPr sz="2400">
              <a:solidFill>
                <a:schemeClr val="dk1"/>
              </a:solidFill>
              <a:latin typeface="Quattrocento Sans"/>
              <a:ea typeface="Quattrocento Sans"/>
              <a:cs typeface="Quattrocento Sans"/>
              <a:sym typeface="Quattrocento Sans"/>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Quattrocento Sans"/>
                <a:ea typeface="Quattrocento Sans"/>
                <a:cs typeface="Quattrocento Sans"/>
                <a:sym typeface="Quattrocento Sans"/>
              </a:rPr>
              <a:t>To understand how data becomes information and then knowledge.</a:t>
            </a:r>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Quattrocento Sans"/>
                <a:ea typeface="Quattrocento Sans"/>
                <a:cs typeface="Quattrocento Sans"/>
                <a:sym typeface="Quattrocento Sans"/>
              </a:rPr>
              <a:t>To understand the purpose of GIGO (Garbage In Garbage Out) to find accurate data.</a:t>
            </a:r>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Quattrocento Sans"/>
                <a:ea typeface="Quattrocento Sans"/>
                <a:cs typeface="Quattrocento Sans"/>
                <a:sym typeface="Quattrocento Sans"/>
              </a:rPr>
              <a:t>To understand the purpose of encoding data and the benefits and drawbacks of doing so. </a:t>
            </a:r>
            <a:endParaRPr/>
          </a:p>
        </p:txBody>
      </p:sp>
      <p:pic>
        <p:nvPicPr>
          <p:cNvPr descr="A black and white sign&#10;&#10;Description automatically generated with low confidence" id="185" name="Google Shape;185;p26"/>
          <p:cNvPicPr preferRelativeResize="0"/>
          <p:nvPr/>
        </p:nvPicPr>
        <p:blipFill rotWithShape="1">
          <a:blip r:embed="rId3">
            <a:alphaModFix/>
          </a:blip>
          <a:srcRect b="0" l="0" r="0" t="0"/>
          <a:stretch/>
        </p:blipFill>
        <p:spPr>
          <a:xfrm>
            <a:off x="10801350" y="0"/>
            <a:ext cx="1152907" cy="6100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0" name="Shape 190"/>
        <p:cNvGrpSpPr/>
        <p:nvPr/>
      </p:nvGrpSpPr>
      <p:grpSpPr>
        <a:xfrm>
          <a:off x="0" y="0"/>
          <a:ext cx="0" cy="0"/>
          <a:chOff x="0" y="0"/>
          <a:chExt cx="0" cy="0"/>
        </a:xfrm>
      </p:grpSpPr>
      <p:sp>
        <p:nvSpPr>
          <p:cNvPr id="191" name="Google Shape;191;p27"/>
          <p:cNvSpPr txBox="1"/>
          <p:nvPr/>
        </p:nvSpPr>
        <p:spPr>
          <a:xfrm>
            <a:off x="0" y="792331"/>
            <a:ext cx="35814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dk1"/>
                </a:solidFill>
                <a:latin typeface="Quattrocento Sans"/>
                <a:ea typeface="Quattrocento Sans"/>
                <a:cs typeface="Quattrocento Sans"/>
                <a:sym typeface="Quattrocento Sans"/>
              </a:rPr>
              <a:t>New information:</a:t>
            </a:r>
            <a:endParaRPr sz="1800">
              <a:solidFill>
                <a:schemeClr val="dk1"/>
              </a:solidFill>
              <a:latin typeface="Quattrocento Sans"/>
              <a:ea typeface="Quattrocento Sans"/>
              <a:cs typeface="Quattrocento Sans"/>
              <a:sym typeface="Quattrocento Sans"/>
            </a:endParaRPr>
          </a:p>
        </p:txBody>
      </p:sp>
      <p:pic>
        <p:nvPicPr>
          <p:cNvPr descr="A black and white sign&#10;&#10;Description automatically generated with low confidence" id="192" name="Google Shape;192;p27"/>
          <p:cNvPicPr preferRelativeResize="0"/>
          <p:nvPr/>
        </p:nvPicPr>
        <p:blipFill rotWithShape="1">
          <a:blip r:embed="rId3">
            <a:alphaModFix/>
          </a:blip>
          <a:srcRect b="0" l="0" r="0" t="0"/>
          <a:stretch/>
        </p:blipFill>
        <p:spPr>
          <a:xfrm>
            <a:off x="10801350" y="0"/>
            <a:ext cx="1152907" cy="610099"/>
          </a:xfrm>
          <a:prstGeom prst="rect">
            <a:avLst/>
          </a:prstGeom>
          <a:noFill/>
          <a:ln>
            <a:noFill/>
          </a:ln>
        </p:spPr>
      </p:pic>
      <p:pic>
        <p:nvPicPr>
          <p:cNvPr id="193" name="Google Shape;193;p27"/>
          <p:cNvPicPr preferRelativeResize="0"/>
          <p:nvPr/>
        </p:nvPicPr>
        <p:blipFill rotWithShape="1">
          <a:blip r:embed="rId4">
            <a:alphaModFix/>
          </a:blip>
          <a:srcRect b="0" l="0" r="0" t="0"/>
          <a:stretch/>
        </p:blipFill>
        <p:spPr>
          <a:xfrm>
            <a:off x="183890" y="1323767"/>
            <a:ext cx="2982278" cy="1130003"/>
          </a:xfrm>
          <a:prstGeom prst="rect">
            <a:avLst/>
          </a:prstGeom>
          <a:noFill/>
          <a:ln>
            <a:noFill/>
          </a:ln>
        </p:spPr>
      </p:pic>
      <p:sp>
        <p:nvSpPr>
          <p:cNvPr id="194" name="Google Shape;194;p27"/>
          <p:cNvSpPr/>
          <p:nvPr/>
        </p:nvSpPr>
        <p:spPr>
          <a:xfrm>
            <a:off x="183890" y="2579268"/>
            <a:ext cx="2982300" cy="933000"/>
          </a:xfrm>
          <a:prstGeom prst="rect">
            <a:avLst/>
          </a:prstGeom>
          <a:solidFill>
            <a:srgbClr val="FFF2CC"/>
          </a:solidFill>
          <a:ln cap="flat" cmpd="sng" w="12700">
            <a:solidFill>
              <a:srgbClr val="FFF2CC"/>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1800">
                <a:solidFill>
                  <a:schemeClr val="dk1"/>
                </a:solidFill>
                <a:latin typeface="Quattrocento Sans"/>
                <a:ea typeface="Quattrocento Sans"/>
                <a:cs typeface="Quattrocento Sans"/>
                <a:sym typeface="Quattrocento Sans"/>
              </a:rPr>
              <a:t>Date:</a:t>
            </a:r>
            <a:endParaRPr/>
          </a:p>
          <a:p>
            <a:pPr indent="0" lvl="0" marL="0" marR="0" rtl="0" algn="l">
              <a:spcBef>
                <a:spcPts val="0"/>
              </a:spcBef>
              <a:spcAft>
                <a:spcPts val="0"/>
              </a:spcAft>
              <a:buNone/>
            </a:pPr>
            <a:r>
              <a:rPr lang="en-GB" sz="1600">
                <a:solidFill>
                  <a:schemeClr val="dk1"/>
                </a:solidFill>
                <a:latin typeface="Quattrocento Sans"/>
                <a:ea typeface="Quattrocento Sans"/>
                <a:cs typeface="Quattrocento Sans"/>
                <a:sym typeface="Quattrocento Sans"/>
              </a:rPr>
              <a:t>This data is designed to inform you of the time or a time.</a:t>
            </a:r>
            <a:endParaRPr/>
          </a:p>
          <a:p>
            <a:pPr indent="0" lvl="0" marL="0" marR="0" rtl="0" algn="l">
              <a:spcBef>
                <a:spcPts val="0"/>
              </a:spcBef>
              <a:spcAft>
                <a:spcPts val="0"/>
              </a:spcAft>
              <a:buNone/>
            </a:pPr>
            <a:r>
              <a:t/>
            </a:r>
            <a:endParaRPr sz="1800">
              <a:solidFill>
                <a:srgbClr val="0070C0"/>
              </a:solidFill>
              <a:latin typeface="Quattrocento Sans"/>
              <a:ea typeface="Quattrocento Sans"/>
              <a:cs typeface="Quattrocento Sans"/>
              <a:sym typeface="Quattrocento Sans"/>
            </a:endParaRPr>
          </a:p>
        </p:txBody>
      </p:sp>
      <p:pic>
        <p:nvPicPr>
          <p:cNvPr id="195" name="Google Shape;195;p27"/>
          <p:cNvPicPr preferRelativeResize="0"/>
          <p:nvPr/>
        </p:nvPicPr>
        <p:blipFill rotWithShape="1">
          <a:blip r:embed="rId5">
            <a:alphaModFix/>
          </a:blip>
          <a:srcRect b="0" l="0" r="0" t="0"/>
          <a:stretch/>
        </p:blipFill>
        <p:spPr>
          <a:xfrm>
            <a:off x="4246113" y="1582338"/>
            <a:ext cx="3699774" cy="581106"/>
          </a:xfrm>
          <a:prstGeom prst="rect">
            <a:avLst/>
          </a:prstGeom>
          <a:noFill/>
          <a:ln>
            <a:noFill/>
          </a:ln>
        </p:spPr>
      </p:pic>
      <p:sp>
        <p:nvSpPr>
          <p:cNvPr id="196" name="Google Shape;196;p27"/>
          <p:cNvSpPr/>
          <p:nvPr/>
        </p:nvSpPr>
        <p:spPr>
          <a:xfrm>
            <a:off x="4246113" y="2320735"/>
            <a:ext cx="3699900" cy="933000"/>
          </a:xfrm>
          <a:prstGeom prst="rect">
            <a:avLst/>
          </a:prstGeom>
          <a:solidFill>
            <a:srgbClr val="FBE4D4"/>
          </a:solidFill>
          <a:ln cap="flat" cmpd="sng" w="12700">
            <a:solidFill>
              <a:srgbClr val="FBE4D4"/>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1800">
                <a:solidFill>
                  <a:schemeClr val="dk1"/>
                </a:solidFill>
                <a:latin typeface="Quattrocento Sans"/>
                <a:ea typeface="Quattrocento Sans"/>
                <a:cs typeface="Quattrocento Sans"/>
                <a:sym typeface="Quattrocento Sans"/>
              </a:rPr>
              <a:t>Long number</a:t>
            </a:r>
            <a:endParaRPr/>
          </a:p>
          <a:p>
            <a:pPr indent="0" lvl="0" marL="0" marR="0" rtl="0" algn="l">
              <a:spcBef>
                <a:spcPts val="0"/>
              </a:spcBef>
              <a:spcAft>
                <a:spcPts val="0"/>
              </a:spcAft>
              <a:buNone/>
            </a:pPr>
            <a:r>
              <a:rPr lang="en-GB" sz="1600">
                <a:solidFill>
                  <a:schemeClr val="dk1"/>
                </a:solidFill>
                <a:latin typeface="Quattrocento Sans"/>
                <a:ea typeface="Quattrocento Sans"/>
                <a:cs typeface="Quattrocento Sans"/>
                <a:sym typeface="Quattrocento Sans"/>
              </a:rPr>
              <a:t>This data is represented by a fixed length to represent a phone number.</a:t>
            </a:r>
            <a:endParaRPr/>
          </a:p>
        </p:txBody>
      </p:sp>
      <p:pic>
        <p:nvPicPr>
          <p:cNvPr id="197" name="Google Shape;197;p27"/>
          <p:cNvPicPr preferRelativeResize="0"/>
          <p:nvPr/>
        </p:nvPicPr>
        <p:blipFill rotWithShape="1">
          <a:blip r:embed="rId6">
            <a:alphaModFix/>
          </a:blip>
          <a:srcRect b="0" l="0" r="0" t="0"/>
          <a:stretch/>
        </p:blipFill>
        <p:spPr>
          <a:xfrm>
            <a:off x="8734743" y="817264"/>
            <a:ext cx="2519685" cy="1417323"/>
          </a:xfrm>
          <a:prstGeom prst="rect">
            <a:avLst/>
          </a:prstGeom>
          <a:noFill/>
          <a:ln>
            <a:noFill/>
          </a:ln>
        </p:spPr>
      </p:pic>
      <p:sp>
        <p:nvSpPr>
          <p:cNvPr id="198" name="Google Shape;198;p27"/>
          <p:cNvSpPr/>
          <p:nvPr/>
        </p:nvSpPr>
        <p:spPr>
          <a:xfrm>
            <a:off x="8753688" y="2412900"/>
            <a:ext cx="2511600" cy="1399800"/>
          </a:xfrm>
          <a:prstGeom prst="rect">
            <a:avLst/>
          </a:prstGeom>
          <a:solidFill>
            <a:srgbClr val="E1EFD8"/>
          </a:solidFill>
          <a:ln cap="flat" cmpd="sng" w="12700">
            <a:solidFill>
              <a:srgbClr val="E1EFD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1800">
                <a:solidFill>
                  <a:schemeClr val="dk1"/>
                </a:solidFill>
                <a:latin typeface="Quattrocento Sans"/>
                <a:ea typeface="Quattrocento Sans"/>
                <a:cs typeface="Quattrocento Sans"/>
                <a:sym typeface="Quattrocento Sans"/>
              </a:rPr>
              <a:t>Images (Dashboard icons)</a:t>
            </a:r>
            <a:endParaRPr/>
          </a:p>
          <a:p>
            <a:pPr indent="0" lvl="0" marL="0" marR="0" rtl="0" algn="l">
              <a:spcBef>
                <a:spcPts val="0"/>
              </a:spcBef>
              <a:spcAft>
                <a:spcPts val="0"/>
              </a:spcAft>
              <a:buNone/>
            </a:pPr>
            <a:r>
              <a:rPr lang="en-GB" sz="1600">
                <a:solidFill>
                  <a:schemeClr val="dk1"/>
                </a:solidFill>
                <a:latin typeface="Quattrocento Sans"/>
                <a:ea typeface="Quattrocento Sans"/>
                <a:cs typeface="Quattrocento Sans"/>
                <a:sym typeface="Quattrocento Sans"/>
              </a:rPr>
              <a:t>These lights might appear if there is something wrong.</a:t>
            </a:r>
            <a:endParaRPr/>
          </a:p>
        </p:txBody>
      </p:sp>
      <p:pic>
        <p:nvPicPr>
          <p:cNvPr id="199" name="Google Shape;199;p27"/>
          <p:cNvPicPr preferRelativeResize="0"/>
          <p:nvPr/>
        </p:nvPicPr>
        <p:blipFill rotWithShape="1">
          <a:blip r:embed="rId7">
            <a:alphaModFix/>
          </a:blip>
          <a:srcRect b="0" l="0" r="0" t="0"/>
          <a:stretch/>
        </p:blipFill>
        <p:spPr>
          <a:xfrm>
            <a:off x="183890" y="3575367"/>
            <a:ext cx="2806902" cy="1901238"/>
          </a:xfrm>
          <a:prstGeom prst="rect">
            <a:avLst/>
          </a:prstGeom>
          <a:noFill/>
          <a:ln>
            <a:noFill/>
          </a:ln>
        </p:spPr>
      </p:pic>
      <p:sp>
        <p:nvSpPr>
          <p:cNvPr id="200" name="Google Shape;200;p27"/>
          <p:cNvSpPr/>
          <p:nvPr/>
        </p:nvSpPr>
        <p:spPr>
          <a:xfrm>
            <a:off x="96203" y="5531346"/>
            <a:ext cx="2982300" cy="933000"/>
          </a:xfrm>
          <a:prstGeom prst="rect">
            <a:avLst/>
          </a:prstGeom>
          <a:solidFill>
            <a:srgbClr val="DDEAF6"/>
          </a:solidFill>
          <a:ln cap="flat" cmpd="sng" w="12700">
            <a:solidFill>
              <a:srgbClr val="DDEAF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1800">
                <a:solidFill>
                  <a:schemeClr val="dk1"/>
                </a:solidFill>
                <a:latin typeface="Quattrocento Sans"/>
                <a:ea typeface="Quattrocento Sans"/>
                <a:cs typeface="Quattrocento Sans"/>
                <a:sym typeface="Quattrocento Sans"/>
              </a:rPr>
              <a:t>Short number</a:t>
            </a:r>
            <a:endParaRPr/>
          </a:p>
          <a:p>
            <a:pPr indent="0" lvl="0" marL="0" marR="0" rtl="0" algn="l">
              <a:spcBef>
                <a:spcPts val="0"/>
              </a:spcBef>
              <a:spcAft>
                <a:spcPts val="0"/>
              </a:spcAft>
              <a:buNone/>
            </a:pPr>
            <a:r>
              <a:rPr lang="en-GB" sz="1600">
                <a:solidFill>
                  <a:schemeClr val="dk1"/>
                </a:solidFill>
                <a:latin typeface="Quattrocento Sans"/>
                <a:ea typeface="Quattrocento Sans"/>
                <a:cs typeface="Quattrocento Sans"/>
                <a:sym typeface="Quattrocento Sans"/>
              </a:rPr>
              <a:t>This data is designed to inform us of a date on a calendar.</a:t>
            </a:r>
            <a:endParaRPr/>
          </a:p>
        </p:txBody>
      </p:sp>
      <p:pic>
        <p:nvPicPr>
          <p:cNvPr id="201" name="Google Shape;201;p27"/>
          <p:cNvPicPr preferRelativeResize="0"/>
          <p:nvPr/>
        </p:nvPicPr>
        <p:blipFill rotWithShape="1">
          <a:blip r:embed="rId8">
            <a:alphaModFix/>
          </a:blip>
          <a:srcRect b="0" l="0" r="0" t="0"/>
          <a:stretch/>
        </p:blipFill>
        <p:spPr>
          <a:xfrm>
            <a:off x="3398427" y="3609291"/>
            <a:ext cx="2708489" cy="1805659"/>
          </a:xfrm>
          <a:prstGeom prst="rect">
            <a:avLst/>
          </a:prstGeom>
          <a:noFill/>
          <a:ln>
            <a:noFill/>
          </a:ln>
        </p:spPr>
      </p:pic>
      <p:sp>
        <p:nvSpPr>
          <p:cNvPr id="202" name="Google Shape;202;p27"/>
          <p:cNvSpPr/>
          <p:nvPr/>
        </p:nvSpPr>
        <p:spPr>
          <a:xfrm>
            <a:off x="3393226" y="5531345"/>
            <a:ext cx="2950800" cy="933000"/>
          </a:xfrm>
          <a:prstGeom prst="rect">
            <a:avLst/>
          </a:prstGeom>
          <a:solidFill>
            <a:srgbClr val="FF99FF"/>
          </a:solidFill>
          <a:ln cap="flat" cmpd="sng" w="12700">
            <a:solidFill>
              <a:srgbClr val="FF99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1800">
                <a:solidFill>
                  <a:schemeClr val="dk1"/>
                </a:solidFill>
                <a:latin typeface="Quattrocento Sans"/>
                <a:ea typeface="Quattrocento Sans"/>
                <a:cs typeface="Quattrocento Sans"/>
                <a:sym typeface="Quattrocento Sans"/>
              </a:rPr>
              <a:t>Sound</a:t>
            </a:r>
            <a:endParaRPr/>
          </a:p>
          <a:p>
            <a:pPr indent="0" lvl="0" marL="0" marR="0" rtl="0" algn="l">
              <a:spcBef>
                <a:spcPts val="0"/>
              </a:spcBef>
              <a:spcAft>
                <a:spcPts val="0"/>
              </a:spcAft>
              <a:buNone/>
            </a:pPr>
            <a:r>
              <a:rPr lang="en-GB" sz="1600">
                <a:solidFill>
                  <a:schemeClr val="dk1"/>
                </a:solidFill>
                <a:latin typeface="Quattrocento Sans"/>
                <a:ea typeface="Quattrocento Sans"/>
                <a:cs typeface="Quattrocento Sans"/>
                <a:sym typeface="Quattrocento Sans"/>
              </a:rPr>
              <a:t>A auditory form of data. (e.g. A fire alarm that goes off.)</a:t>
            </a:r>
            <a:endParaRPr/>
          </a:p>
        </p:txBody>
      </p:sp>
      <p:pic>
        <p:nvPicPr>
          <p:cNvPr id="203" name="Google Shape;203;p27"/>
          <p:cNvPicPr preferRelativeResize="0"/>
          <p:nvPr/>
        </p:nvPicPr>
        <p:blipFill rotWithShape="1">
          <a:blip r:embed="rId9">
            <a:alphaModFix/>
          </a:blip>
          <a:srcRect b="0" l="0" r="0" t="0"/>
          <a:stretch/>
        </p:blipFill>
        <p:spPr>
          <a:xfrm>
            <a:off x="6754543" y="4024278"/>
            <a:ext cx="2708489" cy="814636"/>
          </a:xfrm>
          <a:prstGeom prst="rect">
            <a:avLst/>
          </a:prstGeom>
          <a:noFill/>
          <a:ln>
            <a:noFill/>
          </a:ln>
        </p:spPr>
      </p:pic>
      <p:pic>
        <p:nvPicPr>
          <p:cNvPr id="204" name="Google Shape;204;p27"/>
          <p:cNvPicPr preferRelativeResize="0"/>
          <p:nvPr/>
        </p:nvPicPr>
        <p:blipFill rotWithShape="1">
          <a:blip r:embed="rId10">
            <a:alphaModFix/>
          </a:blip>
          <a:srcRect b="0" l="25189" r="3392" t="14104"/>
          <a:stretch/>
        </p:blipFill>
        <p:spPr>
          <a:xfrm>
            <a:off x="9688381" y="4019823"/>
            <a:ext cx="2164081" cy="807720"/>
          </a:xfrm>
          <a:prstGeom prst="rect">
            <a:avLst/>
          </a:prstGeom>
          <a:noFill/>
          <a:ln>
            <a:noFill/>
          </a:ln>
        </p:spPr>
      </p:pic>
      <p:sp>
        <p:nvSpPr>
          <p:cNvPr id="205" name="Google Shape;205;p27"/>
          <p:cNvSpPr/>
          <p:nvPr/>
        </p:nvSpPr>
        <p:spPr>
          <a:xfrm>
            <a:off x="6746388" y="4974307"/>
            <a:ext cx="2708400" cy="933000"/>
          </a:xfrm>
          <a:prstGeom prst="rect">
            <a:avLst/>
          </a:prstGeom>
          <a:solidFill>
            <a:srgbClr val="F2F2F2"/>
          </a:solidFill>
          <a:ln cap="flat" cmpd="sng" w="12700">
            <a:solidFill>
              <a:srgbClr val="F2F2F2"/>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1800">
                <a:solidFill>
                  <a:schemeClr val="dk1"/>
                </a:solidFill>
                <a:latin typeface="Quattrocento Sans"/>
                <a:ea typeface="Quattrocento Sans"/>
                <a:cs typeface="Quattrocento Sans"/>
                <a:sym typeface="Quattrocento Sans"/>
              </a:rPr>
              <a:t>Text</a:t>
            </a:r>
            <a:endParaRPr/>
          </a:p>
          <a:p>
            <a:pPr indent="0" lvl="0" marL="0" marR="0" rtl="0" algn="l">
              <a:spcBef>
                <a:spcPts val="0"/>
              </a:spcBef>
              <a:spcAft>
                <a:spcPts val="0"/>
              </a:spcAft>
              <a:buNone/>
            </a:pPr>
            <a:r>
              <a:rPr lang="en-GB" sz="1600">
                <a:solidFill>
                  <a:schemeClr val="dk1"/>
                </a:solidFill>
                <a:latin typeface="Quattrocento Sans"/>
                <a:ea typeface="Quattrocento Sans"/>
                <a:cs typeface="Quattrocento Sans"/>
                <a:sym typeface="Quattrocento Sans"/>
              </a:rPr>
              <a:t>Words that we can read that have a meaning.</a:t>
            </a:r>
            <a:endParaRPr/>
          </a:p>
        </p:txBody>
      </p:sp>
      <p:sp>
        <p:nvSpPr>
          <p:cNvPr id="206" name="Google Shape;206;p27"/>
          <p:cNvSpPr/>
          <p:nvPr/>
        </p:nvSpPr>
        <p:spPr>
          <a:xfrm>
            <a:off x="9688382" y="4974307"/>
            <a:ext cx="2041800" cy="1246500"/>
          </a:xfrm>
          <a:prstGeom prst="rect">
            <a:avLst/>
          </a:prstGeom>
          <a:solidFill>
            <a:srgbClr val="CCFF66"/>
          </a:solidFill>
          <a:ln cap="flat" cmpd="sng" w="12700">
            <a:solidFill>
              <a:srgbClr val="CCFF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1800">
                <a:solidFill>
                  <a:schemeClr val="dk1"/>
                </a:solidFill>
                <a:latin typeface="Quattrocento Sans"/>
                <a:ea typeface="Quattrocento Sans"/>
                <a:cs typeface="Quattrocento Sans"/>
                <a:sym typeface="Quattrocento Sans"/>
              </a:rPr>
              <a:t>Currency</a:t>
            </a:r>
            <a:endParaRPr/>
          </a:p>
          <a:p>
            <a:pPr indent="0" lvl="0" marL="0" marR="0" rtl="0" algn="l">
              <a:spcBef>
                <a:spcPts val="0"/>
              </a:spcBef>
              <a:spcAft>
                <a:spcPts val="0"/>
              </a:spcAft>
              <a:buNone/>
            </a:pPr>
            <a:r>
              <a:rPr lang="en-GB" sz="1600">
                <a:solidFill>
                  <a:schemeClr val="dk1"/>
                </a:solidFill>
                <a:latin typeface="Quattrocento Sans"/>
                <a:ea typeface="Quattrocento Sans"/>
                <a:cs typeface="Quattrocento Sans"/>
                <a:sym typeface="Quattrocento Sans"/>
              </a:rPr>
              <a:t>The pound sign suggests a monetary value.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1" name="Shape 211"/>
        <p:cNvGrpSpPr/>
        <p:nvPr/>
      </p:nvGrpSpPr>
      <p:grpSpPr>
        <a:xfrm>
          <a:off x="0" y="0"/>
          <a:ext cx="0" cy="0"/>
          <a:chOff x="0" y="0"/>
          <a:chExt cx="0" cy="0"/>
        </a:xfrm>
      </p:grpSpPr>
      <p:sp>
        <p:nvSpPr>
          <p:cNvPr id="212" name="Google Shape;212;p28"/>
          <p:cNvSpPr txBox="1"/>
          <p:nvPr/>
        </p:nvSpPr>
        <p:spPr>
          <a:xfrm>
            <a:off x="0" y="792331"/>
            <a:ext cx="56694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dk1"/>
                </a:solidFill>
                <a:latin typeface="Quattrocento Sans"/>
                <a:ea typeface="Quattrocento Sans"/>
                <a:cs typeface="Quattrocento Sans"/>
                <a:sym typeface="Quattrocento Sans"/>
              </a:rPr>
              <a:t>Worked example - Information</a:t>
            </a:r>
            <a:endParaRPr sz="1800">
              <a:solidFill>
                <a:schemeClr val="dk1"/>
              </a:solidFill>
              <a:latin typeface="Quattrocento Sans"/>
              <a:ea typeface="Quattrocento Sans"/>
              <a:cs typeface="Quattrocento Sans"/>
              <a:sym typeface="Quattrocento Sans"/>
            </a:endParaRPr>
          </a:p>
        </p:txBody>
      </p:sp>
      <p:pic>
        <p:nvPicPr>
          <p:cNvPr descr="A black and white sign&#10;&#10;Description automatically generated with low confidence" id="213" name="Google Shape;213;p28"/>
          <p:cNvPicPr preferRelativeResize="0"/>
          <p:nvPr/>
        </p:nvPicPr>
        <p:blipFill rotWithShape="1">
          <a:blip r:embed="rId3">
            <a:alphaModFix/>
          </a:blip>
          <a:srcRect b="0" l="0" r="0" t="0"/>
          <a:stretch/>
        </p:blipFill>
        <p:spPr>
          <a:xfrm>
            <a:off x="10801350" y="0"/>
            <a:ext cx="1152907" cy="610099"/>
          </a:xfrm>
          <a:prstGeom prst="rect">
            <a:avLst/>
          </a:prstGeom>
          <a:noFill/>
          <a:ln>
            <a:noFill/>
          </a:ln>
        </p:spPr>
      </p:pic>
      <p:sp>
        <p:nvSpPr>
          <p:cNvPr id="214" name="Google Shape;214;p28"/>
          <p:cNvSpPr txBox="1"/>
          <p:nvPr/>
        </p:nvSpPr>
        <p:spPr>
          <a:xfrm>
            <a:off x="0" y="1220762"/>
            <a:ext cx="113004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Data that has been processed by a computer so that it makes sense and some form of meaning. Put some context to this data to transform it into information.</a:t>
            </a:r>
            <a:endParaRPr/>
          </a:p>
        </p:txBody>
      </p:sp>
      <p:pic>
        <p:nvPicPr>
          <p:cNvPr id="215" name="Google Shape;215;p28"/>
          <p:cNvPicPr preferRelativeResize="0"/>
          <p:nvPr/>
        </p:nvPicPr>
        <p:blipFill rotWithShape="1">
          <a:blip r:embed="rId4">
            <a:alphaModFix/>
          </a:blip>
          <a:srcRect b="0" l="0" r="0" t="0"/>
          <a:stretch/>
        </p:blipFill>
        <p:spPr>
          <a:xfrm>
            <a:off x="522514" y="3734681"/>
            <a:ext cx="2415990" cy="915434"/>
          </a:xfrm>
          <a:prstGeom prst="rect">
            <a:avLst/>
          </a:prstGeom>
          <a:noFill/>
          <a:ln>
            <a:noFill/>
          </a:ln>
        </p:spPr>
      </p:pic>
      <p:pic>
        <p:nvPicPr>
          <p:cNvPr id="216" name="Google Shape;216;p28"/>
          <p:cNvPicPr preferRelativeResize="0"/>
          <p:nvPr/>
        </p:nvPicPr>
        <p:blipFill rotWithShape="1">
          <a:blip r:embed="rId5">
            <a:alphaModFix/>
          </a:blip>
          <a:srcRect b="0" l="0" r="0" t="0"/>
          <a:stretch/>
        </p:blipFill>
        <p:spPr>
          <a:xfrm>
            <a:off x="522514" y="4914385"/>
            <a:ext cx="3781953" cy="581106"/>
          </a:xfrm>
          <a:prstGeom prst="rect">
            <a:avLst/>
          </a:prstGeom>
          <a:noFill/>
          <a:ln>
            <a:noFill/>
          </a:ln>
        </p:spPr>
      </p:pic>
      <p:sp>
        <p:nvSpPr>
          <p:cNvPr id="217" name="Google Shape;217;p28"/>
          <p:cNvSpPr/>
          <p:nvPr/>
        </p:nvSpPr>
        <p:spPr>
          <a:xfrm>
            <a:off x="6392532" y="2786069"/>
            <a:ext cx="4716300" cy="630900"/>
          </a:xfrm>
          <a:prstGeom prst="rect">
            <a:avLst/>
          </a:prstGeom>
          <a:solidFill>
            <a:srgbClr val="F2F2F2"/>
          </a:solidFill>
          <a:ln cap="flat" cmpd="sng" w="12700">
            <a:solidFill>
              <a:srgbClr val="F2F2F2"/>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Today we’re going to learn some </a:t>
            </a:r>
            <a:r>
              <a:rPr b="1" lang="en-GB" sz="1800">
                <a:solidFill>
                  <a:schemeClr val="dk1"/>
                </a:solidFill>
                <a:latin typeface="Quattrocento Sans"/>
                <a:ea typeface="Quattrocento Sans"/>
                <a:cs typeface="Quattrocento Sans"/>
                <a:sym typeface="Quattrocento Sans"/>
              </a:rPr>
              <a:t>new words.</a:t>
            </a:r>
            <a:endParaRPr/>
          </a:p>
        </p:txBody>
      </p:sp>
      <p:pic>
        <p:nvPicPr>
          <p:cNvPr id="218" name="Google Shape;218;p28"/>
          <p:cNvPicPr preferRelativeResize="0"/>
          <p:nvPr/>
        </p:nvPicPr>
        <p:blipFill rotWithShape="1">
          <a:blip r:embed="rId6">
            <a:alphaModFix/>
          </a:blip>
          <a:srcRect b="0" l="0" r="0" t="0"/>
          <a:stretch/>
        </p:blipFill>
        <p:spPr>
          <a:xfrm>
            <a:off x="508989" y="2632660"/>
            <a:ext cx="2708489" cy="814636"/>
          </a:xfrm>
          <a:prstGeom prst="rect">
            <a:avLst/>
          </a:prstGeom>
          <a:noFill/>
          <a:ln>
            <a:noFill/>
          </a:ln>
        </p:spPr>
      </p:pic>
      <p:pic>
        <p:nvPicPr>
          <p:cNvPr id="219" name="Google Shape;219;p28"/>
          <p:cNvPicPr preferRelativeResize="0"/>
          <p:nvPr/>
        </p:nvPicPr>
        <p:blipFill rotWithShape="1">
          <a:blip r:embed="rId7">
            <a:alphaModFix/>
          </a:blip>
          <a:srcRect b="0" l="25189" r="3392" t="14104"/>
          <a:stretch/>
        </p:blipFill>
        <p:spPr>
          <a:xfrm>
            <a:off x="508989" y="5654779"/>
            <a:ext cx="2164081" cy="807720"/>
          </a:xfrm>
          <a:prstGeom prst="rect">
            <a:avLst/>
          </a:prstGeom>
          <a:noFill/>
          <a:ln>
            <a:noFill/>
          </a:ln>
        </p:spPr>
      </p:pic>
      <p:sp>
        <p:nvSpPr>
          <p:cNvPr id="220" name="Google Shape;220;p28"/>
          <p:cNvSpPr txBox="1"/>
          <p:nvPr/>
        </p:nvSpPr>
        <p:spPr>
          <a:xfrm>
            <a:off x="814767" y="1929812"/>
            <a:ext cx="20349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800">
                <a:solidFill>
                  <a:srgbClr val="1E4E79"/>
                </a:solidFill>
                <a:latin typeface="Calibri"/>
                <a:ea typeface="Calibri"/>
                <a:cs typeface="Calibri"/>
                <a:sym typeface="Calibri"/>
              </a:rPr>
              <a:t>DATA</a:t>
            </a:r>
            <a:endParaRPr/>
          </a:p>
        </p:txBody>
      </p:sp>
      <p:sp>
        <p:nvSpPr>
          <p:cNvPr id="221" name="Google Shape;221;p28"/>
          <p:cNvSpPr txBox="1"/>
          <p:nvPr/>
        </p:nvSpPr>
        <p:spPr>
          <a:xfrm>
            <a:off x="7034188" y="1877065"/>
            <a:ext cx="27084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800">
                <a:solidFill>
                  <a:srgbClr val="1E4E79"/>
                </a:solidFill>
                <a:latin typeface="Calibri"/>
                <a:ea typeface="Calibri"/>
                <a:cs typeface="Calibri"/>
                <a:sym typeface="Calibri"/>
              </a:rPr>
              <a:t>INFORMATION</a:t>
            </a:r>
            <a:endParaRPr/>
          </a:p>
        </p:txBody>
      </p:sp>
      <p:sp>
        <p:nvSpPr>
          <p:cNvPr id="222" name="Google Shape;222;p28"/>
          <p:cNvSpPr/>
          <p:nvPr/>
        </p:nvSpPr>
        <p:spPr>
          <a:xfrm>
            <a:off x="4396491" y="1899677"/>
            <a:ext cx="1090800" cy="523200"/>
          </a:xfrm>
          <a:prstGeom prst="rightArrow">
            <a:avLst>
              <a:gd fmla="val 50000" name="adj1"/>
              <a:gd fmla="val 50000" name="adj2"/>
            </a:avLst>
          </a:prstGeom>
          <a:solidFill>
            <a:srgbClr val="1E4E79"/>
          </a:solidFill>
          <a:ln cap="flat" cmpd="sng" w="12700">
            <a:solidFill>
              <a:srgbClr val="1E4E7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3" name="Google Shape;223;p28"/>
          <p:cNvSpPr/>
          <p:nvPr/>
        </p:nvSpPr>
        <p:spPr>
          <a:xfrm>
            <a:off x="6392532" y="3883726"/>
            <a:ext cx="4716300" cy="630900"/>
          </a:xfrm>
          <a:prstGeom prst="rect">
            <a:avLst/>
          </a:prstGeom>
          <a:solidFill>
            <a:srgbClr val="FFF2CC"/>
          </a:solidFill>
          <a:ln cap="flat" cmpd="sng" w="12700">
            <a:solidFill>
              <a:srgbClr val="FFF2CC"/>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The time at the moment is </a:t>
            </a:r>
            <a:r>
              <a:rPr b="1" lang="en-GB" sz="1800">
                <a:solidFill>
                  <a:schemeClr val="dk1"/>
                </a:solidFill>
                <a:latin typeface="Quattrocento Sans"/>
                <a:ea typeface="Quattrocento Sans"/>
                <a:cs typeface="Quattrocento Sans"/>
                <a:sym typeface="Quattrocento Sans"/>
              </a:rPr>
              <a:t>12:00</a:t>
            </a:r>
            <a:endParaRPr/>
          </a:p>
        </p:txBody>
      </p:sp>
      <p:sp>
        <p:nvSpPr>
          <p:cNvPr id="224" name="Google Shape;224;p28"/>
          <p:cNvSpPr/>
          <p:nvPr/>
        </p:nvSpPr>
        <p:spPr>
          <a:xfrm>
            <a:off x="6392532" y="4914385"/>
            <a:ext cx="4716300" cy="650100"/>
          </a:xfrm>
          <a:prstGeom prst="rect">
            <a:avLst/>
          </a:prstGeom>
          <a:solidFill>
            <a:srgbClr val="FBE4D4"/>
          </a:solidFill>
          <a:ln cap="flat" cmpd="sng" w="12700">
            <a:solidFill>
              <a:srgbClr val="FBE4D4"/>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To get in touch can you please call </a:t>
            </a:r>
            <a:r>
              <a:rPr b="1" lang="en-GB" sz="1800">
                <a:solidFill>
                  <a:schemeClr val="dk1"/>
                </a:solidFill>
                <a:latin typeface="Quattrocento Sans"/>
                <a:ea typeface="Quattrocento Sans"/>
                <a:cs typeface="Quattrocento Sans"/>
                <a:sym typeface="Quattrocento Sans"/>
              </a:rPr>
              <a:t>1 (234) 567-8900</a:t>
            </a:r>
            <a:endParaRPr/>
          </a:p>
        </p:txBody>
      </p:sp>
      <p:sp>
        <p:nvSpPr>
          <p:cNvPr id="225" name="Google Shape;225;p28"/>
          <p:cNvSpPr/>
          <p:nvPr/>
        </p:nvSpPr>
        <p:spPr>
          <a:xfrm>
            <a:off x="6392532" y="5735473"/>
            <a:ext cx="4716300" cy="646200"/>
          </a:xfrm>
          <a:prstGeom prst="rect">
            <a:avLst/>
          </a:prstGeom>
          <a:solidFill>
            <a:srgbClr val="CCFF66"/>
          </a:solidFill>
          <a:ln cap="flat" cmpd="sng" w="12700">
            <a:solidFill>
              <a:srgbClr val="CCFF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The total cost of your shopping is </a:t>
            </a:r>
            <a:r>
              <a:rPr b="1" lang="en-GB" sz="1800">
                <a:solidFill>
                  <a:schemeClr val="dk1"/>
                </a:solidFill>
                <a:latin typeface="Quattrocento Sans"/>
                <a:ea typeface="Quattrocento Sans"/>
                <a:cs typeface="Quattrocento Sans"/>
                <a:sym typeface="Quattrocento Sans"/>
              </a:rPr>
              <a:t>£30.00</a:t>
            </a:r>
            <a:endParaRPr/>
          </a:p>
        </p:txBody>
      </p:sp>
      <p:sp>
        <p:nvSpPr>
          <p:cNvPr id="226" name="Google Shape;226;p28"/>
          <p:cNvSpPr/>
          <p:nvPr/>
        </p:nvSpPr>
        <p:spPr>
          <a:xfrm>
            <a:off x="4419352" y="2948303"/>
            <a:ext cx="1090800" cy="523200"/>
          </a:xfrm>
          <a:prstGeom prst="rightArrow">
            <a:avLst>
              <a:gd fmla="val 50000" name="adj1"/>
              <a:gd fmla="val 50000" name="adj2"/>
            </a:avLst>
          </a:prstGeom>
          <a:solidFill>
            <a:srgbClr val="1E4E79"/>
          </a:solidFill>
          <a:ln cap="flat" cmpd="sng" w="12700">
            <a:solidFill>
              <a:srgbClr val="1E4E7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7" name="Google Shape;227;p28"/>
          <p:cNvSpPr/>
          <p:nvPr/>
        </p:nvSpPr>
        <p:spPr>
          <a:xfrm>
            <a:off x="4432937" y="3955257"/>
            <a:ext cx="1090800" cy="523200"/>
          </a:xfrm>
          <a:prstGeom prst="rightArrow">
            <a:avLst>
              <a:gd fmla="val 50000" name="adj1"/>
              <a:gd fmla="val 50000" name="adj2"/>
            </a:avLst>
          </a:prstGeom>
          <a:solidFill>
            <a:srgbClr val="1E4E79"/>
          </a:solidFill>
          <a:ln cap="flat" cmpd="sng" w="12700">
            <a:solidFill>
              <a:srgbClr val="1E4E7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8" name="Google Shape;228;p28"/>
          <p:cNvSpPr/>
          <p:nvPr/>
        </p:nvSpPr>
        <p:spPr>
          <a:xfrm>
            <a:off x="4432937" y="4932521"/>
            <a:ext cx="1090800" cy="523200"/>
          </a:xfrm>
          <a:prstGeom prst="rightArrow">
            <a:avLst>
              <a:gd fmla="val 50000" name="adj1"/>
              <a:gd fmla="val 50000" name="adj2"/>
            </a:avLst>
          </a:prstGeom>
          <a:solidFill>
            <a:srgbClr val="1E4E79"/>
          </a:solidFill>
          <a:ln cap="flat" cmpd="sng" w="12700">
            <a:solidFill>
              <a:srgbClr val="1E4E7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9" name="Google Shape;229;p28"/>
          <p:cNvSpPr/>
          <p:nvPr/>
        </p:nvSpPr>
        <p:spPr>
          <a:xfrm>
            <a:off x="4432938" y="5797029"/>
            <a:ext cx="1090800" cy="523200"/>
          </a:xfrm>
          <a:prstGeom prst="rightArrow">
            <a:avLst>
              <a:gd fmla="val 50000" name="adj1"/>
              <a:gd fmla="val 50000" name="adj2"/>
            </a:avLst>
          </a:prstGeom>
          <a:solidFill>
            <a:srgbClr val="1E4E79"/>
          </a:solidFill>
          <a:ln cap="flat" cmpd="sng" w="12700">
            <a:solidFill>
              <a:srgbClr val="1E4E7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4" name="Shape 234"/>
        <p:cNvGrpSpPr/>
        <p:nvPr/>
      </p:nvGrpSpPr>
      <p:grpSpPr>
        <a:xfrm>
          <a:off x="0" y="0"/>
          <a:ext cx="0" cy="0"/>
          <a:chOff x="0" y="0"/>
          <a:chExt cx="0" cy="0"/>
        </a:xfrm>
      </p:grpSpPr>
      <p:sp>
        <p:nvSpPr>
          <p:cNvPr id="235" name="Google Shape;235;p29"/>
          <p:cNvSpPr txBox="1"/>
          <p:nvPr/>
        </p:nvSpPr>
        <p:spPr>
          <a:xfrm>
            <a:off x="0" y="792331"/>
            <a:ext cx="56694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dk1"/>
                </a:solidFill>
                <a:latin typeface="Quattrocento Sans"/>
                <a:ea typeface="Quattrocento Sans"/>
                <a:cs typeface="Quattrocento Sans"/>
                <a:sym typeface="Quattrocento Sans"/>
              </a:rPr>
              <a:t>Worked example - Knowledge</a:t>
            </a:r>
            <a:endParaRPr sz="1800">
              <a:solidFill>
                <a:schemeClr val="dk1"/>
              </a:solidFill>
              <a:latin typeface="Quattrocento Sans"/>
              <a:ea typeface="Quattrocento Sans"/>
              <a:cs typeface="Quattrocento Sans"/>
              <a:sym typeface="Quattrocento Sans"/>
            </a:endParaRPr>
          </a:p>
        </p:txBody>
      </p:sp>
      <p:pic>
        <p:nvPicPr>
          <p:cNvPr descr="A black and white sign&#10;&#10;Description automatically generated with low confidence" id="236" name="Google Shape;236;p29"/>
          <p:cNvPicPr preferRelativeResize="0"/>
          <p:nvPr/>
        </p:nvPicPr>
        <p:blipFill rotWithShape="1">
          <a:blip r:embed="rId3">
            <a:alphaModFix/>
          </a:blip>
          <a:srcRect b="0" l="0" r="0" t="0"/>
          <a:stretch/>
        </p:blipFill>
        <p:spPr>
          <a:xfrm>
            <a:off x="10801350" y="0"/>
            <a:ext cx="1152907" cy="610099"/>
          </a:xfrm>
          <a:prstGeom prst="rect">
            <a:avLst/>
          </a:prstGeom>
          <a:noFill/>
          <a:ln>
            <a:noFill/>
          </a:ln>
        </p:spPr>
      </p:pic>
      <p:sp>
        <p:nvSpPr>
          <p:cNvPr id="237" name="Google Shape;237;p29"/>
          <p:cNvSpPr txBox="1"/>
          <p:nvPr/>
        </p:nvSpPr>
        <p:spPr>
          <a:xfrm>
            <a:off x="0" y="1220762"/>
            <a:ext cx="113004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Information becomes knowledge when the it’s been accepted and understood by a user</a:t>
            </a:r>
            <a:endParaRPr/>
          </a:p>
        </p:txBody>
      </p:sp>
      <p:sp>
        <p:nvSpPr>
          <p:cNvPr id="238" name="Google Shape;238;p29"/>
          <p:cNvSpPr/>
          <p:nvPr/>
        </p:nvSpPr>
        <p:spPr>
          <a:xfrm>
            <a:off x="7106652" y="2189535"/>
            <a:ext cx="4716300" cy="1015800"/>
          </a:xfrm>
          <a:prstGeom prst="rect">
            <a:avLst/>
          </a:prstGeom>
          <a:solidFill>
            <a:srgbClr val="DDEAF6"/>
          </a:solidFill>
          <a:ln cap="flat" cmpd="sng" w="12700">
            <a:solidFill>
              <a:srgbClr val="DDEAF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Today we’re going to learn some </a:t>
            </a:r>
            <a:r>
              <a:rPr lang="en-GB" sz="1800">
                <a:solidFill>
                  <a:srgbClr val="0070C0"/>
                </a:solidFill>
                <a:latin typeface="Quattrocento Sans"/>
                <a:ea typeface="Quattrocento Sans"/>
                <a:cs typeface="Quattrocento Sans"/>
                <a:sym typeface="Quattrocento Sans"/>
              </a:rPr>
              <a:t>new words</a:t>
            </a:r>
            <a:r>
              <a:rPr lang="en-GB" sz="1600">
                <a:solidFill>
                  <a:srgbClr val="0070C0"/>
                </a:solidFill>
                <a:latin typeface="Quattrocento Sans"/>
                <a:ea typeface="Quattrocento Sans"/>
                <a:cs typeface="Quattrocento Sans"/>
                <a:sym typeface="Quattrocento Sans"/>
              </a:rPr>
              <a:t>.</a:t>
            </a:r>
            <a:r>
              <a:rPr lang="en-GB" sz="1600">
                <a:solidFill>
                  <a:schemeClr val="dk1"/>
                </a:solidFill>
                <a:latin typeface="Quattrocento Sans"/>
                <a:ea typeface="Quattrocento Sans"/>
                <a:cs typeface="Quattrocento Sans"/>
                <a:sym typeface="Quattrocento Sans"/>
              </a:rPr>
              <a:t> </a:t>
            </a:r>
            <a:r>
              <a:rPr lang="en-GB" sz="1800">
                <a:solidFill>
                  <a:schemeClr val="dk1"/>
                </a:solidFill>
                <a:latin typeface="Quattrocento Sans"/>
                <a:ea typeface="Quattrocento Sans"/>
                <a:cs typeface="Quattrocento Sans"/>
                <a:sym typeface="Quattrocento Sans"/>
              </a:rPr>
              <a:t>This is in preparation for a spelling test next week.</a:t>
            </a:r>
            <a:endParaRPr sz="1600">
              <a:solidFill>
                <a:schemeClr val="dk1"/>
              </a:solidFill>
              <a:latin typeface="Quattrocento Sans"/>
              <a:ea typeface="Quattrocento Sans"/>
              <a:cs typeface="Quattrocento Sans"/>
              <a:sym typeface="Quattrocento Sans"/>
            </a:endParaRPr>
          </a:p>
        </p:txBody>
      </p:sp>
      <p:sp>
        <p:nvSpPr>
          <p:cNvPr id="239" name="Google Shape;239;p29"/>
          <p:cNvSpPr txBox="1"/>
          <p:nvPr/>
        </p:nvSpPr>
        <p:spPr>
          <a:xfrm>
            <a:off x="1156156" y="1579639"/>
            <a:ext cx="24828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800">
                <a:solidFill>
                  <a:srgbClr val="1E4E79"/>
                </a:solidFill>
                <a:latin typeface="Calibri"/>
                <a:ea typeface="Calibri"/>
                <a:cs typeface="Calibri"/>
                <a:sym typeface="Calibri"/>
              </a:rPr>
              <a:t>INFORMATION</a:t>
            </a:r>
            <a:endParaRPr/>
          </a:p>
        </p:txBody>
      </p:sp>
      <p:sp>
        <p:nvSpPr>
          <p:cNvPr id="240" name="Google Shape;240;p29"/>
          <p:cNvSpPr txBox="1"/>
          <p:nvPr/>
        </p:nvSpPr>
        <p:spPr>
          <a:xfrm>
            <a:off x="8210147" y="1532310"/>
            <a:ext cx="27084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800">
                <a:solidFill>
                  <a:srgbClr val="1E4E79"/>
                </a:solidFill>
                <a:latin typeface="Calibri"/>
                <a:ea typeface="Calibri"/>
                <a:cs typeface="Calibri"/>
                <a:sym typeface="Calibri"/>
              </a:rPr>
              <a:t>KNOWLEDGE</a:t>
            </a:r>
            <a:endParaRPr/>
          </a:p>
        </p:txBody>
      </p:sp>
      <p:sp>
        <p:nvSpPr>
          <p:cNvPr id="241" name="Google Shape;241;p29"/>
          <p:cNvSpPr/>
          <p:nvPr/>
        </p:nvSpPr>
        <p:spPr>
          <a:xfrm>
            <a:off x="5133473" y="1579639"/>
            <a:ext cx="1090800" cy="523200"/>
          </a:xfrm>
          <a:prstGeom prst="rightArrow">
            <a:avLst>
              <a:gd fmla="val 50000" name="adj1"/>
              <a:gd fmla="val 50000" name="adj2"/>
            </a:avLst>
          </a:prstGeom>
          <a:solidFill>
            <a:srgbClr val="1E4E79"/>
          </a:solidFill>
          <a:ln cap="flat" cmpd="sng" w="12700">
            <a:solidFill>
              <a:srgbClr val="1E4E7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2" name="Google Shape;242;p29"/>
          <p:cNvSpPr/>
          <p:nvPr/>
        </p:nvSpPr>
        <p:spPr>
          <a:xfrm>
            <a:off x="7106652" y="3472036"/>
            <a:ext cx="4716300" cy="915300"/>
          </a:xfrm>
          <a:prstGeom prst="rect">
            <a:avLst/>
          </a:prstGeom>
          <a:solidFill>
            <a:srgbClr val="DDEAF6"/>
          </a:solidFill>
          <a:ln cap="flat" cmpd="sng" w="12700">
            <a:solidFill>
              <a:srgbClr val="DDEAF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The time at the moment is </a:t>
            </a:r>
            <a:r>
              <a:rPr lang="en-GB" sz="1800">
                <a:solidFill>
                  <a:srgbClr val="0070C0"/>
                </a:solidFill>
                <a:latin typeface="Quattrocento Sans"/>
                <a:ea typeface="Quattrocento Sans"/>
                <a:cs typeface="Quattrocento Sans"/>
                <a:sym typeface="Quattrocento Sans"/>
              </a:rPr>
              <a:t>12:00 </a:t>
            </a:r>
            <a:r>
              <a:rPr lang="en-GB" sz="1800">
                <a:solidFill>
                  <a:schemeClr val="dk1"/>
                </a:solidFill>
                <a:latin typeface="Quattrocento Sans"/>
                <a:ea typeface="Quattrocento Sans"/>
                <a:cs typeface="Quattrocento Sans"/>
                <a:sym typeface="Quattrocento Sans"/>
              </a:rPr>
              <a:t>and my lesson started at 11.30 so I’m late. </a:t>
            </a:r>
            <a:endParaRPr sz="1800">
              <a:solidFill>
                <a:srgbClr val="0070C0"/>
              </a:solidFill>
              <a:latin typeface="Quattrocento Sans"/>
              <a:ea typeface="Quattrocento Sans"/>
              <a:cs typeface="Quattrocento Sans"/>
              <a:sym typeface="Quattrocento Sans"/>
            </a:endParaRPr>
          </a:p>
        </p:txBody>
      </p:sp>
      <p:sp>
        <p:nvSpPr>
          <p:cNvPr id="243" name="Google Shape;243;p29"/>
          <p:cNvSpPr/>
          <p:nvPr/>
        </p:nvSpPr>
        <p:spPr>
          <a:xfrm>
            <a:off x="7106652" y="4626393"/>
            <a:ext cx="4716300" cy="915300"/>
          </a:xfrm>
          <a:prstGeom prst="rect">
            <a:avLst/>
          </a:prstGeom>
          <a:solidFill>
            <a:srgbClr val="DDEAF6"/>
          </a:solidFill>
          <a:ln cap="flat" cmpd="sng" w="12700">
            <a:solidFill>
              <a:srgbClr val="DDEAF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To get in touch can you please call </a:t>
            </a:r>
            <a:r>
              <a:rPr lang="en-GB" sz="1800">
                <a:solidFill>
                  <a:srgbClr val="0070C0"/>
                </a:solidFill>
                <a:latin typeface="Quattrocento Sans"/>
                <a:ea typeface="Quattrocento Sans"/>
                <a:cs typeface="Quattrocento Sans"/>
                <a:sym typeface="Quattrocento Sans"/>
              </a:rPr>
              <a:t>1 (234) 567-8900 </a:t>
            </a:r>
            <a:r>
              <a:rPr lang="en-GB" sz="1800">
                <a:solidFill>
                  <a:schemeClr val="dk1"/>
                </a:solidFill>
                <a:latin typeface="Quattrocento Sans"/>
                <a:ea typeface="Quattrocento Sans"/>
                <a:cs typeface="Quattrocento Sans"/>
                <a:sym typeface="Quattrocento Sans"/>
              </a:rPr>
              <a:t>so you can book an appointment for next week. </a:t>
            </a:r>
            <a:endParaRPr/>
          </a:p>
        </p:txBody>
      </p:sp>
      <p:sp>
        <p:nvSpPr>
          <p:cNvPr id="244" name="Google Shape;244;p29"/>
          <p:cNvSpPr/>
          <p:nvPr/>
        </p:nvSpPr>
        <p:spPr>
          <a:xfrm>
            <a:off x="7106652" y="5664118"/>
            <a:ext cx="4716300" cy="719400"/>
          </a:xfrm>
          <a:prstGeom prst="rect">
            <a:avLst/>
          </a:prstGeom>
          <a:solidFill>
            <a:srgbClr val="DDEAF6"/>
          </a:solidFill>
          <a:ln cap="flat" cmpd="sng" w="12700">
            <a:solidFill>
              <a:srgbClr val="DDEAF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The total cost of your shopping is </a:t>
            </a:r>
            <a:r>
              <a:rPr lang="en-GB" sz="1800">
                <a:solidFill>
                  <a:srgbClr val="0070C0"/>
                </a:solidFill>
                <a:latin typeface="Quattrocento Sans"/>
                <a:ea typeface="Quattrocento Sans"/>
                <a:cs typeface="Quattrocento Sans"/>
                <a:sym typeface="Quattrocento Sans"/>
              </a:rPr>
              <a:t>£30.00. </a:t>
            </a:r>
            <a:r>
              <a:rPr lang="en-GB" sz="1800">
                <a:solidFill>
                  <a:schemeClr val="dk1"/>
                </a:solidFill>
                <a:latin typeface="Quattrocento Sans"/>
                <a:ea typeface="Quattrocento Sans"/>
                <a:cs typeface="Quattrocento Sans"/>
                <a:sym typeface="Quattrocento Sans"/>
              </a:rPr>
              <a:t>I paid with £40 so I should get £10 in change.</a:t>
            </a:r>
            <a:endParaRPr sz="1800">
              <a:solidFill>
                <a:srgbClr val="0070C0"/>
              </a:solidFill>
              <a:latin typeface="Quattrocento Sans"/>
              <a:ea typeface="Quattrocento Sans"/>
              <a:cs typeface="Quattrocento Sans"/>
              <a:sym typeface="Quattrocento Sans"/>
            </a:endParaRPr>
          </a:p>
        </p:txBody>
      </p:sp>
      <p:sp>
        <p:nvSpPr>
          <p:cNvPr id="245" name="Google Shape;245;p29"/>
          <p:cNvSpPr/>
          <p:nvPr/>
        </p:nvSpPr>
        <p:spPr>
          <a:xfrm>
            <a:off x="5133473" y="2387136"/>
            <a:ext cx="1090800" cy="523200"/>
          </a:xfrm>
          <a:prstGeom prst="rightArrow">
            <a:avLst>
              <a:gd fmla="val 50000" name="adj1"/>
              <a:gd fmla="val 50000" name="adj2"/>
            </a:avLst>
          </a:prstGeom>
          <a:solidFill>
            <a:srgbClr val="1E4E79"/>
          </a:solidFill>
          <a:ln cap="flat" cmpd="sng" w="12700">
            <a:solidFill>
              <a:srgbClr val="1E4E7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6" name="Google Shape;246;p29"/>
          <p:cNvSpPr/>
          <p:nvPr/>
        </p:nvSpPr>
        <p:spPr>
          <a:xfrm>
            <a:off x="5133473" y="3668143"/>
            <a:ext cx="1090800" cy="523200"/>
          </a:xfrm>
          <a:prstGeom prst="rightArrow">
            <a:avLst>
              <a:gd fmla="val 50000" name="adj1"/>
              <a:gd fmla="val 50000" name="adj2"/>
            </a:avLst>
          </a:prstGeom>
          <a:solidFill>
            <a:srgbClr val="1E4E79"/>
          </a:solidFill>
          <a:ln cap="flat" cmpd="sng" w="12700">
            <a:solidFill>
              <a:srgbClr val="1E4E7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7" name="Google Shape;247;p29"/>
          <p:cNvSpPr/>
          <p:nvPr/>
        </p:nvSpPr>
        <p:spPr>
          <a:xfrm>
            <a:off x="5133473" y="4902814"/>
            <a:ext cx="1090800" cy="523200"/>
          </a:xfrm>
          <a:prstGeom prst="rightArrow">
            <a:avLst>
              <a:gd fmla="val 50000" name="adj1"/>
              <a:gd fmla="val 50000" name="adj2"/>
            </a:avLst>
          </a:prstGeom>
          <a:solidFill>
            <a:srgbClr val="1E4E79"/>
          </a:solidFill>
          <a:ln cap="flat" cmpd="sng" w="12700">
            <a:solidFill>
              <a:srgbClr val="1E4E7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8" name="Google Shape;248;p29"/>
          <p:cNvSpPr/>
          <p:nvPr/>
        </p:nvSpPr>
        <p:spPr>
          <a:xfrm>
            <a:off x="5137312" y="5756511"/>
            <a:ext cx="1090800" cy="523200"/>
          </a:xfrm>
          <a:prstGeom prst="rightArrow">
            <a:avLst>
              <a:gd fmla="val 50000" name="adj1"/>
              <a:gd fmla="val 50000" name="adj2"/>
            </a:avLst>
          </a:prstGeom>
          <a:solidFill>
            <a:srgbClr val="1E4E79"/>
          </a:solidFill>
          <a:ln cap="flat" cmpd="sng" w="12700">
            <a:solidFill>
              <a:srgbClr val="1E4E7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9" name="Google Shape;249;p29"/>
          <p:cNvSpPr/>
          <p:nvPr/>
        </p:nvSpPr>
        <p:spPr>
          <a:xfrm>
            <a:off x="104273" y="2188796"/>
            <a:ext cx="4716300" cy="1015800"/>
          </a:xfrm>
          <a:prstGeom prst="rect">
            <a:avLst/>
          </a:prstGeom>
          <a:solidFill>
            <a:srgbClr val="FFF2CC"/>
          </a:solidFill>
          <a:ln cap="flat" cmpd="sng" w="12700">
            <a:solidFill>
              <a:srgbClr val="FFF2CC"/>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Today we’re going to learn some </a:t>
            </a:r>
            <a:r>
              <a:rPr lang="en-GB" sz="1800">
                <a:solidFill>
                  <a:srgbClr val="0070C0"/>
                </a:solidFill>
                <a:latin typeface="Quattrocento Sans"/>
                <a:ea typeface="Quattrocento Sans"/>
                <a:cs typeface="Quattrocento Sans"/>
                <a:sym typeface="Quattrocento Sans"/>
              </a:rPr>
              <a:t>new words</a:t>
            </a:r>
            <a:r>
              <a:rPr lang="en-GB" sz="1600">
                <a:solidFill>
                  <a:srgbClr val="0070C0"/>
                </a:solidFill>
                <a:latin typeface="Quattrocento Sans"/>
                <a:ea typeface="Quattrocento Sans"/>
                <a:cs typeface="Quattrocento Sans"/>
                <a:sym typeface="Quattrocento Sans"/>
              </a:rPr>
              <a:t>.</a:t>
            </a:r>
            <a:endParaRPr sz="1600">
              <a:solidFill>
                <a:schemeClr val="dk1"/>
              </a:solidFill>
              <a:latin typeface="Quattrocento Sans"/>
              <a:ea typeface="Quattrocento Sans"/>
              <a:cs typeface="Quattrocento Sans"/>
              <a:sym typeface="Quattrocento Sans"/>
            </a:endParaRPr>
          </a:p>
        </p:txBody>
      </p:sp>
      <p:sp>
        <p:nvSpPr>
          <p:cNvPr id="250" name="Google Shape;250;p29"/>
          <p:cNvSpPr/>
          <p:nvPr/>
        </p:nvSpPr>
        <p:spPr>
          <a:xfrm>
            <a:off x="104273" y="3471297"/>
            <a:ext cx="4716300" cy="915300"/>
          </a:xfrm>
          <a:prstGeom prst="rect">
            <a:avLst/>
          </a:prstGeom>
          <a:solidFill>
            <a:srgbClr val="FFF2CC"/>
          </a:solidFill>
          <a:ln cap="flat" cmpd="sng" w="12700">
            <a:solidFill>
              <a:srgbClr val="FFF2CC"/>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The time at the moment is </a:t>
            </a:r>
            <a:r>
              <a:rPr lang="en-GB" sz="1800">
                <a:solidFill>
                  <a:srgbClr val="0070C0"/>
                </a:solidFill>
                <a:latin typeface="Quattrocento Sans"/>
                <a:ea typeface="Quattrocento Sans"/>
                <a:cs typeface="Quattrocento Sans"/>
                <a:sym typeface="Quattrocento Sans"/>
              </a:rPr>
              <a:t>12:00</a:t>
            </a:r>
            <a:endParaRPr/>
          </a:p>
        </p:txBody>
      </p:sp>
      <p:sp>
        <p:nvSpPr>
          <p:cNvPr id="251" name="Google Shape;251;p29"/>
          <p:cNvSpPr/>
          <p:nvPr/>
        </p:nvSpPr>
        <p:spPr>
          <a:xfrm>
            <a:off x="104273" y="4625654"/>
            <a:ext cx="4716300" cy="915300"/>
          </a:xfrm>
          <a:prstGeom prst="rect">
            <a:avLst/>
          </a:prstGeom>
          <a:solidFill>
            <a:srgbClr val="FFF2CC"/>
          </a:solidFill>
          <a:ln cap="flat" cmpd="sng" w="12700">
            <a:solidFill>
              <a:srgbClr val="FFF2CC"/>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To get in touch can you please call </a:t>
            </a:r>
            <a:r>
              <a:rPr lang="en-GB" sz="1800">
                <a:solidFill>
                  <a:srgbClr val="0070C0"/>
                </a:solidFill>
                <a:latin typeface="Quattrocento Sans"/>
                <a:ea typeface="Quattrocento Sans"/>
                <a:cs typeface="Quattrocento Sans"/>
                <a:sym typeface="Quattrocento Sans"/>
              </a:rPr>
              <a:t>1 (234) 567-8900</a:t>
            </a:r>
            <a:endParaRPr/>
          </a:p>
        </p:txBody>
      </p:sp>
      <p:sp>
        <p:nvSpPr>
          <p:cNvPr id="252" name="Google Shape;252;p29"/>
          <p:cNvSpPr/>
          <p:nvPr/>
        </p:nvSpPr>
        <p:spPr>
          <a:xfrm>
            <a:off x="104273" y="5654461"/>
            <a:ext cx="4716300" cy="719400"/>
          </a:xfrm>
          <a:prstGeom prst="rect">
            <a:avLst/>
          </a:prstGeom>
          <a:solidFill>
            <a:srgbClr val="FFF2CC"/>
          </a:solidFill>
          <a:ln cap="flat" cmpd="sng" w="12700">
            <a:solidFill>
              <a:srgbClr val="FFF2CC"/>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The total cost of your shopping is </a:t>
            </a:r>
            <a:r>
              <a:rPr lang="en-GB" sz="1800">
                <a:solidFill>
                  <a:srgbClr val="0070C0"/>
                </a:solidFill>
                <a:latin typeface="Quattrocento Sans"/>
                <a:ea typeface="Quattrocento Sans"/>
                <a:cs typeface="Quattrocento Sans"/>
                <a:sym typeface="Quattrocento Sans"/>
              </a:rPr>
              <a:t>£30.00</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7" name="Shape 257"/>
        <p:cNvGrpSpPr/>
        <p:nvPr/>
      </p:nvGrpSpPr>
      <p:grpSpPr>
        <a:xfrm>
          <a:off x="0" y="0"/>
          <a:ext cx="0" cy="0"/>
          <a:chOff x="0" y="0"/>
          <a:chExt cx="0" cy="0"/>
        </a:xfrm>
      </p:grpSpPr>
      <p:sp>
        <p:nvSpPr>
          <p:cNvPr id="258" name="Google Shape;258;p30"/>
          <p:cNvSpPr txBox="1"/>
          <p:nvPr/>
        </p:nvSpPr>
        <p:spPr>
          <a:xfrm>
            <a:off x="0" y="792331"/>
            <a:ext cx="56694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dk1"/>
                </a:solidFill>
                <a:latin typeface="Quattrocento Sans"/>
                <a:ea typeface="Quattrocento Sans"/>
                <a:cs typeface="Quattrocento Sans"/>
                <a:sym typeface="Quattrocento Sans"/>
              </a:rPr>
              <a:t>New information:</a:t>
            </a:r>
            <a:endParaRPr sz="1800">
              <a:solidFill>
                <a:schemeClr val="dk1"/>
              </a:solidFill>
              <a:latin typeface="Quattrocento Sans"/>
              <a:ea typeface="Quattrocento Sans"/>
              <a:cs typeface="Quattrocento Sans"/>
              <a:sym typeface="Quattrocento Sans"/>
            </a:endParaRPr>
          </a:p>
        </p:txBody>
      </p:sp>
      <p:pic>
        <p:nvPicPr>
          <p:cNvPr descr="A black and white sign&#10;&#10;Description automatically generated with low confidence" id="259" name="Google Shape;259;p30"/>
          <p:cNvPicPr preferRelativeResize="0"/>
          <p:nvPr/>
        </p:nvPicPr>
        <p:blipFill rotWithShape="1">
          <a:blip r:embed="rId3">
            <a:alphaModFix/>
          </a:blip>
          <a:srcRect b="0" l="0" r="0" t="0"/>
          <a:stretch/>
        </p:blipFill>
        <p:spPr>
          <a:xfrm>
            <a:off x="10801350" y="0"/>
            <a:ext cx="1152907" cy="610099"/>
          </a:xfrm>
          <a:prstGeom prst="rect">
            <a:avLst/>
          </a:prstGeom>
          <a:noFill/>
          <a:ln>
            <a:noFill/>
          </a:ln>
        </p:spPr>
      </p:pic>
      <p:sp>
        <p:nvSpPr>
          <p:cNvPr id="260" name="Google Shape;260;p30"/>
          <p:cNvSpPr/>
          <p:nvPr/>
        </p:nvSpPr>
        <p:spPr>
          <a:xfrm>
            <a:off x="98973" y="1253996"/>
            <a:ext cx="4358700" cy="5089800"/>
          </a:xfrm>
          <a:prstGeom prst="rect">
            <a:avLst/>
          </a:prstGeom>
          <a:solidFill>
            <a:srgbClr val="DDEAF6"/>
          </a:solidFill>
          <a:ln cap="flat" cmpd="sng" w="12700">
            <a:solidFill>
              <a:srgbClr val="DDEAF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1800">
                <a:solidFill>
                  <a:schemeClr val="dk1"/>
                </a:solidFill>
                <a:latin typeface="Quattrocento Sans"/>
                <a:ea typeface="Quattrocento Sans"/>
                <a:cs typeface="Quattrocento Sans"/>
                <a:sym typeface="Quattrocento Sans"/>
              </a:rPr>
              <a:t>Data collection</a:t>
            </a:r>
            <a:endParaRPr/>
          </a:p>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Sources of data can either be indirect or direct.</a:t>
            </a:r>
            <a:endParaRPr/>
          </a:p>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800" u="sng">
                <a:solidFill>
                  <a:schemeClr val="dk1"/>
                </a:solidFill>
                <a:latin typeface="Quattrocento Sans"/>
                <a:ea typeface="Quattrocento Sans"/>
                <a:cs typeface="Quattrocento Sans"/>
                <a:sym typeface="Quattrocento Sans"/>
              </a:rPr>
              <a:t>Direct</a:t>
            </a:r>
            <a:endParaRPr/>
          </a:p>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The data collected is used to fulfil a specific purpose. For example, when a customer buys a product using their supermarket loyalty card which will be used to inform the company and what consumers have purchased.</a:t>
            </a:r>
            <a:endParaRPr/>
          </a:p>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800" u="sng">
                <a:solidFill>
                  <a:schemeClr val="dk1"/>
                </a:solidFill>
                <a:latin typeface="Quattrocento Sans"/>
                <a:ea typeface="Quattrocento Sans"/>
                <a:cs typeface="Quattrocento Sans"/>
                <a:sym typeface="Quattrocento Sans"/>
              </a:rPr>
              <a:t>Indirect</a:t>
            </a:r>
            <a:endParaRPr/>
          </a:p>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Data collected that is directly related to the original purpose. This might involve consumer data being sold to third parties because it has some commercial value.</a:t>
            </a:r>
            <a:endParaRPr/>
          </a:p>
        </p:txBody>
      </p:sp>
      <p:sp>
        <p:nvSpPr>
          <p:cNvPr id="261" name="Google Shape;261;p30"/>
          <p:cNvSpPr/>
          <p:nvPr/>
        </p:nvSpPr>
        <p:spPr>
          <a:xfrm>
            <a:off x="4596493" y="1253997"/>
            <a:ext cx="7357800" cy="1234500"/>
          </a:xfrm>
          <a:prstGeom prst="rect">
            <a:avLst/>
          </a:prstGeom>
          <a:solidFill>
            <a:srgbClr val="FFF2CC"/>
          </a:solidFill>
          <a:ln cap="flat" cmpd="sng" w="12700">
            <a:solidFill>
              <a:srgbClr val="DDEAF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1800">
                <a:solidFill>
                  <a:schemeClr val="dk1"/>
                </a:solidFill>
                <a:latin typeface="Quattrocento Sans"/>
                <a:ea typeface="Quattrocento Sans"/>
                <a:cs typeface="Quattrocento Sans"/>
                <a:sym typeface="Quattrocento Sans"/>
              </a:rPr>
              <a:t>Quality of data</a:t>
            </a:r>
            <a:endParaRPr/>
          </a:p>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The quality of information depends on the quality of data. For data to be valuable it must be accessible, consistent, complete, accurate, timely, relevant, cost effective and clear. </a:t>
            </a:r>
            <a:endParaRPr/>
          </a:p>
        </p:txBody>
      </p:sp>
      <p:sp>
        <p:nvSpPr>
          <p:cNvPr id="262" name="Google Shape;262;p30"/>
          <p:cNvSpPr/>
          <p:nvPr/>
        </p:nvSpPr>
        <p:spPr>
          <a:xfrm>
            <a:off x="4596493" y="2631912"/>
            <a:ext cx="7357800" cy="1807800"/>
          </a:xfrm>
          <a:prstGeom prst="rect">
            <a:avLst/>
          </a:prstGeom>
          <a:solidFill>
            <a:srgbClr val="FBE4D4"/>
          </a:solidFill>
          <a:ln cap="flat" cmpd="sng" w="12700">
            <a:solidFill>
              <a:srgbClr val="DDEAF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1800">
                <a:solidFill>
                  <a:schemeClr val="dk1"/>
                </a:solidFill>
                <a:latin typeface="Quattrocento Sans"/>
                <a:ea typeface="Quattrocento Sans"/>
                <a:cs typeface="Quattrocento Sans"/>
                <a:sym typeface="Quattrocento Sans"/>
              </a:rPr>
              <a:t>Garbage in-Garbage out (GIGO)</a:t>
            </a:r>
            <a:endParaRPr/>
          </a:p>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This concept is common when data lacks quality. For example, a user completes a form incorrectly and the data becomes erroneous. </a:t>
            </a:r>
            <a:endParaRPr/>
          </a:p>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The internet is a good example because if you put garbage in, you will get garbage out and this is why it’s easy publish content that is not always accurate and up-to-date such as fake news.</a:t>
            </a:r>
            <a:endParaRPr/>
          </a:p>
        </p:txBody>
      </p:sp>
      <p:sp>
        <p:nvSpPr>
          <p:cNvPr id="263" name="Google Shape;263;p30"/>
          <p:cNvSpPr/>
          <p:nvPr/>
        </p:nvSpPr>
        <p:spPr>
          <a:xfrm>
            <a:off x="4596493" y="4535863"/>
            <a:ext cx="7357800" cy="1807800"/>
          </a:xfrm>
          <a:prstGeom prst="rect">
            <a:avLst/>
          </a:prstGeom>
          <a:solidFill>
            <a:srgbClr val="E1EFD8"/>
          </a:solidFill>
          <a:ln cap="flat" cmpd="sng" w="12700">
            <a:solidFill>
              <a:srgbClr val="DDEAF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1800">
                <a:solidFill>
                  <a:schemeClr val="dk1"/>
                </a:solidFill>
                <a:latin typeface="Quattrocento Sans"/>
                <a:ea typeface="Quattrocento Sans"/>
                <a:cs typeface="Quattrocento Sans"/>
                <a:sym typeface="Quattrocento Sans"/>
              </a:rPr>
              <a:t>Impact of technology. </a:t>
            </a:r>
            <a:endParaRPr/>
          </a:p>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Data might be inaccurate, out of date or incomplete due to the ICT systems in place. For example: </a:t>
            </a:r>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Quattrocento Sans"/>
                <a:ea typeface="Quattrocento Sans"/>
                <a:cs typeface="Quattrocento Sans"/>
                <a:sym typeface="Quattrocento Sans"/>
              </a:rPr>
              <a:t>Incorrectly entered by a data entry clerk.</a:t>
            </a:r>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Quattrocento Sans"/>
                <a:ea typeface="Quattrocento Sans"/>
                <a:cs typeface="Quattrocento Sans"/>
                <a:sym typeface="Quattrocento Sans"/>
              </a:rPr>
              <a:t>System may fail to detect faults in recording data (lack of validation)</a:t>
            </a:r>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Quattrocento Sans"/>
                <a:ea typeface="Quattrocento Sans"/>
                <a:cs typeface="Quattrocento Sans"/>
                <a:sym typeface="Quattrocento Sans"/>
              </a:rPr>
              <a:t>Data on the system might be out of date.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8" name="Shape 268"/>
        <p:cNvGrpSpPr/>
        <p:nvPr/>
      </p:nvGrpSpPr>
      <p:grpSpPr>
        <a:xfrm>
          <a:off x="0" y="0"/>
          <a:ext cx="0" cy="0"/>
          <a:chOff x="0" y="0"/>
          <a:chExt cx="0" cy="0"/>
        </a:xfrm>
      </p:grpSpPr>
      <p:sp>
        <p:nvSpPr>
          <p:cNvPr id="269" name="Google Shape;269;p31"/>
          <p:cNvSpPr txBox="1"/>
          <p:nvPr/>
        </p:nvSpPr>
        <p:spPr>
          <a:xfrm>
            <a:off x="0" y="792331"/>
            <a:ext cx="56694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dk1"/>
                </a:solidFill>
                <a:latin typeface="Quattrocento Sans"/>
                <a:ea typeface="Quattrocento Sans"/>
                <a:cs typeface="Quattrocento Sans"/>
                <a:sym typeface="Quattrocento Sans"/>
              </a:rPr>
              <a:t>New information:</a:t>
            </a:r>
            <a:endParaRPr sz="1800">
              <a:solidFill>
                <a:schemeClr val="dk1"/>
              </a:solidFill>
              <a:latin typeface="Quattrocento Sans"/>
              <a:ea typeface="Quattrocento Sans"/>
              <a:cs typeface="Quattrocento Sans"/>
              <a:sym typeface="Quattrocento Sans"/>
            </a:endParaRPr>
          </a:p>
        </p:txBody>
      </p:sp>
      <p:pic>
        <p:nvPicPr>
          <p:cNvPr descr="A black and white sign&#10;&#10;Description automatically generated with low confidence" id="270" name="Google Shape;270;p31"/>
          <p:cNvPicPr preferRelativeResize="0"/>
          <p:nvPr/>
        </p:nvPicPr>
        <p:blipFill rotWithShape="1">
          <a:blip r:embed="rId3">
            <a:alphaModFix/>
          </a:blip>
          <a:srcRect b="0" l="0" r="0" t="0"/>
          <a:stretch/>
        </p:blipFill>
        <p:spPr>
          <a:xfrm>
            <a:off x="10801350" y="0"/>
            <a:ext cx="1152907" cy="610099"/>
          </a:xfrm>
          <a:prstGeom prst="rect">
            <a:avLst/>
          </a:prstGeom>
          <a:noFill/>
          <a:ln>
            <a:noFill/>
          </a:ln>
        </p:spPr>
      </p:pic>
      <p:sp>
        <p:nvSpPr>
          <p:cNvPr id="271" name="Google Shape;271;p31"/>
          <p:cNvSpPr/>
          <p:nvPr/>
        </p:nvSpPr>
        <p:spPr>
          <a:xfrm>
            <a:off x="133262" y="1293593"/>
            <a:ext cx="6496200" cy="1064700"/>
          </a:xfrm>
          <a:prstGeom prst="rect">
            <a:avLst/>
          </a:prstGeom>
          <a:solidFill>
            <a:srgbClr val="DDEAF6"/>
          </a:solidFill>
          <a:ln cap="flat" cmpd="sng" w="12700">
            <a:solidFill>
              <a:srgbClr val="DDEAF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1800">
                <a:solidFill>
                  <a:schemeClr val="dk1"/>
                </a:solidFill>
                <a:latin typeface="Quattrocento Sans"/>
                <a:ea typeface="Quattrocento Sans"/>
                <a:cs typeface="Quattrocento Sans"/>
                <a:sym typeface="Quattrocento Sans"/>
              </a:rPr>
              <a:t>Encoding</a:t>
            </a:r>
            <a:endParaRPr/>
          </a:p>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Encoding of data refers to the process of transforming collected data into a set of meaningful, cohesive categories.</a:t>
            </a:r>
            <a:endParaRPr/>
          </a:p>
        </p:txBody>
      </p:sp>
      <p:pic>
        <p:nvPicPr>
          <p:cNvPr descr="Image result for airport codes" id="272" name="Google Shape;272;p31"/>
          <p:cNvPicPr preferRelativeResize="0"/>
          <p:nvPr/>
        </p:nvPicPr>
        <p:blipFill rotWithShape="1">
          <a:blip r:embed="rId4">
            <a:alphaModFix/>
          </a:blip>
          <a:srcRect b="0" l="0" r="0" t="0"/>
          <a:stretch/>
        </p:blipFill>
        <p:spPr>
          <a:xfrm>
            <a:off x="7303226" y="1209420"/>
            <a:ext cx="4495801" cy="2510641"/>
          </a:xfrm>
          <a:prstGeom prst="rect">
            <a:avLst/>
          </a:prstGeom>
          <a:noFill/>
          <a:ln>
            <a:noFill/>
          </a:ln>
        </p:spPr>
      </p:pic>
      <p:pic>
        <p:nvPicPr>
          <p:cNvPr descr="Image result for boarding pass" id="273" name="Google Shape;273;p31"/>
          <p:cNvPicPr preferRelativeResize="0"/>
          <p:nvPr/>
        </p:nvPicPr>
        <p:blipFill rotWithShape="1">
          <a:blip r:embed="rId5">
            <a:alphaModFix/>
          </a:blip>
          <a:srcRect b="0" l="0" r="0" t="0"/>
          <a:stretch/>
        </p:blipFill>
        <p:spPr>
          <a:xfrm>
            <a:off x="7259683" y="3720061"/>
            <a:ext cx="4582884" cy="2592388"/>
          </a:xfrm>
          <a:prstGeom prst="rect">
            <a:avLst/>
          </a:prstGeom>
          <a:noFill/>
          <a:ln>
            <a:noFill/>
          </a:ln>
        </p:spPr>
      </p:pic>
      <p:sp>
        <p:nvSpPr>
          <p:cNvPr id="274" name="Google Shape;274;p31"/>
          <p:cNvSpPr/>
          <p:nvPr/>
        </p:nvSpPr>
        <p:spPr>
          <a:xfrm>
            <a:off x="133262" y="2512304"/>
            <a:ext cx="6496200" cy="1595100"/>
          </a:xfrm>
          <a:prstGeom prst="rect">
            <a:avLst/>
          </a:prstGeom>
          <a:solidFill>
            <a:srgbClr val="FFF2CC"/>
          </a:solidFill>
          <a:ln cap="flat" cmpd="sng" w="12700">
            <a:solidFill>
              <a:srgbClr val="DDEAF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1800">
                <a:solidFill>
                  <a:schemeClr val="dk1"/>
                </a:solidFill>
                <a:latin typeface="Quattrocento Sans"/>
                <a:ea typeface="Quattrocento Sans"/>
                <a:cs typeface="Quattrocento Sans"/>
                <a:sym typeface="Quattrocento Sans"/>
              </a:rPr>
              <a:t>Example</a:t>
            </a:r>
            <a:endParaRPr/>
          </a:p>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Systems will need to collect and store data. One method of storing data is to assign codes to it. As you can see on the left, airports use three letter codes to represent each airport. This three letter code will also appear on your boarding pass.</a:t>
            </a:r>
            <a:endParaRPr/>
          </a:p>
        </p:txBody>
      </p:sp>
      <p:sp>
        <p:nvSpPr>
          <p:cNvPr id="275" name="Google Shape;275;p31"/>
          <p:cNvSpPr/>
          <p:nvPr/>
        </p:nvSpPr>
        <p:spPr>
          <a:xfrm>
            <a:off x="133262" y="4282244"/>
            <a:ext cx="3055800" cy="1783500"/>
          </a:xfrm>
          <a:prstGeom prst="rect">
            <a:avLst/>
          </a:prstGeom>
          <a:solidFill>
            <a:srgbClr val="E1EFD8"/>
          </a:solidFill>
          <a:ln cap="flat" cmpd="sng" w="12700">
            <a:solidFill>
              <a:srgbClr val="DDEAF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1800">
                <a:solidFill>
                  <a:schemeClr val="dk1"/>
                </a:solidFill>
                <a:latin typeface="Quattrocento Sans"/>
                <a:ea typeface="Quattrocento Sans"/>
                <a:cs typeface="Quattrocento Sans"/>
                <a:sym typeface="Quattrocento Sans"/>
              </a:rPr>
              <a:t>Pros</a:t>
            </a:r>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Quattrocento Sans"/>
                <a:ea typeface="Quattrocento Sans"/>
                <a:cs typeface="Quattrocento Sans"/>
                <a:sym typeface="Quattrocento Sans"/>
              </a:rPr>
              <a:t>Fewer data errors.</a:t>
            </a:r>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Quattrocento Sans"/>
                <a:ea typeface="Quattrocento Sans"/>
                <a:cs typeface="Quattrocento Sans"/>
                <a:sym typeface="Quattrocento Sans"/>
              </a:rPr>
              <a:t>Less time spent on data entry.</a:t>
            </a:r>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Quattrocento Sans"/>
                <a:ea typeface="Quattrocento Sans"/>
                <a:cs typeface="Quattrocento Sans"/>
                <a:sym typeface="Quattrocento Sans"/>
              </a:rPr>
              <a:t>Greater data consistency.</a:t>
            </a:r>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Quattrocento Sans"/>
                <a:ea typeface="Quattrocento Sans"/>
                <a:cs typeface="Quattrocento Sans"/>
                <a:sym typeface="Quattrocento Sans"/>
              </a:rPr>
              <a:t>Less memory required.</a:t>
            </a:r>
            <a:endParaRPr/>
          </a:p>
        </p:txBody>
      </p:sp>
      <p:sp>
        <p:nvSpPr>
          <p:cNvPr id="276" name="Google Shape;276;p31"/>
          <p:cNvSpPr/>
          <p:nvPr/>
        </p:nvSpPr>
        <p:spPr>
          <a:xfrm>
            <a:off x="3479302" y="4282244"/>
            <a:ext cx="3161400" cy="1783500"/>
          </a:xfrm>
          <a:prstGeom prst="rect">
            <a:avLst/>
          </a:prstGeom>
          <a:solidFill>
            <a:srgbClr val="FBE4D4"/>
          </a:solidFill>
          <a:ln cap="flat" cmpd="sng" w="12700">
            <a:solidFill>
              <a:srgbClr val="DDEAF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1800">
                <a:solidFill>
                  <a:schemeClr val="dk1"/>
                </a:solidFill>
                <a:latin typeface="Quattrocento Sans"/>
                <a:ea typeface="Quattrocento Sans"/>
                <a:cs typeface="Quattrocento Sans"/>
                <a:sym typeface="Quattrocento Sans"/>
              </a:rPr>
              <a:t>Cons</a:t>
            </a:r>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Quattrocento Sans"/>
                <a:ea typeface="Quattrocento Sans"/>
                <a:cs typeface="Quattrocento Sans"/>
                <a:sym typeface="Quattrocento Sans"/>
              </a:rPr>
              <a:t>Data does not always fit into a particular category.</a:t>
            </a:r>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Quattrocento Sans"/>
                <a:ea typeface="Quattrocento Sans"/>
                <a:cs typeface="Quattrocento Sans"/>
                <a:sym typeface="Quattrocento Sans"/>
              </a:rPr>
              <a:t>Subjective judgements which makes it hard to measure.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273"/>
                                        </p:tgtEl>
                                        <p:attrNameLst>
                                          <p:attrName>style.visibility</p:attrName>
                                        </p:attrNameLst>
                                      </p:cBhvr>
                                      <p:to>
                                        <p:strVal val="visible"/>
                                      </p:to>
                                    </p:set>
                                    <p:anim calcmode="lin" valueType="num">
                                      <p:cBhvr additive="base">
                                        <p:cTn dur="500"/>
                                        <p:tgtEl>
                                          <p:spTgt spid="273"/>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0" name="Shape 280"/>
        <p:cNvGrpSpPr/>
        <p:nvPr/>
      </p:nvGrpSpPr>
      <p:grpSpPr>
        <a:xfrm>
          <a:off x="0" y="0"/>
          <a:ext cx="0" cy="0"/>
          <a:chOff x="0" y="0"/>
          <a:chExt cx="0" cy="0"/>
        </a:xfrm>
      </p:grpSpPr>
      <p:sp>
        <p:nvSpPr>
          <p:cNvPr id="281" name="Google Shape;281;p32"/>
          <p:cNvSpPr txBox="1"/>
          <p:nvPr/>
        </p:nvSpPr>
        <p:spPr>
          <a:xfrm>
            <a:off x="83820" y="677902"/>
            <a:ext cx="12024300" cy="1077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3200">
                <a:solidFill>
                  <a:schemeClr val="dk1"/>
                </a:solidFill>
                <a:latin typeface="Quattrocento Sans"/>
                <a:ea typeface="Quattrocento Sans"/>
                <a:cs typeface="Quattrocento Sans"/>
                <a:sym typeface="Quattrocento Sans"/>
              </a:rPr>
              <a:t>Unit 1: ICT in society</a:t>
            </a:r>
            <a:endParaRPr/>
          </a:p>
          <a:p>
            <a:pPr indent="0" lvl="0" marL="0" marR="0" rtl="0" algn="l">
              <a:spcBef>
                <a:spcPts val="0"/>
              </a:spcBef>
              <a:spcAft>
                <a:spcPts val="0"/>
              </a:spcAft>
              <a:buNone/>
            </a:pPr>
            <a:r>
              <a:rPr lang="en-GB" sz="3200">
                <a:solidFill>
                  <a:schemeClr val="dk1"/>
                </a:solidFill>
                <a:latin typeface="Quattrocento Sans"/>
                <a:ea typeface="Quattrocento Sans"/>
                <a:cs typeface="Quattrocento Sans"/>
                <a:sym typeface="Quattrocento Sans"/>
              </a:rPr>
              <a:t>Topic: IT21: Quality of data</a:t>
            </a:r>
            <a:endParaRPr/>
          </a:p>
        </p:txBody>
      </p:sp>
      <p:pic>
        <p:nvPicPr>
          <p:cNvPr descr="A black and white sign&#10;&#10;Description automatically generated with low confidence" id="282" name="Google Shape;282;p32"/>
          <p:cNvPicPr preferRelativeResize="0"/>
          <p:nvPr/>
        </p:nvPicPr>
        <p:blipFill rotWithShape="1">
          <a:blip r:embed="rId3">
            <a:alphaModFix/>
          </a:blip>
          <a:srcRect b="0" l="0" r="0" t="0"/>
          <a:stretch/>
        </p:blipFill>
        <p:spPr>
          <a:xfrm>
            <a:off x="10801350" y="0"/>
            <a:ext cx="1152907" cy="610099"/>
          </a:xfrm>
          <a:prstGeom prst="rect">
            <a:avLst/>
          </a:prstGeom>
          <a:noFill/>
          <a:ln>
            <a:noFill/>
          </a:ln>
        </p:spPr>
      </p:pic>
      <p:sp>
        <p:nvSpPr>
          <p:cNvPr id="283" name="Google Shape;283;p32"/>
          <p:cNvSpPr txBox="1"/>
          <p:nvPr/>
        </p:nvSpPr>
        <p:spPr>
          <a:xfrm>
            <a:off x="83820" y="1822923"/>
            <a:ext cx="43092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a:solidFill>
                  <a:schemeClr val="dk1"/>
                </a:solidFill>
                <a:latin typeface="Quattrocento Sans"/>
                <a:ea typeface="Quattrocento Sans"/>
                <a:cs typeface="Quattrocento Sans"/>
                <a:sym typeface="Quattrocento Sans"/>
              </a:rPr>
              <a:t>Assessment criteria:</a:t>
            </a:r>
            <a:endParaRPr/>
          </a:p>
        </p:txBody>
      </p:sp>
      <p:sp>
        <p:nvSpPr>
          <p:cNvPr id="284" name="Google Shape;284;p32"/>
          <p:cNvSpPr txBox="1"/>
          <p:nvPr/>
        </p:nvSpPr>
        <p:spPr>
          <a:xfrm>
            <a:off x="7068680" y="815157"/>
            <a:ext cx="43092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a:solidFill>
                  <a:schemeClr val="dk1"/>
                </a:solidFill>
                <a:latin typeface="Quattrocento Sans"/>
                <a:ea typeface="Quattrocento Sans"/>
                <a:cs typeface="Quattrocento Sans"/>
                <a:sym typeface="Quattrocento Sans"/>
              </a:rPr>
              <a:t>Name: </a:t>
            </a:r>
            <a:endParaRPr/>
          </a:p>
        </p:txBody>
      </p:sp>
      <p:sp>
        <p:nvSpPr>
          <p:cNvPr id="285" name="Google Shape;285;p32"/>
          <p:cNvSpPr/>
          <p:nvPr/>
        </p:nvSpPr>
        <p:spPr>
          <a:xfrm>
            <a:off x="7886700" y="776636"/>
            <a:ext cx="4221600" cy="369300"/>
          </a:xfrm>
          <a:prstGeom prst="rect">
            <a:avLst/>
          </a:prstGeom>
          <a:solidFill>
            <a:schemeClr val="lt2"/>
          </a:solidFill>
          <a:ln cap="flat" cmpd="sng" w="12700">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p:txBody>
      </p:sp>
      <p:graphicFrame>
        <p:nvGraphicFramePr>
          <p:cNvPr id="286" name="Google Shape;286;p32"/>
          <p:cNvGraphicFramePr/>
          <p:nvPr/>
        </p:nvGraphicFramePr>
        <p:xfrm>
          <a:off x="168910" y="2209885"/>
          <a:ext cx="3000000" cy="3000000"/>
        </p:xfrm>
        <a:graphic>
          <a:graphicData uri="http://schemas.openxmlformats.org/drawingml/2006/table">
            <a:tbl>
              <a:tblPr bandRow="1" firstRow="1">
                <a:noFill/>
                <a:tableStyleId>{09C3C76F-65CE-44E4-813D-A178C2FE7165}</a:tableStyleId>
              </a:tblPr>
              <a:tblGrid>
                <a:gridCol w="4578600"/>
                <a:gridCol w="1510150"/>
                <a:gridCol w="1674600"/>
                <a:gridCol w="1450325"/>
                <a:gridCol w="1418775"/>
              </a:tblGrid>
              <a:tr h="370850">
                <a:tc>
                  <a:txBody>
                    <a:bodyPr/>
                    <a:lstStyle/>
                    <a:p>
                      <a:pPr indent="0" lvl="0" marL="0" marR="0" rtl="0" algn="l">
                        <a:spcBef>
                          <a:spcPts val="0"/>
                        </a:spcBef>
                        <a:spcAft>
                          <a:spcPts val="0"/>
                        </a:spcAft>
                        <a:buNone/>
                      </a:pPr>
                      <a:r>
                        <a:rPr b="1" lang="en-GB" sz="1600" u="none" cap="none" strike="noStrike">
                          <a:latin typeface="Quattrocento Sans"/>
                          <a:ea typeface="Quattrocento Sans"/>
                          <a:cs typeface="Quattrocento Sans"/>
                          <a:sym typeface="Quattrocento Sans"/>
                        </a:rPr>
                        <a:t>Criteria</a:t>
                      </a:r>
                      <a:endParaRPr/>
                    </a:p>
                  </a:txBody>
                  <a:tcPr marT="45725" marB="45725" marR="91450" marL="91450"/>
                </a:tc>
                <a:tc>
                  <a:txBody>
                    <a:bodyPr/>
                    <a:lstStyle/>
                    <a:p>
                      <a:pPr indent="0" lvl="0" marL="0" marR="0" rtl="0" algn="l">
                        <a:spcBef>
                          <a:spcPts val="0"/>
                        </a:spcBef>
                        <a:spcAft>
                          <a:spcPts val="0"/>
                        </a:spcAft>
                        <a:buNone/>
                      </a:pPr>
                      <a:r>
                        <a:rPr b="1" lang="en-GB" sz="1600">
                          <a:latin typeface="Quattrocento Sans"/>
                          <a:ea typeface="Quattrocento Sans"/>
                          <a:cs typeface="Quattrocento Sans"/>
                          <a:sym typeface="Quattrocento Sans"/>
                        </a:rPr>
                        <a:t>Emerging</a:t>
                      </a:r>
                      <a:endParaRPr/>
                    </a:p>
                  </a:txBody>
                  <a:tcPr marT="45725" marB="45725" marR="91450" marL="91450"/>
                </a:tc>
                <a:tc>
                  <a:txBody>
                    <a:bodyPr/>
                    <a:lstStyle/>
                    <a:p>
                      <a:pPr indent="0" lvl="0" marL="0" marR="0" rtl="0" algn="l">
                        <a:spcBef>
                          <a:spcPts val="0"/>
                        </a:spcBef>
                        <a:spcAft>
                          <a:spcPts val="0"/>
                        </a:spcAft>
                        <a:buNone/>
                      </a:pPr>
                      <a:r>
                        <a:rPr b="1" lang="en-GB" sz="1600">
                          <a:latin typeface="Quattrocento Sans"/>
                          <a:ea typeface="Quattrocento Sans"/>
                          <a:cs typeface="Quattrocento Sans"/>
                          <a:sym typeface="Quattrocento Sans"/>
                        </a:rPr>
                        <a:t>Developing</a:t>
                      </a:r>
                      <a:endParaRPr/>
                    </a:p>
                  </a:txBody>
                  <a:tcPr marT="45725" marB="45725" marR="91450" marL="91450"/>
                </a:tc>
                <a:tc>
                  <a:txBody>
                    <a:bodyPr/>
                    <a:lstStyle/>
                    <a:p>
                      <a:pPr indent="0" lvl="0" marL="0" marR="0" rtl="0" algn="l">
                        <a:spcBef>
                          <a:spcPts val="0"/>
                        </a:spcBef>
                        <a:spcAft>
                          <a:spcPts val="0"/>
                        </a:spcAft>
                        <a:buNone/>
                      </a:pPr>
                      <a:r>
                        <a:rPr b="1" lang="en-GB" sz="1600">
                          <a:latin typeface="Quattrocento Sans"/>
                          <a:ea typeface="Quattrocento Sans"/>
                          <a:cs typeface="Quattrocento Sans"/>
                          <a:sym typeface="Quattrocento Sans"/>
                        </a:rPr>
                        <a:t>Secured</a:t>
                      </a:r>
                      <a:endParaRPr/>
                    </a:p>
                  </a:txBody>
                  <a:tcPr marT="45725" marB="45725" marR="91450" marL="91450"/>
                </a:tc>
                <a:tc>
                  <a:txBody>
                    <a:bodyPr/>
                    <a:lstStyle/>
                    <a:p>
                      <a:pPr indent="0" lvl="0" marL="0" marR="0" rtl="0" algn="l">
                        <a:spcBef>
                          <a:spcPts val="0"/>
                        </a:spcBef>
                        <a:spcAft>
                          <a:spcPts val="0"/>
                        </a:spcAft>
                        <a:buNone/>
                      </a:pPr>
                      <a:r>
                        <a:rPr b="1" lang="en-GB" sz="1600">
                          <a:latin typeface="Quattrocento Sans"/>
                          <a:ea typeface="Quattrocento Sans"/>
                          <a:cs typeface="Quattrocento Sans"/>
                          <a:sym typeface="Quattrocento Sans"/>
                        </a:rPr>
                        <a:t>Mastered</a:t>
                      </a:r>
                      <a:endParaRPr/>
                    </a:p>
                  </a:txBody>
                  <a:tcPr marT="45725" marB="45725" marR="91450" marL="91450"/>
                </a:tc>
              </a:tr>
              <a:tr h="370850">
                <a:tc>
                  <a:txBody>
                    <a:bodyPr/>
                    <a:lstStyle/>
                    <a:p>
                      <a:pPr indent="0" lvl="0" marL="0" marR="0" rtl="0" algn="l">
                        <a:spcBef>
                          <a:spcPts val="0"/>
                        </a:spcBef>
                        <a:spcAft>
                          <a:spcPts val="0"/>
                        </a:spcAft>
                        <a:buNone/>
                      </a:pPr>
                      <a:r>
                        <a:rPr lang="en-GB" sz="1600">
                          <a:latin typeface="Quattrocento Sans"/>
                          <a:ea typeface="Quattrocento Sans"/>
                          <a:cs typeface="Quattrocento Sans"/>
                          <a:sym typeface="Quattrocento Sans"/>
                        </a:rPr>
                        <a:t>To know the difference between data, information and knowledge.</a:t>
                      </a:r>
                      <a:endParaRPr/>
                    </a:p>
                  </a:txBody>
                  <a:tcPr marT="45725" marB="45725" marR="91450" marL="91450"/>
                </a:tc>
                <a:tc>
                  <a:txBody>
                    <a:bodyPr/>
                    <a:lstStyle/>
                    <a:p>
                      <a:pPr indent="0" lvl="0" marL="0" marR="0" rtl="0" algn="l">
                        <a:spcBef>
                          <a:spcPts val="0"/>
                        </a:spcBef>
                        <a:spcAft>
                          <a:spcPts val="0"/>
                        </a:spcAft>
                        <a:buNone/>
                      </a:pPr>
                      <a:r>
                        <a:t/>
                      </a:r>
                      <a:endParaRPr sz="1600">
                        <a:latin typeface="Quattrocento Sans"/>
                        <a:ea typeface="Quattrocento Sans"/>
                        <a:cs typeface="Quattrocento Sans"/>
                        <a:sym typeface="Quattrocento Sans"/>
                      </a:endParaRPr>
                    </a:p>
                  </a:txBody>
                  <a:tcPr marT="45725" marB="45725" marR="91450" marL="91450"/>
                </a:tc>
                <a:tc>
                  <a:txBody>
                    <a:bodyPr/>
                    <a:lstStyle/>
                    <a:p>
                      <a:pPr indent="0" lvl="0" marL="0" marR="0" rtl="0" algn="l">
                        <a:spcBef>
                          <a:spcPts val="0"/>
                        </a:spcBef>
                        <a:spcAft>
                          <a:spcPts val="0"/>
                        </a:spcAft>
                        <a:buNone/>
                      </a:pPr>
                      <a:r>
                        <a:t/>
                      </a:r>
                      <a:endParaRPr sz="1600">
                        <a:latin typeface="Quattrocento Sans"/>
                        <a:ea typeface="Quattrocento Sans"/>
                        <a:cs typeface="Quattrocento Sans"/>
                        <a:sym typeface="Quattrocento Sans"/>
                      </a:endParaRPr>
                    </a:p>
                  </a:txBody>
                  <a:tcPr marT="45725" marB="45725" marR="91450" marL="91450"/>
                </a:tc>
                <a:tc>
                  <a:txBody>
                    <a:bodyPr/>
                    <a:lstStyle/>
                    <a:p>
                      <a:pPr indent="0" lvl="0" marL="0" marR="0" rtl="0" algn="l">
                        <a:spcBef>
                          <a:spcPts val="0"/>
                        </a:spcBef>
                        <a:spcAft>
                          <a:spcPts val="0"/>
                        </a:spcAft>
                        <a:buNone/>
                      </a:pPr>
                      <a:r>
                        <a:t/>
                      </a:r>
                      <a:endParaRPr sz="1600">
                        <a:latin typeface="Quattrocento Sans"/>
                        <a:ea typeface="Quattrocento Sans"/>
                        <a:cs typeface="Quattrocento Sans"/>
                        <a:sym typeface="Quattrocento Sans"/>
                      </a:endParaRPr>
                    </a:p>
                  </a:txBody>
                  <a:tcPr marT="45725" marB="45725" marR="91450" marL="91450"/>
                </a:tc>
                <a:tc>
                  <a:txBody>
                    <a:bodyPr/>
                    <a:lstStyle/>
                    <a:p>
                      <a:pPr indent="0" lvl="0" marL="0" marR="0" rtl="0" algn="l">
                        <a:spcBef>
                          <a:spcPts val="0"/>
                        </a:spcBef>
                        <a:spcAft>
                          <a:spcPts val="0"/>
                        </a:spcAft>
                        <a:buNone/>
                      </a:pPr>
                      <a:r>
                        <a:t/>
                      </a:r>
                      <a:endParaRPr sz="1600">
                        <a:latin typeface="Quattrocento Sans"/>
                        <a:ea typeface="Quattrocento Sans"/>
                        <a:cs typeface="Quattrocento Sans"/>
                        <a:sym typeface="Quattrocento Sans"/>
                      </a:endParaRPr>
                    </a:p>
                  </a:txBody>
                  <a:tcPr marT="45725" marB="45725" marR="91450" marL="91450"/>
                </a:tc>
              </a:tr>
              <a:tr h="370850">
                <a:tc>
                  <a:txBody>
                    <a:bodyPr/>
                    <a:lstStyle/>
                    <a:p>
                      <a:pPr indent="0" lvl="0" marL="0" marR="0" rtl="0" algn="l">
                        <a:spcBef>
                          <a:spcPts val="0"/>
                        </a:spcBef>
                        <a:spcAft>
                          <a:spcPts val="0"/>
                        </a:spcAft>
                        <a:buNone/>
                      </a:pPr>
                      <a:r>
                        <a:rPr lang="en-GB" sz="1600">
                          <a:latin typeface="Quattrocento Sans"/>
                          <a:ea typeface="Quattrocento Sans"/>
                          <a:cs typeface="Quattrocento Sans"/>
                          <a:sym typeface="Quattrocento Sans"/>
                        </a:rPr>
                        <a:t>To know how the quality of data is measured (use of GIGO)</a:t>
                      </a:r>
                      <a:endParaRPr/>
                    </a:p>
                  </a:txBody>
                  <a:tcPr marT="45725" marB="45725" marR="91450" marL="91450"/>
                </a:tc>
                <a:tc>
                  <a:txBody>
                    <a:bodyPr/>
                    <a:lstStyle/>
                    <a:p>
                      <a:pPr indent="0" lvl="0" marL="0" marR="0" rtl="0" algn="l">
                        <a:spcBef>
                          <a:spcPts val="0"/>
                        </a:spcBef>
                        <a:spcAft>
                          <a:spcPts val="0"/>
                        </a:spcAft>
                        <a:buNone/>
                      </a:pPr>
                      <a:r>
                        <a:t/>
                      </a:r>
                      <a:endParaRPr sz="1600">
                        <a:latin typeface="Quattrocento Sans"/>
                        <a:ea typeface="Quattrocento Sans"/>
                        <a:cs typeface="Quattrocento Sans"/>
                        <a:sym typeface="Quattrocento Sans"/>
                      </a:endParaRPr>
                    </a:p>
                  </a:txBody>
                  <a:tcPr marT="45725" marB="45725" marR="91450" marL="91450"/>
                </a:tc>
                <a:tc>
                  <a:txBody>
                    <a:bodyPr/>
                    <a:lstStyle/>
                    <a:p>
                      <a:pPr indent="0" lvl="0" marL="0" marR="0" rtl="0" algn="l">
                        <a:spcBef>
                          <a:spcPts val="0"/>
                        </a:spcBef>
                        <a:spcAft>
                          <a:spcPts val="0"/>
                        </a:spcAft>
                        <a:buNone/>
                      </a:pPr>
                      <a:r>
                        <a:t/>
                      </a:r>
                      <a:endParaRPr sz="1600">
                        <a:latin typeface="Quattrocento Sans"/>
                        <a:ea typeface="Quattrocento Sans"/>
                        <a:cs typeface="Quattrocento Sans"/>
                        <a:sym typeface="Quattrocento Sans"/>
                      </a:endParaRPr>
                    </a:p>
                  </a:txBody>
                  <a:tcPr marT="45725" marB="45725" marR="91450" marL="91450"/>
                </a:tc>
                <a:tc>
                  <a:txBody>
                    <a:bodyPr/>
                    <a:lstStyle/>
                    <a:p>
                      <a:pPr indent="0" lvl="0" marL="0" marR="0" rtl="0" algn="l">
                        <a:spcBef>
                          <a:spcPts val="0"/>
                        </a:spcBef>
                        <a:spcAft>
                          <a:spcPts val="0"/>
                        </a:spcAft>
                        <a:buNone/>
                      </a:pPr>
                      <a:r>
                        <a:t/>
                      </a:r>
                      <a:endParaRPr sz="1600">
                        <a:latin typeface="Quattrocento Sans"/>
                        <a:ea typeface="Quattrocento Sans"/>
                        <a:cs typeface="Quattrocento Sans"/>
                        <a:sym typeface="Quattrocento Sans"/>
                      </a:endParaRPr>
                    </a:p>
                  </a:txBody>
                  <a:tcPr marT="45725" marB="45725" marR="91450" marL="91450"/>
                </a:tc>
                <a:tc>
                  <a:txBody>
                    <a:bodyPr/>
                    <a:lstStyle/>
                    <a:p>
                      <a:pPr indent="0" lvl="0" marL="0" marR="0" rtl="0" algn="l">
                        <a:spcBef>
                          <a:spcPts val="0"/>
                        </a:spcBef>
                        <a:spcAft>
                          <a:spcPts val="0"/>
                        </a:spcAft>
                        <a:buNone/>
                      </a:pPr>
                      <a:r>
                        <a:t/>
                      </a:r>
                      <a:endParaRPr sz="1600">
                        <a:latin typeface="Quattrocento Sans"/>
                        <a:ea typeface="Quattrocento Sans"/>
                        <a:cs typeface="Quattrocento Sans"/>
                        <a:sym typeface="Quattrocento Sans"/>
                      </a:endParaRPr>
                    </a:p>
                  </a:txBody>
                  <a:tcPr marT="45725" marB="45725" marR="91450" marL="91450"/>
                </a:tc>
              </a:tr>
              <a:tr h="370850">
                <a:tc>
                  <a:txBody>
                    <a:bodyPr/>
                    <a:lstStyle/>
                    <a:p>
                      <a:pPr indent="0" lvl="0" marL="0" marR="0" rtl="0" algn="l">
                        <a:spcBef>
                          <a:spcPts val="0"/>
                        </a:spcBef>
                        <a:spcAft>
                          <a:spcPts val="0"/>
                        </a:spcAft>
                        <a:buNone/>
                      </a:pPr>
                      <a:r>
                        <a:rPr lang="en-GB" sz="1600">
                          <a:latin typeface="Quattrocento Sans"/>
                          <a:ea typeface="Quattrocento Sans"/>
                          <a:cs typeface="Quattrocento Sans"/>
                          <a:sym typeface="Quattrocento Sans"/>
                        </a:rPr>
                        <a:t>To know how data is encoded and the benefits of doing so. </a:t>
                      </a:r>
                      <a:endParaRPr/>
                    </a:p>
                  </a:txBody>
                  <a:tcPr marT="45725" marB="45725" marR="91450" marL="91450"/>
                </a:tc>
                <a:tc>
                  <a:txBody>
                    <a:bodyPr/>
                    <a:lstStyle/>
                    <a:p>
                      <a:pPr indent="0" lvl="0" marL="0" marR="0" rtl="0" algn="l">
                        <a:spcBef>
                          <a:spcPts val="0"/>
                        </a:spcBef>
                        <a:spcAft>
                          <a:spcPts val="0"/>
                        </a:spcAft>
                        <a:buNone/>
                      </a:pPr>
                      <a:r>
                        <a:t/>
                      </a:r>
                      <a:endParaRPr sz="1600">
                        <a:latin typeface="Quattrocento Sans"/>
                        <a:ea typeface="Quattrocento Sans"/>
                        <a:cs typeface="Quattrocento Sans"/>
                        <a:sym typeface="Quattrocento Sans"/>
                      </a:endParaRPr>
                    </a:p>
                  </a:txBody>
                  <a:tcPr marT="45725" marB="45725" marR="91450" marL="91450"/>
                </a:tc>
                <a:tc>
                  <a:txBody>
                    <a:bodyPr/>
                    <a:lstStyle/>
                    <a:p>
                      <a:pPr indent="0" lvl="0" marL="0" marR="0" rtl="0" algn="l">
                        <a:spcBef>
                          <a:spcPts val="0"/>
                        </a:spcBef>
                        <a:spcAft>
                          <a:spcPts val="0"/>
                        </a:spcAft>
                        <a:buNone/>
                      </a:pPr>
                      <a:r>
                        <a:t/>
                      </a:r>
                      <a:endParaRPr sz="1600">
                        <a:latin typeface="Quattrocento Sans"/>
                        <a:ea typeface="Quattrocento Sans"/>
                        <a:cs typeface="Quattrocento Sans"/>
                        <a:sym typeface="Quattrocento Sans"/>
                      </a:endParaRPr>
                    </a:p>
                  </a:txBody>
                  <a:tcPr marT="45725" marB="45725" marR="91450" marL="91450"/>
                </a:tc>
                <a:tc>
                  <a:txBody>
                    <a:bodyPr/>
                    <a:lstStyle/>
                    <a:p>
                      <a:pPr indent="0" lvl="0" marL="0" marR="0" rtl="0" algn="l">
                        <a:spcBef>
                          <a:spcPts val="0"/>
                        </a:spcBef>
                        <a:spcAft>
                          <a:spcPts val="0"/>
                        </a:spcAft>
                        <a:buNone/>
                      </a:pPr>
                      <a:r>
                        <a:t/>
                      </a:r>
                      <a:endParaRPr sz="1600">
                        <a:latin typeface="Quattrocento Sans"/>
                        <a:ea typeface="Quattrocento Sans"/>
                        <a:cs typeface="Quattrocento Sans"/>
                        <a:sym typeface="Quattrocento Sans"/>
                      </a:endParaRPr>
                    </a:p>
                  </a:txBody>
                  <a:tcPr marT="45725" marB="45725" marR="91450" marL="91450"/>
                </a:tc>
                <a:tc>
                  <a:txBody>
                    <a:bodyPr/>
                    <a:lstStyle/>
                    <a:p>
                      <a:pPr indent="0" lvl="0" marL="0" marR="0" rtl="0" algn="l">
                        <a:spcBef>
                          <a:spcPts val="0"/>
                        </a:spcBef>
                        <a:spcAft>
                          <a:spcPts val="0"/>
                        </a:spcAft>
                        <a:buNone/>
                      </a:pPr>
                      <a:r>
                        <a:t/>
                      </a:r>
                      <a:endParaRPr sz="1600">
                        <a:latin typeface="Quattrocento Sans"/>
                        <a:ea typeface="Quattrocento Sans"/>
                        <a:cs typeface="Quattrocento Sans"/>
                        <a:sym typeface="Quattrocento Sans"/>
                      </a:endParaRPr>
                    </a:p>
                  </a:txBody>
                  <a:tcPr marT="45725" marB="45725" marR="91450" marL="91450"/>
                </a:tc>
              </a:tr>
            </a:tbl>
          </a:graphicData>
        </a:graphic>
      </p:graphicFrame>
      <p:sp>
        <p:nvSpPr>
          <p:cNvPr id="287" name="Google Shape;287;p32"/>
          <p:cNvSpPr txBox="1"/>
          <p:nvPr/>
        </p:nvSpPr>
        <p:spPr>
          <a:xfrm>
            <a:off x="83820" y="4380911"/>
            <a:ext cx="43092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a:solidFill>
                  <a:schemeClr val="dk1"/>
                </a:solidFill>
                <a:latin typeface="Quattrocento Sans"/>
                <a:ea typeface="Quattrocento Sans"/>
                <a:cs typeface="Quattrocento Sans"/>
                <a:sym typeface="Quattrocento Sans"/>
              </a:rPr>
              <a:t>Interim feedback: </a:t>
            </a:r>
            <a:endParaRPr/>
          </a:p>
        </p:txBody>
      </p:sp>
      <p:sp>
        <p:nvSpPr>
          <p:cNvPr id="288" name="Google Shape;288;p32"/>
          <p:cNvSpPr/>
          <p:nvPr/>
        </p:nvSpPr>
        <p:spPr>
          <a:xfrm>
            <a:off x="168911" y="4786440"/>
            <a:ext cx="5397600" cy="1619400"/>
          </a:xfrm>
          <a:prstGeom prst="rect">
            <a:avLst/>
          </a:prstGeom>
          <a:solidFill>
            <a:schemeClr val="lt2"/>
          </a:solidFill>
          <a:ln cap="flat" cmpd="sng" w="12700">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p:txBody>
      </p:sp>
      <p:sp>
        <p:nvSpPr>
          <p:cNvPr id="289" name="Google Shape;289;p32"/>
          <p:cNvSpPr txBox="1"/>
          <p:nvPr/>
        </p:nvSpPr>
        <p:spPr>
          <a:xfrm>
            <a:off x="6142349" y="4380911"/>
            <a:ext cx="43092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a:solidFill>
                  <a:schemeClr val="dk1"/>
                </a:solidFill>
                <a:latin typeface="Quattrocento Sans"/>
                <a:ea typeface="Quattrocento Sans"/>
                <a:cs typeface="Quattrocento Sans"/>
                <a:sym typeface="Quattrocento Sans"/>
              </a:rPr>
              <a:t>Final feedback:</a:t>
            </a:r>
            <a:endParaRPr/>
          </a:p>
        </p:txBody>
      </p:sp>
      <p:sp>
        <p:nvSpPr>
          <p:cNvPr id="290" name="Google Shape;290;p32"/>
          <p:cNvSpPr/>
          <p:nvPr/>
        </p:nvSpPr>
        <p:spPr>
          <a:xfrm>
            <a:off x="6227440" y="4786440"/>
            <a:ext cx="5397600" cy="1619400"/>
          </a:xfrm>
          <a:prstGeom prst="rect">
            <a:avLst/>
          </a:prstGeom>
          <a:solidFill>
            <a:schemeClr val="lt2"/>
          </a:solidFill>
          <a:ln cap="flat" cmpd="sng" w="12700">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p:txBody>
      </p:sp>
      <p:sp>
        <p:nvSpPr>
          <p:cNvPr id="291" name="Google Shape;291;p32"/>
          <p:cNvSpPr/>
          <p:nvPr/>
        </p:nvSpPr>
        <p:spPr>
          <a:xfrm>
            <a:off x="11138917" y="1453030"/>
            <a:ext cx="815400" cy="75690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p:txBody>
      </p:sp>
      <p:sp>
        <p:nvSpPr>
          <p:cNvPr id="292" name="Google Shape;292;p32"/>
          <p:cNvSpPr txBox="1"/>
          <p:nvPr/>
        </p:nvSpPr>
        <p:spPr>
          <a:xfrm>
            <a:off x="10451471" y="1478072"/>
            <a:ext cx="43092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a:solidFill>
                  <a:schemeClr val="dk1"/>
                </a:solidFill>
                <a:latin typeface="Quattrocento Sans"/>
                <a:ea typeface="Quattrocento Sans"/>
                <a:cs typeface="Quattrocento Sans"/>
                <a:sym typeface="Quattrocento Sans"/>
              </a:rPr>
              <a:t>RAG:</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5"/>
          <p:cNvSpPr txBox="1"/>
          <p:nvPr>
            <p:ph type="title"/>
          </p:nvPr>
        </p:nvSpPr>
        <p:spPr>
          <a:xfrm>
            <a:off x="415600" y="593367"/>
            <a:ext cx="11360700" cy="7635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GB"/>
              <a:t>Teachers - course delivery</a:t>
            </a:r>
            <a:endParaRPr/>
          </a:p>
        </p:txBody>
      </p:sp>
      <p:sp>
        <p:nvSpPr>
          <p:cNvPr id="101" name="Google Shape;101;p15"/>
          <p:cNvSpPr txBox="1"/>
          <p:nvPr>
            <p:ph idx="1" type="body"/>
          </p:nvPr>
        </p:nvSpPr>
        <p:spPr>
          <a:xfrm>
            <a:off x="415600" y="1536633"/>
            <a:ext cx="11360700" cy="4555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GB"/>
              <a:t>Mrs P Bailey - Head of KS5/Computer Science</a:t>
            </a:r>
            <a:endParaRPr/>
          </a:p>
          <a:p>
            <a:pPr indent="0" lvl="0" marL="0" rtl="0" algn="l">
              <a:spcBef>
                <a:spcPts val="1000"/>
              </a:spcBef>
              <a:spcAft>
                <a:spcPts val="0"/>
              </a:spcAft>
              <a:buNone/>
            </a:pPr>
            <a:r>
              <a:rPr lang="en-GB"/>
              <a:t>Mr Glancy F200</a:t>
            </a:r>
            <a:endParaRPr/>
          </a:p>
          <a:p>
            <a:pPr indent="0" lvl="0" marL="0" rtl="0" algn="l">
              <a:spcBef>
                <a:spcPts val="1000"/>
              </a:spcBef>
              <a:spcAft>
                <a:spcPts val="0"/>
              </a:spcAft>
              <a:buNone/>
            </a:pPr>
            <a:r>
              <a:rPr lang="en-GB"/>
              <a:t>Mr Ahmed F202</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609600" rtl="0" algn="l">
              <a:spcBef>
                <a:spcPts val="1000"/>
              </a:spcBef>
              <a:spcAft>
                <a:spcPts val="0"/>
              </a:spcAft>
              <a:buNone/>
            </a:pPr>
            <a:r>
              <a:t/>
            </a:r>
            <a:endParaRPr/>
          </a:p>
          <a:p>
            <a:pPr indent="0" lvl="0" marL="0" rtl="0" algn="l">
              <a:spcBef>
                <a:spcPts val="1000"/>
              </a:spcBef>
              <a:spcAft>
                <a:spcPts val="0"/>
              </a:spcAft>
              <a:buNone/>
            </a:pPr>
            <a:r>
              <a:rPr lang="en-GB"/>
              <a:t>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7" name="Shape 297"/>
        <p:cNvGrpSpPr/>
        <p:nvPr/>
      </p:nvGrpSpPr>
      <p:grpSpPr>
        <a:xfrm>
          <a:off x="0" y="0"/>
          <a:ext cx="0" cy="0"/>
          <a:chOff x="0" y="0"/>
          <a:chExt cx="0" cy="0"/>
        </a:xfrm>
      </p:grpSpPr>
      <p:sp>
        <p:nvSpPr>
          <p:cNvPr id="298" name="Google Shape;298;p33"/>
          <p:cNvSpPr txBox="1"/>
          <p:nvPr/>
        </p:nvSpPr>
        <p:spPr>
          <a:xfrm>
            <a:off x="0" y="630415"/>
            <a:ext cx="78180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dk1"/>
                </a:solidFill>
                <a:latin typeface="Quattrocento Sans"/>
                <a:ea typeface="Quattrocento Sans"/>
                <a:cs typeface="Quattrocento Sans"/>
                <a:sym typeface="Quattrocento Sans"/>
              </a:rPr>
              <a:t>Task 1: Match them up</a:t>
            </a:r>
            <a:endParaRPr/>
          </a:p>
        </p:txBody>
      </p:sp>
      <p:graphicFrame>
        <p:nvGraphicFramePr>
          <p:cNvPr id="299" name="Google Shape;299;p33"/>
          <p:cNvGraphicFramePr/>
          <p:nvPr/>
        </p:nvGraphicFramePr>
        <p:xfrm>
          <a:off x="2194561" y="2335106"/>
          <a:ext cx="3000000" cy="3000000"/>
        </p:xfrm>
        <a:graphic>
          <a:graphicData uri="http://schemas.openxmlformats.org/drawingml/2006/table">
            <a:tbl>
              <a:tblPr bandRow="1" firstRow="1">
                <a:noFill/>
                <a:tableStyleId>{09C3C76F-65CE-44E4-813D-A178C2FE7165}</a:tableStyleId>
              </a:tblPr>
              <a:tblGrid>
                <a:gridCol w="2709325"/>
                <a:gridCol w="1364825"/>
                <a:gridCol w="4053850"/>
              </a:tblGrid>
              <a:tr h="370850">
                <a:tc>
                  <a:txBody>
                    <a:bodyPr/>
                    <a:lstStyle/>
                    <a:p>
                      <a:pPr indent="-342900" lvl="0" marL="342900" marR="0" rtl="0" algn="l">
                        <a:spcBef>
                          <a:spcPts val="0"/>
                        </a:spcBef>
                        <a:spcAft>
                          <a:spcPts val="0"/>
                        </a:spcAft>
                        <a:buClr>
                          <a:schemeClr val="dk1"/>
                        </a:buClr>
                        <a:buSzPts val="1800"/>
                        <a:buFont typeface="Quattrocento Sans"/>
                        <a:buAutoNum type="arabicPeriod"/>
                      </a:pPr>
                      <a:r>
                        <a:rPr lang="en-GB" sz="1800">
                          <a:latin typeface="Quattrocento Sans"/>
                          <a:ea typeface="Quattrocento Sans"/>
                          <a:cs typeface="Quattrocento Sans"/>
                          <a:sym typeface="Quattrocento Sans"/>
                        </a:rPr>
                        <a:t>Data</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latin typeface="Quattrocento Sans"/>
                        <a:ea typeface="Quattrocento Sans"/>
                        <a:cs typeface="Quattrocento Sans"/>
                        <a:sym typeface="Quattrocento Sans"/>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lang="en-GB" sz="1800">
                          <a:latin typeface="Quattrocento Sans"/>
                          <a:ea typeface="Quattrocento Sans"/>
                          <a:cs typeface="Quattrocento Sans"/>
                          <a:sym typeface="Quattrocento Sans"/>
                        </a:rPr>
                        <a:t>A. A collection of data etc put into context, i.e. to give them meaning.</a:t>
                      </a:r>
                      <a:endParaRPr/>
                    </a:p>
                    <a:p>
                      <a:pPr indent="0" lvl="0" marL="0" marR="0" rtl="0" algn="l">
                        <a:spcBef>
                          <a:spcPts val="0"/>
                        </a:spcBef>
                        <a:spcAft>
                          <a:spcPts val="0"/>
                        </a:spcAft>
                        <a:buNone/>
                      </a:pPr>
                      <a:r>
                        <a:t/>
                      </a:r>
                      <a:endParaRPr sz="1800">
                        <a:latin typeface="Quattrocento Sans"/>
                        <a:ea typeface="Quattrocento Sans"/>
                        <a:cs typeface="Quattrocento Sans"/>
                        <a:sym typeface="Quattrocento Sans"/>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342900" lvl="0" marL="342900" marR="0" rtl="0" algn="l">
                        <a:spcBef>
                          <a:spcPts val="0"/>
                        </a:spcBef>
                        <a:spcAft>
                          <a:spcPts val="0"/>
                        </a:spcAft>
                        <a:buClr>
                          <a:schemeClr val="dk1"/>
                        </a:buClr>
                        <a:buSzPts val="1800"/>
                        <a:buFont typeface="Quattrocento Sans"/>
                        <a:buAutoNum type="arabicPeriod" startAt="2"/>
                      </a:pPr>
                      <a:r>
                        <a:rPr lang="en-GB" sz="1800">
                          <a:latin typeface="Quattrocento Sans"/>
                          <a:ea typeface="Quattrocento Sans"/>
                          <a:cs typeface="Quattrocento Sans"/>
                          <a:sym typeface="Quattrocento Sans"/>
                        </a:rPr>
                        <a:t>Information</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latin typeface="Quattrocento Sans"/>
                        <a:ea typeface="Quattrocento Sans"/>
                        <a:cs typeface="Quattrocento Sans"/>
                        <a:sym typeface="Quattrocento Sans"/>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lang="en-GB" sz="1800">
                          <a:latin typeface="Quattrocento Sans"/>
                          <a:ea typeface="Quattrocento Sans"/>
                          <a:cs typeface="Quattrocento Sans"/>
                          <a:sym typeface="Quattrocento Sans"/>
                        </a:rPr>
                        <a:t>B. Consists or raw facts and figures.</a:t>
                      </a:r>
                      <a:endParaRPr/>
                    </a:p>
                    <a:p>
                      <a:pPr indent="0" lvl="0" marL="0" marR="0" rtl="0" algn="l">
                        <a:spcBef>
                          <a:spcPts val="0"/>
                        </a:spcBef>
                        <a:spcAft>
                          <a:spcPts val="0"/>
                        </a:spcAft>
                        <a:buNone/>
                      </a:pPr>
                      <a:r>
                        <a:t/>
                      </a:r>
                      <a:endParaRPr sz="1800">
                        <a:latin typeface="Quattrocento Sans"/>
                        <a:ea typeface="Quattrocento Sans"/>
                        <a:cs typeface="Quattrocento Sans"/>
                        <a:sym typeface="Quattrocento Sans"/>
                      </a:endParaRPr>
                    </a:p>
                    <a:p>
                      <a:pPr indent="0" lvl="0" marL="0" marR="0" rtl="0" algn="l">
                        <a:spcBef>
                          <a:spcPts val="0"/>
                        </a:spcBef>
                        <a:spcAft>
                          <a:spcPts val="0"/>
                        </a:spcAft>
                        <a:buNone/>
                      </a:pPr>
                      <a:r>
                        <a:t/>
                      </a:r>
                      <a:endParaRPr sz="1800">
                        <a:latin typeface="Quattrocento Sans"/>
                        <a:ea typeface="Quattrocento Sans"/>
                        <a:cs typeface="Quattrocento Sans"/>
                        <a:sym typeface="Quattrocento Sans"/>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spcBef>
                          <a:spcPts val="0"/>
                        </a:spcBef>
                        <a:spcAft>
                          <a:spcPts val="0"/>
                        </a:spcAft>
                        <a:buNone/>
                      </a:pPr>
                      <a:r>
                        <a:rPr lang="en-GB" sz="1800">
                          <a:latin typeface="Quattrocento Sans"/>
                          <a:ea typeface="Quattrocento Sans"/>
                          <a:cs typeface="Quattrocento Sans"/>
                          <a:sym typeface="Quattrocento Sans"/>
                        </a:rPr>
                        <a:t>3.   Knowledge</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latin typeface="Quattrocento Sans"/>
                        <a:ea typeface="Quattrocento Sans"/>
                        <a:cs typeface="Quattrocento Sans"/>
                        <a:sym typeface="Quattrocento Sans"/>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lang="en-GB" sz="1800">
                          <a:latin typeface="Quattrocento Sans"/>
                          <a:ea typeface="Quattrocento Sans"/>
                          <a:cs typeface="Quattrocento Sans"/>
                          <a:sym typeface="Quattrocento Sans"/>
                        </a:rPr>
                        <a:t>C. To apply rules to information, then you can make decisions based on that understanding.</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300" name="Google Shape;300;p33"/>
          <p:cNvSpPr txBox="1"/>
          <p:nvPr/>
        </p:nvSpPr>
        <p:spPr>
          <a:xfrm>
            <a:off x="105695" y="1338292"/>
            <a:ext cx="96771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u="sng">
                <a:solidFill>
                  <a:schemeClr val="dk1"/>
                </a:solidFill>
                <a:latin typeface="Quattrocento Sans"/>
                <a:ea typeface="Quattrocento Sans"/>
                <a:cs typeface="Quattrocento Sans"/>
                <a:sym typeface="Quattrocento Sans"/>
              </a:rPr>
              <a:t>Activity</a:t>
            </a:r>
            <a:endParaRPr/>
          </a:p>
          <a:p>
            <a:pPr indent="0" lvl="0" marL="0" marR="0" rtl="0" algn="l">
              <a:spcBef>
                <a:spcPts val="0"/>
              </a:spcBef>
              <a:spcAft>
                <a:spcPts val="0"/>
              </a:spcAft>
              <a:buNone/>
            </a:pPr>
            <a:r>
              <a:rPr lang="en-GB" sz="1600">
                <a:solidFill>
                  <a:schemeClr val="dk1"/>
                </a:solidFill>
                <a:latin typeface="Quattrocento Sans"/>
                <a:ea typeface="Quattrocento Sans"/>
                <a:cs typeface="Quattrocento Sans"/>
                <a:sym typeface="Quattrocento Sans"/>
              </a:rPr>
              <a:t>Match up each definition with the correct key term.</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5" name="Shape 305"/>
        <p:cNvGrpSpPr/>
        <p:nvPr/>
      </p:nvGrpSpPr>
      <p:grpSpPr>
        <a:xfrm>
          <a:off x="0" y="0"/>
          <a:ext cx="0" cy="0"/>
          <a:chOff x="0" y="0"/>
          <a:chExt cx="0" cy="0"/>
        </a:xfrm>
      </p:grpSpPr>
      <p:sp>
        <p:nvSpPr>
          <p:cNvPr id="306" name="Google Shape;306;p34"/>
          <p:cNvSpPr txBox="1"/>
          <p:nvPr/>
        </p:nvSpPr>
        <p:spPr>
          <a:xfrm>
            <a:off x="0" y="630415"/>
            <a:ext cx="78180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dk1"/>
                </a:solidFill>
                <a:latin typeface="Quattrocento Sans"/>
                <a:ea typeface="Quattrocento Sans"/>
                <a:cs typeface="Quattrocento Sans"/>
                <a:sym typeface="Quattrocento Sans"/>
              </a:rPr>
              <a:t>Task 2: Data, information and knowledge</a:t>
            </a:r>
            <a:endParaRPr/>
          </a:p>
        </p:txBody>
      </p:sp>
      <p:sp>
        <p:nvSpPr>
          <p:cNvPr id="307" name="Google Shape;307;p34"/>
          <p:cNvSpPr txBox="1"/>
          <p:nvPr/>
        </p:nvSpPr>
        <p:spPr>
          <a:xfrm>
            <a:off x="94265" y="1116044"/>
            <a:ext cx="5591700" cy="83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u="sng">
                <a:solidFill>
                  <a:schemeClr val="dk1"/>
                </a:solidFill>
                <a:latin typeface="Quattrocento Sans"/>
                <a:ea typeface="Quattrocento Sans"/>
                <a:cs typeface="Quattrocento Sans"/>
                <a:sym typeface="Quattrocento Sans"/>
              </a:rPr>
              <a:t>Scenario</a:t>
            </a:r>
            <a:endParaRPr/>
          </a:p>
          <a:p>
            <a:pPr indent="0" lvl="0" marL="0" marR="0" rtl="0" algn="l">
              <a:spcBef>
                <a:spcPts val="0"/>
              </a:spcBef>
              <a:spcAft>
                <a:spcPts val="0"/>
              </a:spcAft>
              <a:buNone/>
            </a:pPr>
            <a:r>
              <a:rPr lang="en-GB" sz="1600">
                <a:solidFill>
                  <a:schemeClr val="dk1"/>
                </a:solidFill>
                <a:latin typeface="Quattrocento Sans"/>
                <a:ea typeface="Quattrocento Sans"/>
                <a:cs typeface="Quattrocento Sans"/>
                <a:sym typeface="Quattrocento Sans"/>
              </a:rPr>
              <a:t>Students’ test scores are recorded in the table below. The pass mark is 40.</a:t>
            </a:r>
            <a:endParaRPr/>
          </a:p>
        </p:txBody>
      </p:sp>
      <p:graphicFrame>
        <p:nvGraphicFramePr>
          <p:cNvPr id="308" name="Google Shape;308;p34"/>
          <p:cNvGraphicFramePr/>
          <p:nvPr/>
        </p:nvGraphicFramePr>
        <p:xfrm>
          <a:off x="170180" y="2052496"/>
          <a:ext cx="3000000" cy="3000000"/>
        </p:xfrm>
        <a:graphic>
          <a:graphicData uri="http://schemas.openxmlformats.org/drawingml/2006/table">
            <a:tbl>
              <a:tblPr bandRow="1" firstRow="1">
                <a:noFill/>
                <a:tableStyleId>{09C3C76F-65CE-44E4-813D-A178C2FE7165}</a:tableStyleId>
              </a:tblPr>
              <a:tblGrid>
                <a:gridCol w="2581875"/>
                <a:gridCol w="2581875"/>
              </a:tblGrid>
              <a:tr h="370850">
                <a:tc>
                  <a:txBody>
                    <a:bodyPr/>
                    <a:lstStyle/>
                    <a:p>
                      <a:pPr indent="0" lvl="0" marL="0" marR="0" rtl="0" algn="l">
                        <a:spcBef>
                          <a:spcPts val="0"/>
                        </a:spcBef>
                        <a:spcAft>
                          <a:spcPts val="0"/>
                        </a:spcAft>
                        <a:buNone/>
                      </a:pPr>
                      <a:r>
                        <a:rPr b="1" lang="en-GB" sz="1600">
                          <a:latin typeface="Quattrocento Sans"/>
                          <a:ea typeface="Quattrocento Sans"/>
                          <a:cs typeface="Quattrocento Sans"/>
                          <a:sym typeface="Quattrocento Sans"/>
                        </a:rPr>
                        <a:t>Student Name</a:t>
                      </a:r>
                      <a:endParaRPr/>
                    </a:p>
                  </a:txBody>
                  <a:tcPr marT="45725" marB="45725" marR="91450" marL="91450">
                    <a:solidFill>
                      <a:srgbClr val="D0CECE"/>
                    </a:solidFill>
                  </a:tcPr>
                </a:tc>
                <a:tc>
                  <a:txBody>
                    <a:bodyPr/>
                    <a:lstStyle/>
                    <a:p>
                      <a:pPr indent="0" lvl="0" marL="0" marR="0" rtl="0" algn="l">
                        <a:spcBef>
                          <a:spcPts val="0"/>
                        </a:spcBef>
                        <a:spcAft>
                          <a:spcPts val="0"/>
                        </a:spcAft>
                        <a:buNone/>
                      </a:pPr>
                      <a:r>
                        <a:rPr b="1" lang="en-GB" sz="1600">
                          <a:latin typeface="Quattrocento Sans"/>
                          <a:ea typeface="Quattrocento Sans"/>
                          <a:cs typeface="Quattrocento Sans"/>
                          <a:sym typeface="Quattrocento Sans"/>
                        </a:rPr>
                        <a:t>Test Scores</a:t>
                      </a:r>
                      <a:endParaRPr/>
                    </a:p>
                  </a:txBody>
                  <a:tcPr marT="45725" marB="45725" marR="91450" marL="91450">
                    <a:solidFill>
                      <a:srgbClr val="D0CECE"/>
                    </a:solidFill>
                  </a:tcPr>
                </a:tc>
              </a:tr>
              <a:tr h="370850">
                <a:tc>
                  <a:txBody>
                    <a:bodyPr/>
                    <a:lstStyle/>
                    <a:p>
                      <a:pPr indent="0" lvl="0" marL="0" marR="0" rtl="0" algn="l">
                        <a:spcBef>
                          <a:spcPts val="0"/>
                        </a:spcBef>
                        <a:spcAft>
                          <a:spcPts val="0"/>
                        </a:spcAft>
                        <a:buNone/>
                      </a:pPr>
                      <a:r>
                        <a:rPr lang="en-GB" sz="1600">
                          <a:latin typeface="Quattrocento Sans"/>
                          <a:ea typeface="Quattrocento Sans"/>
                          <a:cs typeface="Quattrocento Sans"/>
                          <a:sym typeface="Quattrocento Sans"/>
                        </a:rPr>
                        <a:t>Elsa</a:t>
                      </a:r>
                      <a:endParaRPr/>
                    </a:p>
                  </a:txBody>
                  <a:tcPr marT="45725" marB="45725" marR="91450" marL="91450"/>
                </a:tc>
                <a:tc>
                  <a:txBody>
                    <a:bodyPr/>
                    <a:lstStyle/>
                    <a:p>
                      <a:pPr indent="0" lvl="0" marL="0" marR="0" rtl="0" algn="l">
                        <a:spcBef>
                          <a:spcPts val="0"/>
                        </a:spcBef>
                        <a:spcAft>
                          <a:spcPts val="0"/>
                        </a:spcAft>
                        <a:buNone/>
                      </a:pPr>
                      <a:r>
                        <a:rPr lang="en-GB" sz="1600">
                          <a:latin typeface="Quattrocento Sans"/>
                          <a:ea typeface="Quattrocento Sans"/>
                          <a:cs typeface="Quattrocento Sans"/>
                          <a:sym typeface="Quattrocento Sans"/>
                        </a:rPr>
                        <a:t>50</a:t>
                      </a:r>
                      <a:endParaRPr/>
                    </a:p>
                  </a:txBody>
                  <a:tcPr marT="45725" marB="45725" marR="91450" marL="91450"/>
                </a:tc>
              </a:tr>
              <a:tr h="370850">
                <a:tc>
                  <a:txBody>
                    <a:bodyPr/>
                    <a:lstStyle/>
                    <a:p>
                      <a:pPr indent="0" lvl="0" marL="0" marR="0" rtl="0" algn="l">
                        <a:spcBef>
                          <a:spcPts val="0"/>
                        </a:spcBef>
                        <a:spcAft>
                          <a:spcPts val="0"/>
                        </a:spcAft>
                        <a:buNone/>
                      </a:pPr>
                      <a:r>
                        <a:rPr lang="en-GB" sz="1600">
                          <a:latin typeface="Quattrocento Sans"/>
                          <a:ea typeface="Quattrocento Sans"/>
                          <a:cs typeface="Quattrocento Sans"/>
                          <a:sym typeface="Quattrocento Sans"/>
                        </a:rPr>
                        <a:t>Jimmy</a:t>
                      </a:r>
                      <a:endParaRPr/>
                    </a:p>
                  </a:txBody>
                  <a:tcPr marT="45725" marB="45725" marR="91450" marL="91450"/>
                </a:tc>
                <a:tc>
                  <a:txBody>
                    <a:bodyPr/>
                    <a:lstStyle/>
                    <a:p>
                      <a:pPr indent="0" lvl="0" marL="0" marR="0" rtl="0" algn="l">
                        <a:spcBef>
                          <a:spcPts val="0"/>
                        </a:spcBef>
                        <a:spcAft>
                          <a:spcPts val="0"/>
                        </a:spcAft>
                        <a:buNone/>
                      </a:pPr>
                      <a:r>
                        <a:rPr lang="en-GB" sz="1600">
                          <a:latin typeface="Quattrocento Sans"/>
                          <a:ea typeface="Quattrocento Sans"/>
                          <a:cs typeface="Quattrocento Sans"/>
                          <a:sym typeface="Quattrocento Sans"/>
                        </a:rPr>
                        <a:t>47</a:t>
                      </a:r>
                      <a:endParaRPr/>
                    </a:p>
                  </a:txBody>
                  <a:tcPr marT="45725" marB="45725" marR="91450" marL="91450"/>
                </a:tc>
              </a:tr>
              <a:tr h="370850">
                <a:tc>
                  <a:txBody>
                    <a:bodyPr/>
                    <a:lstStyle/>
                    <a:p>
                      <a:pPr indent="0" lvl="0" marL="0" marR="0" rtl="0" algn="l">
                        <a:spcBef>
                          <a:spcPts val="0"/>
                        </a:spcBef>
                        <a:spcAft>
                          <a:spcPts val="0"/>
                        </a:spcAft>
                        <a:buNone/>
                      </a:pPr>
                      <a:r>
                        <a:rPr lang="en-GB" sz="1600">
                          <a:latin typeface="Quattrocento Sans"/>
                          <a:ea typeface="Quattrocento Sans"/>
                          <a:cs typeface="Quattrocento Sans"/>
                          <a:sym typeface="Quattrocento Sans"/>
                        </a:rPr>
                        <a:t>Molly</a:t>
                      </a:r>
                      <a:endParaRPr/>
                    </a:p>
                  </a:txBody>
                  <a:tcPr marT="45725" marB="45725" marR="91450" marL="91450"/>
                </a:tc>
                <a:tc>
                  <a:txBody>
                    <a:bodyPr/>
                    <a:lstStyle/>
                    <a:p>
                      <a:pPr indent="0" lvl="0" marL="0" marR="0" rtl="0" algn="l">
                        <a:spcBef>
                          <a:spcPts val="0"/>
                        </a:spcBef>
                        <a:spcAft>
                          <a:spcPts val="0"/>
                        </a:spcAft>
                        <a:buNone/>
                      </a:pPr>
                      <a:r>
                        <a:rPr lang="en-GB" sz="1600">
                          <a:latin typeface="Quattrocento Sans"/>
                          <a:ea typeface="Quattrocento Sans"/>
                          <a:cs typeface="Quattrocento Sans"/>
                          <a:sym typeface="Quattrocento Sans"/>
                        </a:rPr>
                        <a:t>33</a:t>
                      </a:r>
                      <a:endParaRPr/>
                    </a:p>
                  </a:txBody>
                  <a:tcPr marT="45725" marB="45725" marR="91450" marL="91450"/>
                </a:tc>
              </a:tr>
              <a:tr h="370850">
                <a:tc>
                  <a:txBody>
                    <a:bodyPr/>
                    <a:lstStyle/>
                    <a:p>
                      <a:pPr indent="0" lvl="0" marL="0" marR="0" rtl="0" algn="l">
                        <a:spcBef>
                          <a:spcPts val="0"/>
                        </a:spcBef>
                        <a:spcAft>
                          <a:spcPts val="0"/>
                        </a:spcAft>
                        <a:buNone/>
                      </a:pPr>
                      <a:r>
                        <a:rPr lang="en-GB" sz="1600">
                          <a:latin typeface="Quattrocento Sans"/>
                          <a:ea typeface="Quattrocento Sans"/>
                          <a:cs typeface="Quattrocento Sans"/>
                          <a:sym typeface="Quattrocento Sans"/>
                        </a:rPr>
                        <a:t>Jonny</a:t>
                      </a:r>
                      <a:endParaRPr/>
                    </a:p>
                  </a:txBody>
                  <a:tcPr marT="45725" marB="45725" marR="91450" marL="91450"/>
                </a:tc>
                <a:tc>
                  <a:txBody>
                    <a:bodyPr/>
                    <a:lstStyle/>
                    <a:p>
                      <a:pPr indent="0" lvl="0" marL="0" marR="0" rtl="0" algn="l">
                        <a:spcBef>
                          <a:spcPts val="0"/>
                        </a:spcBef>
                        <a:spcAft>
                          <a:spcPts val="0"/>
                        </a:spcAft>
                        <a:buNone/>
                      </a:pPr>
                      <a:r>
                        <a:rPr lang="en-GB" sz="1600">
                          <a:latin typeface="Quattrocento Sans"/>
                          <a:ea typeface="Quattrocento Sans"/>
                          <a:cs typeface="Quattrocento Sans"/>
                          <a:sym typeface="Quattrocento Sans"/>
                        </a:rPr>
                        <a:t>52</a:t>
                      </a:r>
                      <a:endParaRPr/>
                    </a:p>
                  </a:txBody>
                  <a:tcPr marT="45725" marB="45725" marR="91450" marL="91450"/>
                </a:tc>
              </a:tr>
            </a:tbl>
          </a:graphicData>
        </a:graphic>
      </p:graphicFrame>
      <p:sp>
        <p:nvSpPr>
          <p:cNvPr id="309" name="Google Shape;309;p34"/>
          <p:cNvSpPr txBox="1"/>
          <p:nvPr/>
        </p:nvSpPr>
        <p:spPr>
          <a:xfrm>
            <a:off x="5890260" y="1112397"/>
            <a:ext cx="5520900" cy="83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u="sng">
                <a:solidFill>
                  <a:schemeClr val="dk1"/>
                </a:solidFill>
                <a:latin typeface="Quattrocento Sans"/>
                <a:ea typeface="Quattrocento Sans"/>
                <a:cs typeface="Quattrocento Sans"/>
                <a:sym typeface="Quattrocento Sans"/>
              </a:rPr>
              <a:t>Activity A</a:t>
            </a:r>
            <a:endParaRPr/>
          </a:p>
          <a:p>
            <a:pPr indent="0" lvl="0" marL="0" marR="0" rtl="0" algn="l">
              <a:spcBef>
                <a:spcPts val="0"/>
              </a:spcBef>
              <a:spcAft>
                <a:spcPts val="0"/>
              </a:spcAft>
              <a:buNone/>
            </a:pPr>
            <a:r>
              <a:rPr lang="en-GB" sz="1600">
                <a:solidFill>
                  <a:schemeClr val="dk1"/>
                </a:solidFill>
                <a:latin typeface="Quattrocento Sans"/>
                <a:ea typeface="Quattrocento Sans"/>
                <a:cs typeface="Quattrocento Sans"/>
                <a:sym typeface="Quattrocento Sans"/>
              </a:rPr>
              <a:t>Complete the table below, the Data and Knowledge must be linked to the Information example.</a:t>
            </a:r>
            <a:endParaRPr/>
          </a:p>
        </p:txBody>
      </p:sp>
      <p:graphicFrame>
        <p:nvGraphicFramePr>
          <p:cNvPr id="310" name="Google Shape;310;p34"/>
          <p:cNvGraphicFramePr/>
          <p:nvPr/>
        </p:nvGraphicFramePr>
        <p:xfrm>
          <a:off x="5971539" y="2052496"/>
          <a:ext cx="3000000" cy="3000000"/>
        </p:xfrm>
        <a:graphic>
          <a:graphicData uri="http://schemas.openxmlformats.org/drawingml/2006/table">
            <a:tbl>
              <a:tblPr bandRow="1" firstRow="1">
                <a:noFill/>
                <a:tableStyleId>{09C3C76F-65CE-44E4-813D-A178C2FE7165}</a:tableStyleId>
              </a:tblPr>
              <a:tblGrid>
                <a:gridCol w="1544325"/>
                <a:gridCol w="3871375"/>
              </a:tblGrid>
              <a:tr h="370850">
                <a:tc>
                  <a:txBody>
                    <a:bodyPr/>
                    <a:lstStyle/>
                    <a:p>
                      <a:pPr indent="0" lvl="0" marL="0" marR="0" rtl="0" algn="l">
                        <a:spcBef>
                          <a:spcPts val="0"/>
                        </a:spcBef>
                        <a:spcAft>
                          <a:spcPts val="0"/>
                        </a:spcAft>
                        <a:buNone/>
                      </a:pPr>
                      <a:r>
                        <a:rPr b="1" lang="en-GB" sz="1600">
                          <a:latin typeface="Quattrocento Sans"/>
                          <a:ea typeface="Quattrocento Sans"/>
                          <a:cs typeface="Quattrocento Sans"/>
                          <a:sym typeface="Quattrocento Sans"/>
                        </a:rPr>
                        <a:t>Information</a:t>
                      </a:r>
                      <a:endParaRPr/>
                    </a:p>
                  </a:txBody>
                  <a:tcPr marT="45725" marB="45725" marR="91450" marL="91450">
                    <a:solidFill>
                      <a:srgbClr val="D0CECE"/>
                    </a:solidFill>
                  </a:tcPr>
                </a:tc>
                <a:tc>
                  <a:txBody>
                    <a:bodyPr/>
                    <a:lstStyle/>
                    <a:p>
                      <a:pPr indent="0" lvl="0" marL="0" marR="0" rtl="0" algn="l">
                        <a:spcBef>
                          <a:spcPts val="0"/>
                        </a:spcBef>
                        <a:spcAft>
                          <a:spcPts val="0"/>
                        </a:spcAft>
                        <a:buNone/>
                      </a:pPr>
                      <a:r>
                        <a:rPr lang="en-GB" sz="1600">
                          <a:latin typeface="Quattrocento Sans"/>
                          <a:ea typeface="Quattrocento Sans"/>
                          <a:cs typeface="Quattrocento Sans"/>
                          <a:sym typeface="Quattrocento Sans"/>
                        </a:rPr>
                        <a:t>Elsa scored 50</a:t>
                      </a:r>
                      <a:endParaRPr/>
                    </a:p>
                    <a:p>
                      <a:pPr indent="0" lvl="0" marL="0" marR="0" rtl="0" algn="l">
                        <a:spcBef>
                          <a:spcPts val="0"/>
                        </a:spcBef>
                        <a:spcAft>
                          <a:spcPts val="0"/>
                        </a:spcAft>
                        <a:buNone/>
                      </a:pPr>
                      <a:r>
                        <a:rPr lang="en-GB" sz="1600">
                          <a:latin typeface="Quattrocento Sans"/>
                          <a:ea typeface="Quattrocento Sans"/>
                          <a:cs typeface="Quattrocento Sans"/>
                          <a:sym typeface="Quattrocento Sans"/>
                        </a:rPr>
                        <a:t>Jimmy scored 47</a:t>
                      </a:r>
                      <a:endParaRPr/>
                    </a:p>
                    <a:p>
                      <a:pPr indent="0" lvl="0" marL="0" marR="0" rtl="0" algn="l">
                        <a:spcBef>
                          <a:spcPts val="0"/>
                        </a:spcBef>
                        <a:spcAft>
                          <a:spcPts val="0"/>
                        </a:spcAft>
                        <a:buNone/>
                      </a:pPr>
                      <a:r>
                        <a:rPr lang="en-GB" sz="1600">
                          <a:latin typeface="Quattrocento Sans"/>
                          <a:ea typeface="Quattrocento Sans"/>
                          <a:cs typeface="Quattrocento Sans"/>
                          <a:sym typeface="Quattrocento Sans"/>
                        </a:rPr>
                        <a:t>Molly scored 33</a:t>
                      </a:r>
                      <a:endParaRPr/>
                    </a:p>
                    <a:p>
                      <a:pPr indent="0" lvl="0" marL="0" marR="0" rtl="0" algn="l">
                        <a:spcBef>
                          <a:spcPts val="0"/>
                        </a:spcBef>
                        <a:spcAft>
                          <a:spcPts val="0"/>
                        </a:spcAft>
                        <a:buNone/>
                      </a:pPr>
                      <a:r>
                        <a:rPr lang="en-GB" sz="1600">
                          <a:latin typeface="Quattrocento Sans"/>
                          <a:ea typeface="Quattrocento Sans"/>
                          <a:cs typeface="Quattrocento Sans"/>
                          <a:sym typeface="Quattrocento Sans"/>
                        </a:rPr>
                        <a:t>Jonny scored 52</a:t>
                      </a:r>
                      <a:endParaRPr/>
                    </a:p>
                  </a:txBody>
                  <a:tcPr marT="45725" marB="45725" marR="91450" marL="91450"/>
                </a:tc>
              </a:tr>
              <a:tr h="370850">
                <a:tc>
                  <a:txBody>
                    <a:bodyPr/>
                    <a:lstStyle/>
                    <a:p>
                      <a:pPr indent="0" lvl="0" marL="0" marR="0" rtl="0" algn="l">
                        <a:spcBef>
                          <a:spcPts val="0"/>
                        </a:spcBef>
                        <a:spcAft>
                          <a:spcPts val="0"/>
                        </a:spcAft>
                        <a:buNone/>
                      </a:pPr>
                      <a:r>
                        <a:rPr b="1" lang="en-GB" sz="1600">
                          <a:latin typeface="Quattrocento Sans"/>
                          <a:ea typeface="Quattrocento Sans"/>
                          <a:cs typeface="Quattrocento Sans"/>
                          <a:sym typeface="Quattrocento Sans"/>
                        </a:rPr>
                        <a:t>Data</a:t>
                      </a:r>
                      <a:endParaRPr/>
                    </a:p>
                  </a:txBody>
                  <a:tcPr marT="45725" marB="45725" marR="91450" marL="91450">
                    <a:solidFill>
                      <a:srgbClr val="D0CECE"/>
                    </a:solidFill>
                  </a:tcPr>
                </a:tc>
                <a:tc>
                  <a:txBody>
                    <a:bodyPr/>
                    <a:lstStyle/>
                    <a:p>
                      <a:pPr indent="0" lvl="0" marL="0" marR="0" rtl="0" algn="l">
                        <a:spcBef>
                          <a:spcPts val="0"/>
                        </a:spcBef>
                        <a:spcAft>
                          <a:spcPts val="0"/>
                        </a:spcAft>
                        <a:buNone/>
                      </a:pPr>
                      <a:r>
                        <a:t/>
                      </a:r>
                      <a:endParaRPr sz="1600">
                        <a:latin typeface="Quattrocento Sans"/>
                        <a:ea typeface="Quattrocento Sans"/>
                        <a:cs typeface="Quattrocento Sans"/>
                        <a:sym typeface="Quattrocento Sans"/>
                      </a:endParaRPr>
                    </a:p>
                  </a:txBody>
                  <a:tcPr marT="45725" marB="45725" marR="91450" marL="91450"/>
                </a:tc>
              </a:tr>
              <a:tr h="370850">
                <a:tc>
                  <a:txBody>
                    <a:bodyPr/>
                    <a:lstStyle/>
                    <a:p>
                      <a:pPr indent="0" lvl="0" marL="0" marR="0" rtl="0" algn="l">
                        <a:spcBef>
                          <a:spcPts val="0"/>
                        </a:spcBef>
                        <a:spcAft>
                          <a:spcPts val="0"/>
                        </a:spcAft>
                        <a:buNone/>
                      </a:pPr>
                      <a:r>
                        <a:rPr b="1" lang="en-GB" sz="1600">
                          <a:latin typeface="Quattrocento Sans"/>
                          <a:ea typeface="Quattrocento Sans"/>
                          <a:cs typeface="Quattrocento Sans"/>
                          <a:sym typeface="Quattrocento Sans"/>
                        </a:rPr>
                        <a:t>Knowledge</a:t>
                      </a:r>
                      <a:endParaRPr/>
                    </a:p>
                  </a:txBody>
                  <a:tcPr marT="45725" marB="45725" marR="91450" marL="91450">
                    <a:solidFill>
                      <a:srgbClr val="D0CECE"/>
                    </a:solidFill>
                  </a:tcPr>
                </a:tc>
                <a:tc>
                  <a:txBody>
                    <a:bodyPr/>
                    <a:lstStyle/>
                    <a:p>
                      <a:pPr indent="0" lvl="0" marL="0" marR="0" rtl="0" algn="l">
                        <a:spcBef>
                          <a:spcPts val="0"/>
                        </a:spcBef>
                        <a:spcAft>
                          <a:spcPts val="0"/>
                        </a:spcAft>
                        <a:buNone/>
                      </a:pPr>
                      <a:r>
                        <a:t/>
                      </a:r>
                      <a:endParaRPr sz="1600">
                        <a:latin typeface="Quattrocento Sans"/>
                        <a:ea typeface="Quattrocento Sans"/>
                        <a:cs typeface="Quattrocento Sans"/>
                        <a:sym typeface="Quattrocento Sans"/>
                      </a:endParaRPr>
                    </a:p>
                  </a:txBody>
                  <a:tcPr marT="45725" marB="45725" marR="91450" marL="91450"/>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5" name="Shape 315"/>
        <p:cNvGrpSpPr/>
        <p:nvPr/>
      </p:nvGrpSpPr>
      <p:grpSpPr>
        <a:xfrm>
          <a:off x="0" y="0"/>
          <a:ext cx="0" cy="0"/>
          <a:chOff x="0" y="0"/>
          <a:chExt cx="0" cy="0"/>
        </a:xfrm>
      </p:grpSpPr>
      <p:graphicFrame>
        <p:nvGraphicFramePr>
          <p:cNvPr id="316" name="Google Shape;316;p35"/>
          <p:cNvGraphicFramePr/>
          <p:nvPr/>
        </p:nvGraphicFramePr>
        <p:xfrm>
          <a:off x="0" y="6487160"/>
          <a:ext cx="3000000" cy="3000000"/>
        </p:xfrm>
        <a:graphic>
          <a:graphicData uri="http://schemas.openxmlformats.org/drawingml/2006/table">
            <a:tbl>
              <a:tblPr bandRow="1" firstRow="1">
                <a:noFill/>
                <a:tableStyleId>{D1A6F2F0-1701-4C99-B1AE-3B5E5B689D17}</a:tableStyleId>
              </a:tblPr>
              <a:tblGrid>
                <a:gridCol w="4064000"/>
                <a:gridCol w="4064000"/>
                <a:gridCol w="4064000"/>
              </a:tblGrid>
              <a:tr h="370850">
                <a:tc>
                  <a:txBody>
                    <a:bodyPr/>
                    <a:lstStyle/>
                    <a:p>
                      <a:pPr indent="0" lvl="0" marL="0" marR="0" rtl="0" algn="l">
                        <a:spcBef>
                          <a:spcPts val="0"/>
                        </a:spcBef>
                        <a:spcAft>
                          <a:spcPts val="0"/>
                        </a:spcAft>
                        <a:buNone/>
                      </a:pPr>
                      <a:r>
                        <a:rPr b="0" lang="en-GB" sz="1400">
                          <a:solidFill>
                            <a:schemeClr val="lt1"/>
                          </a:solidFill>
                          <a:latin typeface="Quattrocento Sans"/>
                          <a:ea typeface="Quattrocento Sans"/>
                          <a:cs typeface="Quattrocento Sans"/>
                          <a:sym typeface="Quattrocento Sans"/>
                        </a:rPr>
                        <a:t>©SIMPLY TEACH 2023</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2060"/>
                    </a:solidFill>
                  </a:tcPr>
                </a:tc>
                <a:tc>
                  <a:txBody>
                    <a:bodyPr/>
                    <a:lstStyle/>
                    <a:p>
                      <a:pPr indent="0" lvl="0" marL="0" marR="0" rtl="0" algn="ctr">
                        <a:spcBef>
                          <a:spcPts val="0"/>
                        </a:spcBef>
                        <a:spcAft>
                          <a:spcPts val="0"/>
                        </a:spcAft>
                        <a:buNone/>
                      </a:pPr>
                      <a:r>
                        <a:rPr b="0" lang="en-GB" sz="1400">
                          <a:solidFill>
                            <a:schemeClr val="lt1"/>
                          </a:solidFill>
                          <a:latin typeface="Quattrocento Sans"/>
                          <a:ea typeface="Quattrocento Sans"/>
                          <a:cs typeface="Quattrocento Sans"/>
                          <a:sym typeface="Quattrocento Sans"/>
                        </a:rPr>
                        <a:t>www.mysimplyteach.co.uk</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2060"/>
                    </a:solidFill>
                  </a:tcPr>
                </a:tc>
                <a:tc>
                  <a:txBody>
                    <a:bodyPr/>
                    <a:lstStyle/>
                    <a:p>
                      <a:pPr indent="0" lvl="0" marL="0" marR="0" rtl="0" algn="r">
                        <a:spcBef>
                          <a:spcPts val="0"/>
                        </a:spcBef>
                        <a:spcAft>
                          <a:spcPts val="0"/>
                        </a:spcAft>
                        <a:buNone/>
                      </a:pPr>
                      <a:r>
                        <a:rPr b="0" lang="en-GB" sz="1400">
                          <a:solidFill>
                            <a:schemeClr val="lt1"/>
                          </a:solidFill>
                          <a:latin typeface="Quattrocento Sans"/>
                          <a:ea typeface="Quattrocento Sans"/>
                          <a:cs typeface="Quattrocento Sans"/>
                          <a:sym typeface="Quattrocento Sans"/>
                        </a:rPr>
                        <a:t>info@mysimplyteach.co.uk</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2060"/>
                    </a:solidFill>
                  </a:tcPr>
                </a:tc>
              </a:tr>
            </a:tbl>
          </a:graphicData>
        </a:graphic>
      </p:graphicFrame>
      <p:sp>
        <p:nvSpPr>
          <p:cNvPr id="317" name="Google Shape;317;p35"/>
          <p:cNvSpPr txBox="1"/>
          <p:nvPr/>
        </p:nvSpPr>
        <p:spPr>
          <a:xfrm>
            <a:off x="0" y="630415"/>
            <a:ext cx="117957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dk1"/>
                </a:solidFill>
                <a:latin typeface="Quattrocento Sans"/>
                <a:ea typeface="Quattrocento Sans"/>
                <a:cs typeface="Quattrocento Sans"/>
                <a:sym typeface="Quattrocento Sans"/>
              </a:rPr>
              <a:t>Task 3: Encoding data</a:t>
            </a:r>
            <a:endParaRPr/>
          </a:p>
        </p:txBody>
      </p:sp>
      <p:grpSp>
        <p:nvGrpSpPr>
          <p:cNvPr id="318" name="Google Shape;318;p35"/>
          <p:cNvGrpSpPr/>
          <p:nvPr/>
        </p:nvGrpSpPr>
        <p:grpSpPr>
          <a:xfrm>
            <a:off x="0" y="0"/>
            <a:ext cx="12192000" cy="610200"/>
            <a:chOff x="0" y="0"/>
            <a:chExt cx="12192000" cy="610200"/>
          </a:xfrm>
        </p:grpSpPr>
        <p:sp>
          <p:nvSpPr>
            <p:cNvPr id="319" name="Google Shape;319;p35"/>
            <p:cNvSpPr/>
            <p:nvPr/>
          </p:nvSpPr>
          <p:spPr>
            <a:xfrm>
              <a:off x="0" y="0"/>
              <a:ext cx="12192000" cy="610200"/>
            </a:xfrm>
            <a:prstGeom prst="rect">
              <a:avLst/>
            </a:prstGeom>
            <a:solidFill>
              <a:srgbClr val="000066"/>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GB" sz="1800">
                  <a:solidFill>
                    <a:schemeClr val="lt1"/>
                  </a:solidFill>
                  <a:latin typeface="Quattrocento Sans"/>
                  <a:ea typeface="Quattrocento Sans"/>
                  <a:cs typeface="Quattrocento Sans"/>
                  <a:sym typeface="Quattrocento Sans"/>
                </a:rPr>
                <a:t>WJEC LEVEL 1/2 VOCATIONAL AWARD ICT (TECHNICAL AWARD)</a:t>
              </a:r>
              <a:endParaRPr/>
            </a:p>
          </p:txBody>
        </p:sp>
        <p:pic>
          <p:nvPicPr>
            <p:cNvPr descr="A black and white sign&#10;&#10;Description automatically generated with low confidence" id="320" name="Google Shape;320;p35"/>
            <p:cNvPicPr preferRelativeResize="0"/>
            <p:nvPr/>
          </p:nvPicPr>
          <p:blipFill rotWithShape="1">
            <a:blip r:embed="rId3">
              <a:alphaModFix/>
            </a:blip>
            <a:srcRect b="0" l="0" r="0" t="0"/>
            <a:stretch/>
          </p:blipFill>
          <p:spPr>
            <a:xfrm>
              <a:off x="10801350" y="0"/>
              <a:ext cx="1152907" cy="610099"/>
            </a:xfrm>
            <a:prstGeom prst="rect">
              <a:avLst/>
            </a:prstGeom>
            <a:noFill/>
            <a:ln>
              <a:noFill/>
            </a:ln>
          </p:spPr>
        </p:pic>
      </p:grpSp>
      <p:sp>
        <p:nvSpPr>
          <p:cNvPr id="321" name="Google Shape;321;p35"/>
          <p:cNvSpPr txBox="1"/>
          <p:nvPr/>
        </p:nvSpPr>
        <p:spPr>
          <a:xfrm>
            <a:off x="108205" y="1112396"/>
            <a:ext cx="96771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u="sng">
                <a:solidFill>
                  <a:schemeClr val="dk1"/>
                </a:solidFill>
                <a:latin typeface="Quattrocento Sans"/>
                <a:ea typeface="Quattrocento Sans"/>
                <a:cs typeface="Quattrocento Sans"/>
                <a:sym typeface="Quattrocento Sans"/>
              </a:rPr>
              <a:t>Activity</a:t>
            </a:r>
            <a:endParaRPr/>
          </a:p>
          <a:p>
            <a:pPr indent="0" lvl="0" marL="0" marR="0" rtl="0" algn="l">
              <a:spcBef>
                <a:spcPts val="0"/>
              </a:spcBef>
              <a:spcAft>
                <a:spcPts val="0"/>
              </a:spcAft>
              <a:buNone/>
            </a:pPr>
            <a:r>
              <a:rPr lang="en-GB" sz="1600">
                <a:solidFill>
                  <a:schemeClr val="dk1"/>
                </a:solidFill>
                <a:latin typeface="Quattrocento Sans"/>
                <a:ea typeface="Quattrocento Sans"/>
                <a:cs typeface="Quattrocento Sans"/>
                <a:sym typeface="Quattrocento Sans"/>
              </a:rPr>
              <a:t>Explain how data in these three scenarios can be encoded.</a:t>
            </a:r>
            <a:endParaRPr/>
          </a:p>
        </p:txBody>
      </p:sp>
      <p:pic>
        <p:nvPicPr>
          <p:cNvPr id="322" name="Google Shape;322;p35"/>
          <p:cNvPicPr preferRelativeResize="0"/>
          <p:nvPr/>
        </p:nvPicPr>
        <p:blipFill rotWithShape="1">
          <a:blip r:embed="rId4">
            <a:alphaModFix/>
          </a:blip>
          <a:srcRect b="6226" l="19453" r="15788" t="12273"/>
          <a:stretch/>
        </p:blipFill>
        <p:spPr>
          <a:xfrm>
            <a:off x="108205" y="1802626"/>
            <a:ext cx="4420393" cy="3127713"/>
          </a:xfrm>
          <a:prstGeom prst="rect">
            <a:avLst/>
          </a:prstGeom>
          <a:noFill/>
          <a:ln>
            <a:noFill/>
          </a:ln>
        </p:spPr>
      </p:pic>
      <p:pic>
        <p:nvPicPr>
          <p:cNvPr id="323" name="Google Shape;323;p35"/>
          <p:cNvPicPr preferRelativeResize="0"/>
          <p:nvPr/>
        </p:nvPicPr>
        <p:blipFill rotWithShape="1">
          <a:blip r:embed="rId5">
            <a:alphaModFix/>
          </a:blip>
          <a:srcRect b="15210" l="6512" r="6651" t="3752"/>
          <a:stretch/>
        </p:blipFill>
        <p:spPr>
          <a:xfrm>
            <a:off x="4725641" y="1697171"/>
            <a:ext cx="3017521" cy="3302030"/>
          </a:xfrm>
          <a:prstGeom prst="rect">
            <a:avLst/>
          </a:prstGeom>
          <a:noFill/>
          <a:ln>
            <a:noFill/>
          </a:ln>
        </p:spPr>
      </p:pic>
      <p:pic>
        <p:nvPicPr>
          <p:cNvPr id="324" name="Google Shape;324;p35"/>
          <p:cNvPicPr preferRelativeResize="0"/>
          <p:nvPr/>
        </p:nvPicPr>
        <p:blipFill rotWithShape="1">
          <a:blip r:embed="rId6">
            <a:alphaModFix/>
          </a:blip>
          <a:srcRect b="606" l="0" r="39098" t="0"/>
          <a:stretch/>
        </p:blipFill>
        <p:spPr>
          <a:xfrm>
            <a:off x="7974041" y="1802625"/>
            <a:ext cx="3821719" cy="3196576"/>
          </a:xfrm>
          <a:prstGeom prst="rect">
            <a:avLst/>
          </a:prstGeom>
          <a:noFill/>
          <a:ln>
            <a:noFill/>
          </a:ln>
        </p:spPr>
      </p:pic>
      <p:sp>
        <p:nvSpPr>
          <p:cNvPr id="325" name="Google Shape;325;p35"/>
          <p:cNvSpPr/>
          <p:nvPr/>
        </p:nvSpPr>
        <p:spPr>
          <a:xfrm>
            <a:off x="223390" y="5190938"/>
            <a:ext cx="4275900" cy="894900"/>
          </a:xfrm>
          <a:prstGeom prst="rect">
            <a:avLst/>
          </a:prstGeom>
          <a:solidFill>
            <a:srgbClr val="EDEDED"/>
          </a:solidFill>
          <a:ln cap="flat" cmpd="sng" w="12700">
            <a:solidFill>
              <a:srgbClr val="31538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600">
                <a:solidFill>
                  <a:schemeClr val="dk1"/>
                </a:solidFill>
                <a:latin typeface="Quattrocento Sans"/>
                <a:ea typeface="Quattrocento Sans"/>
                <a:cs typeface="Quattrocento Sans"/>
                <a:sym typeface="Quattrocento Sans"/>
              </a:rPr>
              <a:t>Size of clothes</a:t>
            </a:r>
            <a:endParaRPr/>
          </a:p>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p:txBody>
      </p:sp>
      <p:sp>
        <p:nvSpPr>
          <p:cNvPr id="326" name="Google Shape;326;p35"/>
          <p:cNvSpPr/>
          <p:nvPr/>
        </p:nvSpPr>
        <p:spPr>
          <a:xfrm>
            <a:off x="4946762" y="5190937"/>
            <a:ext cx="2633700" cy="894900"/>
          </a:xfrm>
          <a:prstGeom prst="rect">
            <a:avLst/>
          </a:prstGeom>
          <a:solidFill>
            <a:srgbClr val="EDEDED"/>
          </a:solidFill>
          <a:ln cap="flat" cmpd="sng" w="12700">
            <a:solidFill>
              <a:srgbClr val="31538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600">
                <a:solidFill>
                  <a:schemeClr val="dk1"/>
                </a:solidFill>
                <a:latin typeface="Quattrocento Sans"/>
                <a:ea typeface="Quattrocento Sans"/>
                <a:cs typeface="Quattrocento Sans"/>
                <a:sym typeface="Quattrocento Sans"/>
              </a:rPr>
              <a:t>Days of the week</a:t>
            </a:r>
            <a:endParaRPr/>
          </a:p>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p:txBody>
      </p:sp>
      <p:sp>
        <p:nvSpPr>
          <p:cNvPr id="327" name="Google Shape;327;p35"/>
          <p:cNvSpPr/>
          <p:nvPr/>
        </p:nvSpPr>
        <p:spPr>
          <a:xfrm>
            <a:off x="8028130" y="5190937"/>
            <a:ext cx="3767700" cy="894900"/>
          </a:xfrm>
          <a:prstGeom prst="rect">
            <a:avLst/>
          </a:prstGeom>
          <a:solidFill>
            <a:srgbClr val="EDEDED"/>
          </a:solidFill>
          <a:ln cap="flat" cmpd="sng" w="12700">
            <a:solidFill>
              <a:srgbClr val="31538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600">
                <a:solidFill>
                  <a:schemeClr val="dk1"/>
                </a:solidFill>
                <a:latin typeface="Quattrocento Sans"/>
                <a:ea typeface="Quattrocento Sans"/>
                <a:cs typeface="Quattrocento Sans"/>
                <a:sym typeface="Quattrocento Sans"/>
              </a:rPr>
              <a:t>Football matches</a:t>
            </a:r>
            <a:endParaRPr/>
          </a:p>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2" name="Shape 332"/>
        <p:cNvGrpSpPr/>
        <p:nvPr/>
      </p:nvGrpSpPr>
      <p:grpSpPr>
        <a:xfrm>
          <a:off x="0" y="0"/>
          <a:ext cx="0" cy="0"/>
          <a:chOff x="0" y="0"/>
          <a:chExt cx="0" cy="0"/>
        </a:xfrm>
      </p:grpSpPr>
      <p:sp>
        <p:nvSpPr>
          <p:cNvPr id="333" name="Google Shape;333;p36"/>
          <p:cNvSpPr txBox="1"/>
          <p:nvPr/>
        </p:nvSpPr>
        <p:spPr>
          <a:xfrm>
            <a:off x="0" y="630415"/>
            <a:ext cx="117957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dk1"/>
                </a:solidFill>
                <a:latin typeface="Quattrocento Sans"/>
                <a:ea typeface="Quattrocento Sans"/>
                <a:cs typeface="Quattrocento Sans"/>
                <a:sym typeface="Quattrocento Sans"/>
              </a:rPr>
              <a:t>Task 4: Quality of data</a:t>
            </a:r>
            <a:endParaRPr/>
          </a:p>
        </p:txBody>
      </p:sp>
      <p:pic>
        <p:nvPicPr>
          <p:cNvPr descr="A black and white sign&#10;&#10;Description automatically generated with low confidence" id="334" name="Google Shape;334;p36"/>
          <p:cNvPicPr preferRelativeResize="0"/>
          <p:nvPr/>
        </p:nvPicPr>
        <p:blipFill rotWithShape="1">
          <a:blip r:embed="rId3">
            <a:alphaModFix/>
          </a:blip>
          <a:srcRect b="0" l="0" r="0" t="0"/>
          <a:stretch/>
        </p:blipFill>
        <p:spPr>
          <a:xfrm>
            <a:off x="10801350" y="0"/>
            <a:ext cx="1152907" cy="610099"/>
          </a:xfrm>
          <a:prstGeom prst="rect">
            <a:avLst/>
          </a:prstGeom>
          <a:noFill/>
          <a:ln>
            <a:noFill/>
          </a:ln>
        </p:spPr>
      </p:pic>
      <p:sp>
        <p:nvSpPr>
          <p:cNvPr id="335" name="Google Shape;335;p36"/>
          <p:cNvSpPr txBox="1"/>
          <p:nvPr/>
        </p:nvSpPr>
        <p:spPr>
          <a:xfrm>
            <a:off x="0" y="1112396"/>
            <a:ext cx="9677100" cy="83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u="sng">
                <a:solidFill>
                  <a:schemeClr val="dk1"/>
                </a:solidFill>
                <a:latin typeface="Quattrocento Sans"/>
                <a:ea typeface="Quattrocento Sans"/>
                <a:cs typeface="Quattrocento Sans"/>
                <a:sym typeface="Quattrocento Sans"/>
              </a:rPr>
              <a:t>Activity</a:t>
            </a:r>
            <a:endParaRPr/>
          </a:p>
          <a:p>
            <a:pPr indent="0" lvl="0" marL="0" marR="0" rtl="0" algn="l">
              <a:spcBef>
                <a:spcPts val="0"/>
              </a:spcBef>
              <a:spcAft>
                <a:spcPts val="0"/>
              </a:spcAft>
              <a:buNone/>
            </a:pPr>
            <a:r>
              <a:rPr lang="en-GB" sz="1600">
                <a:solidFill>
                  <a:schemeClr val="dk1"/>
                </a:solidFill>
                <a:latin typeface="Quattrocento Sans"/>
                <a:ea typeface="Quattrocento Sans"/>
                <a:cs typeface="Quattrocento Sans"/>
                <a:sym typeface="Quattrocento Sans"/>
              </a:rPr>
              <a:t>Using the diagram below and list of options provided, match up each characteristic with the correct description/example. </a:t>
            </a:r>
            <a:endParaRPr/>
          </a:p>
        </p:txBody>
      </p:sp>
      <p:sp>
        <p:nvSpPr>
          <p:cNvPr id="336" name="Google Shape;336;p36"/>
          <p:cNvSpPr/>
          <p:nvPr/>
        </p:nvSpPr>
        <p:spPr>
          <a:xfrm>
            <a:off x="760600" y="3260194"/>
            <a:ext cx="2314200" cy="1151400"/>
          </a:xfrm>
          <a:prstGeom prst="rect">
            <a:avLst/>
          </a:prstGeom>
          <a:solidFill>
            <a:srgbClr val="EDEDED"/>
          </a:solidFill>
          <a:ln cap="flat" cmpd="sng" w="12700">
            <a:solidFill>
              <a:srgbClr val="31538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1600">
                <a:solidFill>
                  <a:schemeClr val="dk1"/>
                </a:solidFill>
                <a:latin typeface="Quattrocento Sans"/>
                <a:ea typeface="Quattrocento Sans"/>
                <a:cs typeface="Quattrocento Sans"/>
                <a:sym typeface="Quattrocento Sans"/>
              </a:rPr>
              <a:t>Data can be easily used even if they’re not data experts.</a:t>
            </a:r>
            <a:endParaRPr/>
          </a:p>
          <a:p>
            <a:pPr indent="0" lvl="0" marL="0" marR="0" rtl="0" algn="ctr">
              <a:spcBef>
                <a:spcPts val="0"/>
              </a:spcBef>
              <a:spcAft>
                <a:spcPts val="0"/>
              </a:spcAft>
              <a:buNone/>
            </a:pPr>
            <a:r>
              <a:t/>
            </a:r>
            <a:endParaRPr sz="1600">
              <a:solidFill>
                <a:schemeClr val="dk1"/>
              </a:solidFill>
              <a:latin typeface="Quattrocento Sans"/>
              <a:ea typeface="Quattrocento Sans"/>
              <a:cs typeface="Quattrocento Sans"/>
              <a:sym typeface="Quattrocento Sans"/>
            </a:endParaRPr>
          </a:p>
          <a:p>
            <a:pPr indent="0" lvl="0" marL="0" marR="0" rtl="0" algn="ctr">
              <a:spcBef>
                <a:spcPts val="0"/>
              </a:spcBef>
              <a:spcAft>
                <a:spcPts val="0"/>
              </a:spcAft>
              <a:buNone/>
            </a:pPr>
            <a:r>
              <a:t/>
            </a:r>
            <a:endParaRPr sz="1600">
              <a:solidFill>
                <a:schemeClr val="dk1"/>
              </a:solidFill>
              <a:latin typeface="Quattrocento Sans"/>
              <a:ea typeface="Quattrocento Sans"/>
              <a:cs typeface="Quattrocento Sans"/>
              <a:sym typeface="Quattrocento Sans"/>
            </a:endParaRPr>
          </a:p>
        </p:txBody>
      </p:sp>
      <p:sp>
        <p:nvSpPr>
          <p:cNvPr id="337" name="Google Shape;337;p36"/>
          <p:cNvSpPr/>
          <p:nvPr/>
        </p:nvSpPr>
        <p:spPr>
          <a:xfrm>
            <a:off x="3427600" y="3260193"/>
            <a:ext cx="2314200" cy="1151400"/>
          </a:xfrm>
          <a:prstGeom prst="rect">
            <a:avLst/>
          </a:prstGeom>
          <a:solidFill>
            <a:srgbClr val="EDEDED"/>
          </a:solidFill>
          <a:ln cap="flat" cmpd="sng" w="12700">
            <a:solidFill>
              <a:srgbClr val="31538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1600">
                <a:solidFill>
                  <a:schemeClr val="dk1"/>
                </a:solidFill>
                <a:latin typeface="Quattrocento Sans"/>
                <a:ea typeface="Quattrocento Sans"/>
                <a:cs typeface="Quattrocento Sans"/>
                <a:sym typeface="Quattrocento Sans"/>
              </a:rPr>
              <a:t>Data is formatted so that it maintain the defined rules of a system.</a:t>
            </a:r>
            <a:endParaRPr/>
          </a:p>
          <a:p>
            <a:pPr indent="0" lvl="0" marL="0" marR="0" rtl="0" algn="ctr">
              <a:spcBef>
                <a:spcPts val="0"/>
              </a:spcBef>
              <a:spcAft>
                <a:spcPts val="0"/>
              </a:spcAft>
              <a:buNone/>
            </a:pPr>
            <a:r>
              <a:t/>
            </a:r>
            <a:endParaRPr sz="1600">
              <a:solidFill>
                <a:schemeClr val="dk1"/>
              </a:solidFill>
              <a:latin typeface="Quattrocento Sans"/>
              <a:ea typeface="Quattrocento Sans"/>
              <a:cs typeface="Quattrocento Sans"/>
              <a:sym typeface="Quattrocento Sans"/>
            </a:endParaRPr>
          </a:p>
        </p:txBody>
      </p:sp>
      <p:sp>
        <p:nvSpPr>
          <p:cNvPr id="338" name="Google Shape;338;p36"/>
          <p:cNvSpPr/>
          <p:nvPr/>
        </p:nvSpPr>
        <p:spPr>
          <a:xfrm>
            <a:off x="6094600" y="3260193"/>
            <a:ext cx="2314200" cy="1151400"/>
          </a:xfrm>
          <a:prstGeom prst="rect">
            <a:avLst/>
          </a:prstGeom>
          <a:solidFill>
            <a:srgbClr val="EDEDED"/>
          </a:solidFill>
          <a:ln cap="flat" cmpd="sng" w="12700">
            <a:solidFill>
              <a:srgbClr val="31538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1600">
                <a:solidFill>
                  <a:schemeClr val="dk1"/>
                </a:solidFill>
                <a:latin typeface="Quattrocento Sans"/>
                <a:ea typeface="Quattrocento Sans"/>
                <a:cs typeface="Quattrocento Sans"/>
                <a:sym typeface="Quattrocento Sans"/>
              </a:rPr>
              <a:t>Any delay in data will mean the data could be out of date.</a:t>
            </a:r>
            <a:endParaRPr/>
          </a:p>
          <a:p>
            <a:pPr indent="0" lvl="0" marL="0" marR="0" rtl="0" algn="ctr">
              <a:spcBef>
                <a:spcPts val="0"/>
              </a:spcBef>
              <a:spcAft>
                <a:spcPts val="0"/>
              </a:spcAft>
              <a:buNone/>
            </a:pPr>
            <a:r>
              <a:t/>
            </a:r>
            <a:endParaRPr sz="1600">
              <a:solidFill>
                <a:schemeClr val="dk1"/>
              </a:solidFill>
              <a:latin typeface="Quattrocento Sans"/>
              <a:ea typeface="Quattrocento Sans"/>
              <a:cs typeface="Quattrocento Sans"/>
              <a:sym typeface="Quattrocento Sans"/>
            </a:endParaRPr>
          </a:p>
        </p:txBody>
      </p:sp>
      <p:sp>
        <p:nvSpPr>
          <p:cNvPr id="339" name="Google Shape;339;p36"/>
          <p:cNvSpPr/>
          <p:nvPr/>
        </p:nvSpPr>
        <p:spPr>
          <a:xfrm>
            <a:off x="8761600" y="3260193"/>
            <a:ext cx="2314200" cy="1151400"/>
          </a:xfrm>
          <a:prstGeom prst="rect">
            <a:avLst/>
          </a:prstGeom>
          <a:solidFill>
            <a:srgbClr val="EDEDED"/>
          </a:solidFill>
          <a:ln cap="flat" cmpd="sng" w="12700">
            <a:solidFill>
              <a:srgbClr val="31538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1600">
                <a:solidFill>
                  <a:schemeClr val="dk1"/>
                </a:solidFill>
                <a:latin typeface="Quattrocento Sans"/>
                <a:ea typeface="Quattrocento Sans"/>
                <a:cs typeface="Quattrocento Sans"/>
                <a:sym typeface="Quattrocento Sans"/>
              </a:rPr>
              <a:t>Data must be for its intended purpose. </a:t>
            </a:r>
            <a:endParaRPr/>
          </a:p>
          <a:p>
            <a:pPr indent="0" lvl="0" marL="0" marR="0" rtl="0" algn="ctr">
              <a:spcBef>
                <a:spcPts val="0"/>
              </a:spcBef>
              <a:spcAft>
                <a:spcPts val="0"/>
              </a:spcAft>
              <a:buNone/>
            </a:pPr>
            <a:r>
              <a:t/>
            </a:r>
            <a:endParaRPr sz="1600">
              <a:solidFill>
                <a:schemeClr val="dk1"/>
              </a:solidFill>
              <a:latin typeface="Quattrocento Sans"/>
              <a:ea typeface="Quattrocento Sans"/>
              <a:cs typeface="Quattrocento Sans"/>
              <a:sym typeface="Quattrocento Sans"/>
            </a:endParaRPr>
          </a:p>
        </p:txBody>
      </p:sp>
      <p:sp>
        <p:nvSpPr>
          <p:cNvPr id="340" name="Google Shape;340;p36"/>
          <p:cNvSpPr/>
          <p:nvPr/>
        </p:nvSpPr>
        <p:spPr>
          <a:xfrm>
            <a:off x="760600" y="5060100"/>
            <a:ext cx="2314200" cy="575700"/>
          </a:xfrm>
          <a:prstGeom prst="rect">
            <a:avLst/>
          </a:prstGeom>
          <a:solidFill>
            <a:srgbClr val="EDEDE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600">
              <a:solidFill>
                <a:schemeClr val="dk1"/>
              </a:solidFill>
              <a:latin typeface="Quattrocento Sans"/>
              <a:ea typeface="Quattrocento Sans"/>
              <a:cs typeface="Quattrocento Sans"/>
              <a:sym typeface="Quattrocento Sans"/>
            </a:endParaRPr>
          </a:p>
        </p:txBody>
      </p:sp>
      <p:sp>
        <p:nvSpPr>
          <p:cNvPr id="341" name="Google Shape;341;p36"/>
          <p:cNvSpPr/>
          <p:nvPr/>
        </p:nvSpPr>
        <p:spPr>
          <a:xfrm>
            <a:off x="3427600" y="5060099"/>
            <a:ext cx="2314200" cy="575700"/>
          </a:xfrm>
          <a:prstGeom prst="rect">
            <a:avLst/>
          </a:prstGeom>
          <a:solidFill>
            <a:srgbClr val="EDEDE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600">
              <a:solidFill>
                <a:schemeClr val="dk1"/>
              </a:solidFill>
              <a:latin typeface="Quattrocento Sans"/>
              <a:ea typeface="Quattrocento Sans"/>
              <a:cs typeface="Quattrocento Sans"/>
              <a:sym typeface="Quattrocento Sans"/>
            </a:endParaRPr>
          </a:p>
        </p:txBody>
      </p:sp>
      <p:sp>
        <p:nvSpPr>
          <p:cNvPr id="342" name="Google Shape;342;p36"/>
          <p:cNvSpPr/>
          <p:nvPr/>
        </p:nvSpPr>
        <p:spPr>
          <a:xfrm>
            <a:off x="6094600" y="5060099"/>
            <a:ext cx="2314200" cy="575700"/>
          </a:xfrm>
          <a:prstGeom prst="rect">
            <a:avLst/>
          </a:prstGeom>
          <a:solidFill>
            <a:srgbClr val="EDEDE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600">
              <a:solidFill>
                <a:schemeClr val="dk1"/>
              </a:solidFill>
              <a:latin typeface="Quattrocento Sans"/>
              <a:ea typeface="Quattrocento Sans"/>
              <a:cs typeface="Quattrocento Sans"/>
              <a:sym typeface="Quattrocento Sans"/>
            </a:endParaRPr>
          </a:p>
        </p:txBody>
      </p:sp>
      <p:sp>
        <p:nvSpPr>
          <p:cNvPr id="343" name="Google Shape;343;p36"/>
          <p:cNvSpPr/>
          <p:nvPr/>
        </p:nvSpPr>
        <p:spPr>
          <a:xfrm>
            <a:off x="8761600" y="5060099"/>
            <a:ext cx="2314200" cy="575700"/>
          </a:xfrm>
          <a:prstGeom prst="rect">
            <a:avLst/>
          </a:prstGeom>
          <a:solidFill>
            <a:srgbClr val="EDEDE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600">
              <a:solidFill>
                <a:schemeClr val="dk1"/>
              </a:solidFill>
              <a:latin typeface="Quattrocento Sans"/>
              <a:ea typeface="Quattrocento Sans"/>
              <a:cs typeface="Quattrocento Sans"/>
              <a:sym typeface="Quattrocento Sans"/>
            </a:endParaRPr>
          </a:p>
        </p:txBody>
      </p:sp>
      <p:graphicFrame>
        <p:nvGraphicFramePr>
          <p:cNvPr id="344" name="Google Shape;344;p36"/>
          <p:cNvGraphicFramePr/>
          <p:nvPr/>
        </p:nvGraphicFramePr>
        <p:xfrm>
          <a:off x="1790635" y="2053026"/>
          <a:ext cx="3000000" cy="3000000"/>
        </p:xfrm>
        <a:graphic>
          <a:graphicData uri="http://schemas.openxmlformats.org/drawingml/2006/table">
            <a:tbl>
              <a:tblPr bandRow="1" firstRow="1">
                <a:noFill/>
                <a:tableStyleId>{09C3C76F-65CE-44E4-813D-A178C2FE7165}</a:tableStyleId>
              </a:tblPr>
              <a:tblGrid>
                <a:gridCol w="2032000"/>
                <a:gridCol w="2032000"/>
                <a:gridCol w="2032000"/>
                <a:gridCol w="2032000"/>
              </a:tblGrid>
              <a:tr h="370850">
                <a:tc>
                  <a:txBody>
                    <a:bodyPr/>
                    <a:lstStyle/>
                    <a:p>
                      <a:pPr indent="0" lvl="0" marL="0" marR="0" rtl="0" algn="ctr">
                        <a:spcBef>
                          <a:spcPts val="0"/>
                        </a:spcBef>
                        <a:spcAft>
                          <a:spcPts val="0"/>
                        </a:spcAft>
                        <a:buNone/>
                      </a:pPr>
                      <a:r>
                        <a:rPr lang="en-GB" sz="1600">
                          <a:latin typeface="Quattrocento Sans"/>
                          <a:ea typeface="Quattrocento Sans"/>
                          <a:cs typeface="Quattrocento Sans"/>
                          <a:sym typeface="Quattrocento Sans"/>
                        </a:rPr>
                        <a:t>Accessible</a:t>
                      </a:r>
                      <a:endParaRPr/>
                    </a:p>
                  </a:txBody>
                  <a:tcPr marT="45725" marB="45725" marR="91450" marL="91450"/>
                </a:tc>
                <a:tc>
                  <a:txBody>
                    <a:bodyPr/>
                    <a:lstStyle/>
                    <a:p>
                      <a:pPr indent="0" lvl="0" marL="0" marR="0" rtl="0" algn="ctr">
                        <a:spcBef>
                          <a:spcPts val="0"/>
                        </a:spcBef>
                        <a:spcAft>
                          <a:spcPts val="0"/>
                        </a:spcAft>
                        <a:buNone/>
                      </a:pPr>
                      <a:r>
                        <a:rPr lang="en-GB" sz="1600">
                          <a:latin typeface="Quattrocento Sans"/>
                          <a:ea typeface="Quattrocento Sans"/>
                          <a:cs typeface="Quattrocento Sans"/>
                          <a:sym typeface="Quattrocento Sans"/>
                        </a:rPr>
                        <a:t>Consistent</a:t>
                      </a:r>
                      <a:endParaRPr/>
                    </a:p>
                  </a:txBody>
                  <a:tcPr marT="45725" marB="45725" marR="91450" marL="91450"/>
                </a:tc>
                <a:tc>
                  <a:txBody>
                    <a:bodyPr/>
                    <a:lstStyle/>
                    <a:p>
                      <a:pPr indent="0" lvl="0" marL="0" marR="0" rtl="0" algn="ctr">
                        <a:spcBef>
                          <a:spcPts val="0"/>
                        </a:spcBef>
                        <a:spcAft>
                          <a:spcPts val="0"/>
                        </a:spcAft>
                        <a:buNone/>
                      </a:pPr>
                      <a:r>
                        <a:rPr lang="en-GB" sz="1600">
                          <a:latin typeface="Quattrocento Sans"/>
                          <a:ea typeface="Quattrocento Sans"/>
                          <a:cs typeface="Quattrocento Sans"/>
                          <a:sym typeface="Quattrocento Sans"/>
                        </a:rPr>
                        <a:t>Clarity</a:t>
                      </a:r>
                      <a:endParaRPr/>
                    </a:p>
                  </a:txBody>
                  <a:tcPr marT="45725" marB="45725" marR="91450" marL="91450"/>
                </a:tc>
                <a:tc>
                  <a:txBody>
                    <a:bodyPr/>
                    <a:lstStyle/>
                    <a:p>
                      <a:pPr indent="0" lvl="0" marL="0" marR="0" rtl="0" algn="ctr">
                        <a:spcBef>
                          <a:spcPts val="0"/>
                        </a:spcBef>
                        <a:spcAft>
                          <a:spcPts val="0"/>
                        </a:spcAft>
                        <a:buNone/>
                      </a:pPr>
                      <a:r>
                        <a:rPr lang="en-GB" sz="1600">
                          <a:latin typeface="Quattrocento Sans"/>
                          <a:ea typeface="Quattrocento Sans"/>
                          <a:cs typeface="Quattrocento Sans"/>
                          <a:sym typeface="Quattrocento Sans"/>
                        </a:rPr>
                        <a:t>Complete</a:t>
                      </a:r>
                      <a:endParaRPr/>
                    </a:p>
                  </a:txBody>
                  <a:tcPr marT="45725" marB="45725" marR="91450" marL="91450"/>
                </a:tc>
              </a:tr>
              <a:tr h="370850">
                <a:tc>
                  <a:txBody>
                    <a:bodyPr/>
                    <a:lstStyle/>
                    <a:p>
                      <a:pPr indent="0" lvl="0" marL="0" marR="0" rtl="0" algn="ctr">
                        <a:spcBef>
                          <a:spcPts val="0"/>
                        </a:spcBef>
                        <a:spcAft>
                          <a:spcPts val="0"/>
                        </a:spcAft>
                        <a:buNone/>
                      </a:pPr>
                      <a:r>
                        <a:rPr lang="en-GB" sz="1600">
                          <a:latin typeface="Quattrocento Sans"/>
                          <a:ea typeface="Quattrocento Sans"/>
                          <a:cs typeface="Quattrocento Sans"/>
                          <a:sym typeface="Quattrocento Sans"/>
                        </a:rPr>
                        <a:t>Accuracy</a:t>
                      </a:r>
                      <a:endParaRPr/>
                    </a:p>
                  </a:txBody>
                  <a:tcPr marT="45725" marB="45725" marR="91450" marL="91450"/>
                </a:tc>
                <a:tc>
                  <a:txBody>
                    <a:bodyPr/>
                    <a:lstStyle/>
                    <a:p>
                      <a:pPr indent="0" lvl="0" marL="0" marR="0" rtl="0" algn="ctr">
                        <a:spcBef>
                          <a:spcPts val="0"/>
                        </a:spcBef>
                        <a:spcAft>
                          <a:spcPts val="0"/>
                        </a:spcAft>
                        <a:buNone/>
                      </a:pPr>
                      <a:r>
                        <a:rPr lang="en-GB" sz="1600">
                          <a:latin typeface="Quattrocento Sans"/>
                          <a:ea typeface="Quattrocento Sans"/>
                          <a:cs typeface="Quattrocento Sans"/>
                          <a:sym typeface="Quattrocento Sans"/>
                        </a:rPr>
                        <a:t>Cost</a:t>
                      </a:r>
                      <a:endParaRPr/>
                    </a:p>
                  </a:txBody>
                  <a:tcPr marT="45725" marB="45725" marR="91450" marL="91450"/>
                </a:tc>
                <a:tc>
                  <a:txBody>
                    <a:bodyPr/>
                    <a:lstStyle/>
                    <a:p>
                      <a:pPr indent="0" lvl="0" marL="0" marR="0" rtl="0" algn="ctr">
                        <a:spcBef>
                          <a:spcPts val="0"/>
                        </a:spcBef>
                        <a:spcAft>
                          <a:spcPts val="0"/>
                        </a:spcAft>
                        <a:buNone/>
                      </a:pPr>
                      <a:r>
                        <a:rPr lang="en-GB" sz="1600">
                          <a:latin typeface="Quattrocento Sans"/>
                          <a:ea typeface="Quattrocento Sans"/>
                          <a:cs typeface="Quattrocento Sans"/>
                          <a:sym typeface="Quattrocento Sans"/>
                        </a:rPr>
                        <a:t>Relevant</a:t>
                      </a:r>
                      <a:endParaRPr/>
                    </a:p>
                  </a:txBody>
                  <a:tcPr marT="45725" marB="45725" marR="91450" marL="91450"/>
                </a:tc>
                <a:tc>
                  <a:txBody>
                    <a:bodyPr/>
                    <a:lstStyle/>
                    <a:p>
                      <a:pPr indent="0" lvl="0" marL="0" marR="0" rtl="0" algn="ctr">
                        <a:spcBef>
                          <a:spcPts val="0"/>
                        </a:spcBef>
                        <a:spcAft>
                          <a:spcPts val="0"/>
                        </a:spcAft>
                        <a:buNone/>
                      </a:pPr>
                      <a:r>
                        <a:rPr lang="en-GB" sz="1600">
                          <a:latin typeface="Quattrocento Sans"/>
                          <a:ea typeface="Quattrocento Sans"/>
                          <a:cs typeface="Quattrocento Sans"/>
                          <a:sym typeface="Quattrocento Sans"/>
                        </a:rPr>
                        <a:t>Timely</a:t>
                      </a:r>
                      <a:endParaRPr/>
                    </a:p>
                  </a:txBody>
                  <a:tcPr marT="45725" marB="45725" marR="91450" marL="91450"/>
                </a:tc>
              </a:tr>
            </a:tbl>
          </a:graphicData>
        </a:graphic>
      </p:graphicFrame>
      <p:cxnSp>
        <p:nvCxnSpPr>
          <p:cNvPr id="345" name="Google Shape;345;p36"/>
          <p:cNvCxnSpPr>
            <a:stCxn id="336" idx="2"/>
            <a:endCxn id="340" idx="0"/>
          </p:cNvCxnSpPr>
          <p:nvPr/>
        </p:nvCxnSpPr>
        <p:spPr>
          <a:xfrm>
            <a:off x="1917700" y="4411594"/>
            <a:ext cx="0" cy="648600"/>
          </a:xfrm>
          <a:prstGeom prst="straightConnector1">
            <a:avLst/>
          </a:prstGeom>
          <a:noFill/>
          <a:ln cap="flat" cmpd="sng" w="38100">
            <a:solidFill>
              <a:schemeClr val="dk1"/>
            </a:solidFill>
            <a:prstDash val="solid"/>
            <a:miter lim="800000"/>
            <a:headEnd len="sm" w="sm" type="none"/>
            <a:tailEnd len="sm" w="sm" type="none"/>
          </a:ln>
        </p:spPr>
      </p:cxnSp>
      <p:cxnSp>
        <p:nvCxnSpPr>
          <p:cNvPr id="346" name="Google Shape;346;p36"/>
          <p:cNvCxnSpPr>
            <a:stCxn id="337" idx="2"/>
            <a:endCxn id="341" idx="0"/>
          </p:cNvCxnSpPr>
          <p:nvPr/>
        </p:nvCxnSpPr>
        <p:spPr>
          <a:xfrm>
            <a:off x="4584700" y="4411593"/>
            <a:ext cx="0" cy="648600"/>
          </a:xfrm>
          <a:prstGeom prst="straightConnector1">
            <a:avLst/>
          </a:prstGeom>
          <a:noFill/>
          <a:ln cap="flat" cmpd="sng" w="38100">
            <a:solidFill>
              <a:schemeClr val="dk1"/>
            </a:solidFill>
            <a:prstDash val="solid"/>
            <a:miter lim="800000"/>
            <a:headEnd len="sm" w="sm" type="none"/>
            <a:tailEnd len="sm" w="sm" type="none"/>
          </a:ln>
        </p:spPr>
      </p:cxnSp>
      <p:cxnSp>
        <p:nvCxnSpPr>
          <p:cNvPr id="347" name="Google Shape;347;p36"/>
          <p:cNvCxnSpPr>
            <a:stCxn id="338" idx="2"/>
            <a:endCxn id="342" idx="0"/>
          </p:cNvCxnSpPr>
          <p:nvPr/>
        </p:nvCxnSpPr>
        <p:spPr>
          <a:xfrm>
            <a:off x="7251700" y="4411593"/>
            <a:ext cx="0" cy="648600"/>
          </a:xfrm>
          <a:prstGeom prst="straightConnector1">
            <a:avLst/>
          </a:prstGeom>
          <a:noFill/>
          <a:ln cap="flat" cmpd="sng" w="38100">
            <a:solidFill>
              <a:schemeClr val="dk1"/>
            </a:solidFill>
            <a:prstDash val="solid"/>
            <a:miter lim="800000"/>
            <a:headEnd len="sm" w="sm" type="none"/>
            <a:tailEnd len="sm" w="sm" type="none"/>
          </a:ln>
        </p:spPr>
      </p:cxnSp>
      <p:cxnSp>
        <p:nvCxnSpPr>
          <p:cNvPr id="348" name="Google Shape;348;p36"/>
          <p:cNvCxnSpPr>
            <a:stCxn id="339" idx="2"/>
            <a:endCxn id="343" idx="0"/>
          </p:cNvCxnSpPr>
          <p:nvPr/>
        </p:nvCxnSpPr>
        <p:spPr>
          <a:xfrm>
            <a:off x="9918700" y="4411593"/>
            <a:ext cx="0" cy="648600"/>
          </a:xfrm>
          <a:prstGeom prst="straightConnector1">
            <a:avLst/>
          </a:prstGeom>
          <a:noFill/>
          <a:ln cap="flat" cmpd="sng" w="38100">
            <a:solidFill>
              <a:schemeClr val="dk1"/>
            </a:solidFill>
            <a:prstDash val="solid"/>
            <a:miter lim="800000"/>
            <a:headEnd len="sm" w="sm" type="none"/>
            <a:tailEnd len="sm" w="sm" type="none"/>
          </a:ln>
        </p:spPr>
      </p:cxn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3" name="Shape 353"/>
        <p:cNvGrpSpPr/>
        <p:nvPr/>
      </p:nvGrpSpPr>
      <p:grpSpPr>
        <a:xfrm>
          <a:off x="0" y="0"/>
          <a:ext cx="0" cy="0"/>
          <a:chOff x="0" y="0"/>
          <a:chExt cx="0" cy="0"/>
        </a:xfrm>
      </p:grpSpPr>
      <p:sp>
        <p:nvSpPr>
          <p:cNvPr id="354" name="Google Shape;354;p37"/>
          <p:cNvSpPr txBox="1"/>
          <p:nvPr/>
        </p:nvSpPr>
        <p:spPr>
          <a:xfrm>
            <a:off x="0" y="630415"/>
            <a:ext cx="78180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dk1"/>
                </a:solidFill>
                <a:latin typeface="Quattrocento Sans"/>
                <a:ea typeface="Quattrocento Sans"/>
                <a:cs typeface="Quattrocento Sans"/>
                <a:sym typeface="Quattrocento Sans"/>
              </a:rPr>
              <a:t>Task 5: Checkpoint</a:t>
            </a:r>
            <a:endParaRPr/>
          </a:p>
        </p:txBody>
      </p:sp>
      <p:sp>
        <p:nvSpPr>
          <p:cNvPr id="355" name="Google Shape;355;p37"/>
          <p:cNvSpPr txBox="1"/>
          <p:nvPr/>
        </p:nvSpPr>
        <p:spPr>
          <a:xfrm>
            <a:off x="186130" y="5602611"/>
            <a:ext cx="5442300" cy="5850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600">
                <a:solidFill>
                  <a:schemeClr val="dk1"/>
                </a:solidFill>
                <a:latin typeface="Quattrocento Sans"/>
                <a:ea typeface="Quattrocento Sans"/>
                <a:cs typeface="Quattrocento Sans"/>
                <a:sym typeface="Quattrocento Sans"/>
              </a:rPr>
              <a:t>Feedback: </a:t>
            </a:r>
            <a:endParaRPr/>
          </a:p>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p:txBody>
      </p:sp>
      <p:sp>
        <p:nvSpPr>
          <p:cNvPr id="356" name="Google Shape;356;p37"/>
          <p:cNvSpPr txBox="1"/>
          <p:nvPr/>
        </p:nvSpPr>
        <p:spPr>
          <a:xfrm>
            <a:off x="10377558" y="677208"/>
            <a:ext cx="43092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a:solidFill>
                  <a:schemeClr val="dk1"/>
                </a:solidFill>
                <a:latin typeface="Quattrocento Sans"/>
                <a:ea typeface="Quattrocento Sans"/>
                <a:cs typeface="Quattrocento Sans"/>
                <a:sym typeface="Quattrocento Sans"/>
              </a:rPr>
              <a:t>RAG:</a:t>
            </a:r>
            <a:endParaRPr/>
          </a:p>
        </p:txBody>
      </p:sp>
      <p:sp>
        <p:nvSpPr>
          <p:cNvPr id="357" name="Google Shape;357;p37"/>
          <p:cNvSpPr/>
          <p:nvPr/>
        </p:nvSpPr>
        <p:spPr>
          <a:xfrm>
            <a:off x="11138917" y="713652"/>
            <a:ext cx="815400" cy="75690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p:txBody>
      </p:sp>
      <p:sp>
        <p:nvSpPr>
          <p:cNvPr id="358" name="Google Shape;358;p37"/>
          <p:cNvSpPr txBox="1"/>
          <p:nvPr/>
        </p:nvSpPr>
        <p:spPr>
          <a:xfrm>
            <a:off x="110767" y="1171769"/>
            <a:ext cx="5442300" cy="83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u="sng">
                <a:solidFill>
                  <a:schemeClr val="dk1"/>
                </a:solidFill>
                <a:latin typeface="Quattrocento Sans"/>
                <a:ea typeface="Quattrocento Sans"/>
                <a:cs typeface="Quattrocento Sans"/>
                <a:sym typeface="Quattrocento Sans"/>
              </a:rPr>
              <a:t>Activity A:</a:t>
            </a:r>
            <a:endParaRPr/>
          </a:p>
          <a:p>
            <a:pPr indent="0" lvl="0" marL="0" marR="0" rtl="0" algn="l">
              <a:spcBef>
                <a:spcPts val="0"/>
              </a:spcBef>
              <a:spcAft>
                <a:spcPts val="0"/>
              </a:spcAft>
              <a:buNone/>
            </a:pPr>
            <a:r>
              <a:rPr lang="en-GB" sz="1600">
                <a:solidFill>
                  <a:schemeClr val="dk1"/>
                </a:solidFill>
                <a:latin typeface="Quattrocento Sans"/>
                <a:ea typeface="Quattrocento Sans"/>
                <a:cs typeface="Quattrocento Sans"/>
                <a:sym typeface="Quattrocento Sans"/>
              </a:rPr>
              <a:t>Tick the correct box to show which of the following is data, which is information and which is knowledge.</a:t>
            </a:r>
            <a:endParaRPr/>
          </a:p>
        </p:txBody>
      </p:sp>
      <p:graphicFrame>
        <p:nvGraphicFramePr>
          <p:cNvPr id="359" name="Google Shape;359;p37"/>
          <p:cNvGraphicFramePr/>
          <p:nvPr/>
        </p:nvGraphicFramePr>
        <p:xfrm>
          <a:off x="186130" y="2185523"/>
          <a:ext cx="3000000" cy="3000000"/>
        </p:xfrm>
        <a:graphic>
          <a:graphicData uri="http://schemas.openxmlformats.org/drawingml/2006/table">
            <a:tbl>
              <a:tblPr bandRow="1" firstRow="1">
                <a:noFill/>
                <a:tableStyleId>{09C3C76F-65CE-44E4-813D-A178C2FE7165}</a:tableStyleId>
              </a:tblPr>
              <a:tblGrid>
                <a:gridCol w="1360600"/>
                <a:gridCol w="1360600"/>
                <a:gridCol w="1360600"/>
                <a:gridCol w="1360600"/>
              </a:tblGrid>
              <a:tr h="370850">
                <a:tc>
                  <a:txBody>
                    <a:bodyPr/>
                    <a:lstStyle/>
                    <a:p>
                      <a:pPr indent="0" lvl="0" marL="0" marR="0" rtl="0" algn="l">
                        <a:spcBef>
                          <a:spcPts val="0"/>
                        </a:spcBef>
                        <a:spcAft>
                          <a:spcPts val="0"/>
                        </a:spcAft>
                        <a:buNone/>
                      </a:pPr>
                      <a:r>
                        <a:rPr b="1" lang="en-GB" sz="1600">
                          <a:latin typeface="Quattrocento Sans"/>
                          <a:ea typeface="Quattrocento Sans"/>
                          <a:cs typeface="Quattrocento Sans"/>
                          <a:sym typeface="Quattrocento Sans"/>
                        </a:rPr>
                        <a:t>Statement</a:t>
                      </a:r>
                      <a:endParaRPr/>
                    </a:p>
                  </a:txBody>
                  <a:tcPr marT="45725" marB="45725" marR="91450" marL="91450">
                    <a:solidFill>
                      <a:srgbClr val="D0CECE"/>
                    </a:solidFill>
                  </a:tcPr>
                </a:tc>
                <a:tc>
                  <a:txBody>
                    <a:bodyPr/>
                    <a:lstStyle/>
                    <a:p>
                      <a:pPr indent="0" lvl="0" marL="0" marR="0" rtl="0" algn="l">
                        <a:spcBef>
                          <a:spcPts val="0"/>
                        </a:spcBef>
                        <a:spcAft>
                          <a:spcPts val="0"/>
                        </a:spcAft>
                        <a:buNone/>
                      </a:pPr>
                      <a:r>
                        <a:rPr b="1" lang="en-GB" sz="1600">
                          <a:latin typeface="Quattrocento Sans"/>
                          <a:ea typeface="Quattrocento Sans"/>
                          <a:cs typeface="Quattrocento Sans"/>
                          <a:sym typeface="Quattrocento Sans"/>
                        </a:rPr>
                        <a:t>Data</a:t>
                      </a:r>
                      <a:endParaRPr/>
                    </a:p>
                  </a:txBody>
                  <a:tcPr marT="45725" marB="45725" marR="91450" marL="91450">
                    <a:solidFill>
                      <a:srgbClr val="D0CECE"/>
                    </a:solidFill>
                  </a:tcPr>
                </a:tc>
                <a:tc>
                  <a:txBody>
                    <a:bodyPr/>
                    <a:lstStyle/>
                    <a:p>
                      <a:pPr indent="0" lvl="0" marL="0" marR="0" rtl="0" algn="l">
                        <a:spcBef>
                          <a:spcPts val="0"/>
                        </a:spcBef>
                        <a:spcAft>
                          <a:spcPts val="0"/>
                        </a:spcAft>
                        <a:buNone/>
                      </a:pPr>
                      <a:r>
                        <a:rPr b="1" lang="en-GB" sz="1600">
                          <a:latin typeface="Quattrocento Sans"/>
                          <a:ea typeface="Quattrocento Sans"/>
                          <a:cs typeface="Quattrocento Sans"/>
                          <a:sym typeface="Quattrocento Sans"/>
                        </a:rPr>
                        <a:t>Information</a:t>
                      </a:r>
                      <a:endParaRPr/>
                    </a:p>
                  </a:txBody>
                  <a:tcPr marT="45725" marB="45725" marR="91450" marL="91450">
                    <a:solidFill>
                      <a:srgbClr val="D0CECE"/>
                    </a:solidFill>
                  </a:tcPr>
                </a:tc>
                <a:tc>
                  <a:txBody>
                    <a:bodyPr/>
                    <a:lstStyle/>
                    <a:p>
                      <a:pPr indent="0" lvl="0" marL="0" marR="0" rtl="0" algn="l">
                        <a:spcBef>
                          <a:spcPts val="0"/>
                        </a:spcBef>
                        <a:spcAft>
                          <a:spcPts val="0"/>
                        </a:spcAft>
                        <a:buNone/>
                      </a:pPr>
                      <a:r>
                        <a:rPr b="1" lang="en-GB" sz="1600">
                          <a:latin typeface="Quattrocento Sans"/>
                          <a:ea typeface="Quattrocento Sans"/>
                          <a:cs typeface="Quattrocento Sans"/>
                          <a:sym typeface="Quattrocento Sans"/>
                        </a:rPr>
                        <a:t>Knowledge</a:t>
                      </a:r>
                      <a:endParaRPr/>
                    </a:p>
                  </a:txBody>
                  <a:tcPr marT="45725" marB="45725" marR="91450" marL="91450">
                    <a:solidFill>
                      <a:srgbClr val="D0CECE"/>
                    </a:solidFill>
                  </a:tcPr>
                </a:tc>
              </a:tr>
              <a:tr h="370850">
                <a:tc>
                  <a:txBody>
                    <a:bodyPr/>
                    <a:lstStyle/>
                    <a:p>
                      <a:pPr indent="0" lvl="0" marL="0" marR="0" rtl="0" algn="l">
                        <a:spcBef>
                          <a:spcPts val="0"/>
                        </a:spcBef>
                        <a:spcAft>
                          <a:spcPts val="0"/>
                        </a:spcAft>
                        <a:buNone/>
                      </a:pPr>
                      <a:r>
                        <a:rPr lang="en-GB" sz="1600">
                          <a:latin typeface="Quattrocento Sans"/>
                          <a:ea typeface="Quattrocento Sans"/>
                          <a:cs typeface="Quattrocento Sans"/>
                          <a:sym typeface="Quattrocento Sans"/>
                        </a:rPr>
                        <a:t>Tim is over 16 so now he can learn to drive.</a:t>
                      </a:r>
                      <a:endParaRPr/>
                    </a:p>
                  </a:txBody>
                  <a:tcPr marT="45725" marB="45725" marR="91450" marL="91450"/>
                </a:tc>
                <a:tc>
                  <a:txBody>
                    <a:bodyPr/>
                    <a:lstStyle/>
                    <a:p>
                      <a:pPr indent="0" lvl="0" marL="0" marR="0" rtl="0" algn="l">
                        <a:spcBef>
                          <a:spcPts val="0"/>
                        </a:spcBef>
                        <a:spcAft>
                          <a:spcPts val="0"/>
                        </a:spcAft>
                        <a:buNone/>
                      </a:pPr>
                      <a:r>
                        <a:t/>
                      </a:r>
                      <a:endParaRPr sz="1600">
                        <a:latin typeface="Quattrocento Sans"/>
                        <a:ea typeface="Quattrocento Sans"/>
                        <a:cs typeface="Quattrocento Sans"/>
                        <a:sym typeface="Quattrocento Sans"/>
                      </a:endParaRPr>
                    </a:p>
                  </a:txBody>
                  <a:tcPr marT="45725" marB="45725" marR="91450" marL="91450"/>
                </a:tc>
                <a:tc>
                  <a:txBody>
                    <a:bodyPr/>
                    <a:lstStyle/>
                    <a:p>
                      <a:pPr indent="0" lvl="0" marL="0" marR="0" rtl="0" algn="l">
                        <a:spcBef>
                          <a:spcPts val="0"/>
                        </a:spcBef>
                        <a:spcAft>
                          <a:spcPts val="0"/>
                        </a:spcAft>
                        <a:buNone/>
                      </a:pPr>
                      <a:r>
                        <a:t/>
                      </a:r>
                      <a:endParaRPr sz="1600">
                        <a:latin typeface="Quattrocento Sans"/>
                        <a:ea typeface="Quattrocento Sans"/>
                        <a:cs typeface="Quattrocento Sans"/>
                        <a:sym typeface="Quattrocento Sans"/>
                      </a:endParaRPr>
                    </a:p>
                  </a:txBody>
                  <a:tcPr marT="45725" marB="45725" marR="91450" marL="91450"/>
                </a:tc>
                <a:tc>
                  <a:txBody>
                    <a:bodyPr/>
                    <a:lstStyle/>
                    <a:p>
                      <a:pPr indent="0" lvl="0" marL="0" marR="0" rtl="0" algn="l">
                        <a:spcBef>
                          <a:spcPts val="0"/>
                        </a:spcBef>
                        <a:spcAft>
                          <a:spcPts val="0"/>
                        </a:spcAft>
                        <a:buNone/>
                      </a:pPr>
                      <a:r>
                        <a:t/>
                      </a:r>
                      <a:endParaRPr sz="1600">
                        <a:latin typeface="Quattrocento Sans"/>
                        <a:ea typeface="Quattrocento Sans"/>
                        <a:cs typeface="Quattrocento Sans"/>
                        <a:sym typeface="Quattrocento Sans"/>
                      </a:endParaRPr>
                    </a:p>
                  </a:txBody>
                  <a:tcPr marT="45725" marB="45725" marR="91450" marL="91450"/>
                </a:tc>
              </a:tr>
              <a:tr h="370850">
                <a:tc>
                  <a:txBody>
                    <a:bodyPr/>
                    <a:lstStyle/>
                    <a:p>
                      <a:pPr indent="0" lvl="0" marL="0" marR="0" rtl="0" algn="l">
                        <a:spcBef>
                          <a:spcPts val="0"/>
                        </a:spcBef>
                        <a:spcAft>
                          <a:spcPts val="0"/>
                        </a:spcAft>
                        <a:buNone/>
                      </a:pPr>
                      <a:r>
                        <a:rPr lang="en-GB" sz="1600">
                          <a:latin typeface="Quattrocento Sans"/>
                          <a:ea typeface="Quattrocento Sans"/>
                          <a:cs typeface="Quattrocento Sans"/>
                          <a:sym typeface="Quattrocento Sans"/>
                        </a:rPr>
                        <a:t>Tim’s date of birth is 14</a:t>
                      </a:r>
                      <a:r>
                        <a:rPr baseline="30000" lang="en-GB" sz="1600">
                          <a:latin typeface="Quattrocento Sans"/>
                          <a:ea typeface="Quattrocento Sans"/>
                          <a:cs typeface="Quattrocento Sans"/>
                          <a:sym typeface="Quattrocento Sans"/>
                        </a:rPr>
                        <a:t>th</a:t>
                      </a:r>
                      <a:r>
                        <a:rPr lang="en-GB" sz="1600">
                          <a:latin typeface="Quattrocento Sans"/>
                          <a:ea typeface="Quattrocento Sans"/>
                          <a:cs typeface="Quattrocento Sans"/>
                          <a:sym typeface="Quattrocento Sans"/>
                        </a:rPr>
                        <a:t> January 1996</a:t>
                      </a:r>
                      <a:endParaRPr/>
                    </a:p>
                  </a:txBody>
                  <a:tcPr marT="45725" marB="45725" marR="91450" marL="91450"/>
                </a:tc>
                <a:tc>
                  <a:txBody>
                    <a:bodyPr/>
                    <a:lstStyle/>
                    <a:p>
                      <a:pPr indent="0" lvl="0" marL="0" marR="0" rtl="0" algn="l">
                        <a:spcBef>
                          <a:spcPts val="0"/>
                        </a:spcBef>
                        <a:spcAft>
                          <a:spcPts val="0"/>
                        </a:spcAft>
                        <a:buNone/>
                      </a:pPr>
                      <a:r>
                        <a:t/>
                      </a:r>
                      <a:endParaRPr sz="1600">
                        <a:latin typeface="Quattrocento Sans"/>
                        <a:ea typeface="Quattrocento Sans"/>
                        <a:cs typeface="Quattrocento Sans"/>
                        <a:sym typeface="Quattrocento Sans"/>
                      </a:endParaRPr>
                    </a:p>
                  </a:txBody>
                  <a:tcPr marT="45725" marB="45725" marR="91450" marL="91450"/>
                </a:tc>
                <a:tc>
                  <a:txBody>
                    <a:bodyPr/>
                    <a:lstStyle/>
                    <a:p>
                      <a:pPr indent="0" lvl="0" marL="0" marR="0" rtl="0" algn="l">
                        <a:spcBef>
                          <a:spcPts val="0"/>
                        </a:spcBef>
                        <a:spcAft>
                          <a:spcPts val="0"/>
                        </a:spcAft>
                        <a:buNone/>
                      </a:pPr>
                      <a:r>
                        <a:t/>
                      </a:r>
                      <a:endParaRPr sz="1600">
                        <a:latin typeface="Quattrocento Sans"/>
                        <a:ea typeface="Quattrocento Sans"/>
                        <a:cs typeface="Quattrocento Sans"/>
                        <a:sym typeface="Quattrocento Sans"/>
                      </a:endParaRPr>
                    </a:p>
                  </a:txBody>
                  <a:tcPr marT="45725" marB="45725" marR="91450" marL="91450"/>
                </a:tc>
                <a:tc>
                  <a:txBody>
                    <a:bodyPr/>
                    <a:lstStyle/>
                    <a:p>
                      <a:pPr indent="0" lvl="0" marL="0" marR="0" rtl="0" algn="l">
                        <a:spcBef>
                          <a:spcPts val="0"/>
                        </a:spcBef>
                        <a:spcAft>
                          <a:spcPts val="0"/>
                        </a:spcAft>
                        <a:buNone/>
                      </a:pPr>
                      <a:r>
                        <a:t/>
                      </a:r>
                      <a:endParaRPr sz="1600">
                        <a:latin typeface="Quattrocento Sans"/>
                        <a:ea typeface="Quattrocento Sans"/>
                        <a:cs typeface="Quattrocento Sans"/>
                        <a:sym typeface="Quattrocento Sans"/>
                      </a:endParaRPr>
                    </a:p>
                  </a:txBody>
                  <a:tcPr marT="45725" marB="45725" marR="91450" marL="91450"/>
                </a:tc>
              </a:tr>
              <a:tr h="370850">
                <a:tc>
                  <a:txBody>
                    <a:bodyPr/>
                    <a:lstStyle/>
                    <a:p>
                      <a:pPr indent="0" lvl="0" marL="0" marR="0" rtl="0" algn="l">
                        <a:spcBef>
                          <a:spcPts val="0"/>
                        </a:spcBef>
                        <a:spcAft>
                          <a:spcPts val="0"/>
                        </a:spcAft>
                        <a:buNone/>
                      </a:pPr>
                      <a:r>
                        <a:rPr lang="en-GB" sz="1600">
                          <a:latin typeface="Quattrocento Sans"/>
                          <a:ea typeface="Quattrocento Sans"/>
                          <a:cs typeface="Quattrocento Sans"/>
                          <a:sym typeface="Quattrocento Sans"/>
                        </a:rPr>
                        <a:t>14011996</a:t>
                      </a:r>
                      <a:endParaRPr/>
                    </a:p>
                    <a:p>
                      <a:pPr indent="0" lvl="0" marL="0" marR="0" rtl="0" algn="l">
                        <a:spcBef>
                          <a:spcPts val="0"/>
                        </a:spcBef>
                        <a:spcAft>
                          <a:spcPts val="0"/>
                        </a:spcAft>
                        <a:buNone/>
                      </a:pPr>
                      <a:r>
                        <a:t/>
                      </a:r>
                      <a:endParaRPr sz="1600">
                        <a:latin typeface="Quattrocento Sans"/>
                        <a:ea typeface="Quattrocento Sans"/>
                        <a:cs typeface="Quattrocento Sans"/>
                        <a:sym typeface="Quattrocento Sans"/>
                      </a:endParaRPr>
                    </a:p>
                    <a:p>
                      <a:pPr indent="0" lvl="0" marL="0" marR="0" rtl="0" algn="l">
                        <a:spcBef>
                          <a:spcPts val="0"/>
                        </a:spcBef>
                        <a:spcAft>
                          <a:spcPts val="0"/>
                        </a:spcAft>
                        <a:buNone/>
                      </a:pPr>
                      <a:r>
                        <a:t/>
                      </a:r>
                      <a:endParaRPr sz="1600">
                        <a:latin typeface="Quattrocento Sans"/>
                        <a:ea typeface="Quattrocento Sans"/>
                        <a:cs typeface="Quattrocento Sans"/>
                        <a:sym typeface="Quattrocento Sans"/>
                      </a:endParaRPr>
                    </a:p>
                  </a:txBody>
                  <a:tcPr marT="45725" marB="45725" marR="91450" marL="91450"/>
                </a:tc>
                <a:tc>
                  <a:txBody>
                    <a:bodyPr/>
                    <a:lstStyle/>
                    <a:p>
                      <a:pPr indent="0" lvl="0" marL="0" marR="0" rtl="0" algn="l">
                        <a:spcBef>
                          <a:spcPts val="0"/>
                        </a:spcBef>
                        <a:spcAft>
                          <a:spcPts val="0"/>
                        </a:spcAft>
                        <a:buNone/>
                      </a:pPr>
                      <a:r>
                        <a:t/>
                      </a:r>
                      <a:endParaRPr sz="1600">
                        <a:latin typeface="Quattrocento Sans"/>
                        <a:ea typeface="Quattrocento Sans"/>
                        <a:cs typeface="Quattrocento Sans"/>
                        <a:sym typeface="Quattrocento Sans"/>
                      </a:endParaRPr>
                    </a:p>
                  </a:txBody>
                  <a:tcPr marT="45725" marB="45725" marR="91450" marL="91450"/>
                </a:tc>
                <a:tc>
                  <a:txBody>
                    <a:bodyPr/>
                    <a:lstStyle/>
                    <a:p>
                      <a:pPr indent="0" lvl="0" marL="0" marR="0" rtl="0" algn="l">
                        <a:spcBef>
                          <a:spcPts val="0"/>
                        </a:spcBef>
                        <a:spcAft>
                          <a:spcPts val="0"/>
                        </a:spcAft>
                        <a:buNone/>
                      </a:pPr>
                      <a:r>
                        <a:t/>
                      </a:r>
                      <a:endParaRPr sz="1600">
                        <a:latin typeface="Quattrocento Sans"/>
                        <a:ea typeface="Quattrocento Sans"/>
                        <a:cs typeface="Quattrocento Sans"/>
                        <a:sym typeface="Quattrocento Sans"/>
                      </a:endParaRPr>
                    </a:p>
                  </a:txBody>
                  <a:tcPr marT="45725" marB="45725" marR="91450" marL="91450"/>
                </a:tc>
                <a:tc>
                  <a:txBody>
                    <a:bodyPr/>
                    <a:lstStyle/>
                    <a:p>
                      <a:pPr indent="0" lvl="0" marL="0" marR="0" rtl="0" algn="l">
                        <a:spcBef>
                          <a:spcPts val="0"/>
                        </a:spcBef>
                        <a:spcAft>
                          <a:spcPts val="0"/>
                        </a:spcAft>
                        <a:buNone/>
                      </a:pPr>
                      <a:r>
                        <a:t/>
                      </a:r>
                      <a:endParaRPr sz="1600">
                        <a:latin typeface="Quattrocento Sans"/>
                        <a:ea typeface="Quattrocento Sans"/>
                        <a:cs typeface="Quattrocento Sans"/>
                        <a:sym typeface="Quattrocento Sans"/>
                      </a:endParaRPr>
                    </a:p>
                  </a:txBody>
                  <a:tcPr marT="45725" marB="45725" marR="91450" marL="91450"/>
                </a:tc>
              </a:tr>
            </a:tbl>
          </a:graphicData>
        </a:graphic>
      </p:graphicFrame>
      <p:sp>
        <p:nvSpPr>
          <p:cNvPr id="360" name="Google Shape;360;p37"/>
          <p:cNvSpPr txBox="1"/>
          <p:nvPr/>
        </p:nvSpPr>
        <p:spPr>
          <a:xfrm>
            <a:off x="6095999" y="1254068"/>
            <a:ext cx="5442300" cy="83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u="sng">
                <a:solidFill>
                  <a:schemeClr val="dk1"/>
                </a:solidFill>
                <a:latin typeface="Quattrocento Sans"/>
                <a:ea typeface="Quattrocento Sans"/>
                <a:cs typeface="Quattrocento Sans"/>
                <a:sym typeface="Quattrocento Sans"/>
              </a:rPr>
              <a:t>Activity B:</a:t>
            </a:r>
            <a:endParaRPr/>
          </a:p>
          <a:p>
            <a:pPr indent="0" lvl="0" marL="0" marR="0" rtl="0" algn="l">
              <a:spcBef>
                <a:spcPts val="0"/>
              </a:spcBef>
              <a:spcAft>
                <a:spcPts val="0"/>
              </a:spcAft>
              <a:buNone/>
            </a:pPr>
            <a:r>
              <a:rPr lang="en-GB" sz="1600">
                <a:solidFill>
                  <a:schemeClr val="dk1"/>
                </a:solidFill>
                <a:latin typeface="Quattrocento Sans"/>
                <a:ea typeface="Quattrocento Sans"/>
                <a:cs typeface="Quattrocento Sans"/>
                <a:sym typeface="Quattrocento Sans"/>
              </a:rPr>
              <a:t>Identify which of the following is data, which is information and which is knowledge.</a:t>
            </a:r>
            <a:endParaRPr/>
          </a:p>
        </p:txBody>
      </p:sp>
      <p:graphicFrame>
        <p:nvGraphicFramePr>
          <p:cNvPr id="361" name="Google Shape;361;p37"/>
          <p:cNvGraphicFramePr/>
          <p:nvPr/>
        </p:nvGraphicFramePr>
        <p:xfrm>
          <a:off x="6095999" y="2212888"/>
          <a:ext cx="3000000" cy="3000000"/>
        </p:xfrm>
        <a:graphic>
          <a:graphicData uri="http://schemas.openxmlformats.org/drawingml/2006/table">
            <a:tbl>
              <a:tblPr bandRow="1" firstRow="1">
                <a:noFill/>
                <a:tableStyleId>{09C3C76F-65CE-44E4-813D-A178C2FE7165}</a:tableStyleId>
              </a:tblPr>
              <a:tblGrid>
                <a:gridCol w="2929125"/>
                <a:gridCol w="2929125"/>
              </a:tblGrid>
              <a:tr h="370850">
                <a:tc>
                  <a:txBody>
                    <a:bodyPr/>
                    <a:lstStyle/>
                    <a:p>
                      <a:pPr indent="0" lvl="0" marL="0" marR="0" rtl="0" algn="l">
                        <a:spcBef>
                          <a:spcPts val="0"/>
                        </a:spcBef>
                        <a:spcAft>
                          <a:spcPts val="0"/>
                        </a:spcAft>
                        <a:buNone/>
                      </a:pPr>
                      <a:r>
                        <a:rPr b="1" lang="en-GB" sz="1600">
                          <a:latin typeface="Quattrocento Sans"/>
                          <a:ea typeface="Quattrocento Sans"/>
                          <a:cs typeface="Quattrocento Sans"/>
                          <a:sym typeface="Quattrocento Sans"/>
                        </a:rPr>
                        <a:t>Statement</a:t>
                      </a:r>
                      <a:endParaRPr/>
                    </a:p>
                  </a:txBody>
                  <a:tcPr marT="45725" marB="45725" marR="91450" marL="91450">
                    <a:solidFill>
                      <a:srgbClr val="D0CECE"/>
                    </a:solidFill>
                  </a:tcPr>
                </a:tc>
                <a:tc>
                  <a:txBody>
                    <a:bodyPr/>
                    <a:lstStyle/>
                    <a:p>
                      <a:pPr indent="0" lvl="0" marL="0" marR="0" rtl="0" algn="l">
                        <a:spcBef>
                          <a:spcPts val="0"/>
                        </a:spcBef>
                        <a:spcAft>
                          <a:spcPts val="0"/>
                        </a:spcAft>
                        <a:buNone/>
                      </a:pPr>
                      <a:r>
                        <a:rPr b="1" lang="en-GB" sz="1600">
                          <a:latin typeface="Quattrocento Sans"/>
                          <a:ea typeface="Quattrocento Sans"/>
                          <a:cs typeface="Quattrocento Sans"/>
                          <a:sym typeface="Quattrocento Sans"/>
                        </a:rPr>
                        <a:t>Data, Information or Knowledge.</a:t>
                      </a:r>
                      <a:endParaRPr/>
                    </a:p>
                  </a:txBody>
                  <a:tcPr marT="45725" marB="45725" marR="91450" marL="91450">
                    <a:solidFill>
                      <a:srgbClr val="D0CECE"/>
                    </a:solidFill>
                  </a:tcPr>
                </a:tc>
              </a:tr>
              <a:tr h="370850">
                <a:tc>
                  <a:txBody>
                    <a:bodyPr/>
                    <a:lstStyle/>
                    <a:p>
                      <a:pPr indent="0" lvl="0" marL="0" marR="0" rtl="0" algn="l">
                        <a:spcBef>
                          <a:spcPts val="0"/>
                        </a:spcBef>
                        <a:spcAft>
                          <a:spcPts val="0"/>
                        </a:spcAft>
                        <a:buNone/>
                      </a:pPr>
                      <a:r>
                        <a:rPr lang="en-GB" sz="1600">
                          <a:latin typeface="Quattrocento Sans"/>
                          <a:ea typeface="Quattrocento Sans"/>
                          <a:cs typeface="Quattrocento Sans"/>
                          <a:sym typeface="Quattrocento Sans"/>
                        </a:rPr>
                        <a:t>Jocelyn raised the highest amount of charity money with £120 and a certificate was awarded.</a:t>
                      </a:r>
                      <a:endParaRPr/>
                    </a:p>
                  </a:txBody>
                  <a:tcPr marT="45725" marB="45725" marR="91450" marL="91450"/>
                </a:tc>
                <a:tc>
                  <a:txBody>
                    <a:bodyPr/>
                    <a:lstStyle/>
                    <a:p>
                      <a:pPr indent="0" lvl="0" marL="0" marR="0" rtl="0" algn="l">
                        <a:spcBef>
                          <a:spcPts val="0"/>
                        </a:spcBef>
                        <a:spcAft>
                          <a:spcPts val="0"/>
                        </a:spcAft>
                        <a:buNone/>
                      </a:pPr>
                      <a:r>
                        <a:t/>
                      </a:r>
                      <a:endParaRPr sz="1600">
                        <a:latin typeface="Quattrocento Sans"/>
                        <a:ea typeface="Quattrocento Sans"/>
                        <a:cs typeface="Quattrocento Sans"/>
                        <a:sym typeface="Quattrocento Sans"/>
                      </a:endParaRPr>
                    </a:p>
                  </a:txBody>
                  <a:tcPr marT="45725" marB="45725" marR="91450" marL="91450"/>
                </a:tc>
              </a:tr>
              <a:tr h="370850">
                <a:tc>
                  <a:txBody>
                    <a:bodyPr/>
                    <a:lstStyle/>
                    <a:p>
                      <a:pPr indent="0" lvl="0" marL="0" marR="0" rtl="0" algn="l">
                        <a:spcBef>
                          <a:spcPts val="0"/>
                        </a:spcBef>
                        <a:spcAft>
                          <a:spcPts val="0"/>
                        </a:spcAft>
                        <a:buNone/>
                      </a:pPr>
                      <a:r>
                        <a:rPr lang="en-GB" sz="1600">
                          <a:latin typeface="Quattrocento Sans"/>
                          <a:ea typeface="Quattrocento Sans"/>
                          <a:cs typeface="Quattrocento Sans"/>
                          <a:sym typeface="Quattrocento Sans"/>
                        </a:rPr>
                        <a:t>£37, £44, £120, £110 are all amounts raised by students in the sponsored car wash.</a:t>
                      </a:r>
                      <a:endParaRPr/>
                    </a:p>
                  </a:txBody>
                  <a:tcPr marT="45725" marB="45725" marR="91450" marL="91450"/>
                </a:tc>
                <a:tc>
                  <a:txBody>
                    <a:bodyPr/>
                    <a:lstStyle/>
                    <a:p>
                      <a:pPr indent="0" lvl="0" marL="0" marR="0" rtl="0" algn="l">
                        <a:spcBef>
                          <a:spcPts val="0"/>
                        </a:spcBef>
                        <a:spcAft>
                          <a:spcPts val="0"/>
                        </a:spcAft>
                        <a:buNone/>
                      </a:pPr>
                      <a:r>
                        <a:t/>
                      </a:r>
                      <a:endParaRPr sz="1600">
                        <a:latin typeface="Quattrocento Sans"/>
                        <a:ea typeface="Quattrocento Sans"/>
                        <a:cs typeface="Quattrocento Sans"/>
                        <a:sym typeface="Quattrocento Sans"/>
                      </a:endParaRPr>
                    </a:p>
                  </a:txBody>
                  <a:tcPr marT="45725" marB="45725" marR="91450" marL="91450"/>
                </a:tc>
              </a:tr>
              <a:tr h="370850">
                <a:tc>
                  <a:txBody>
                    <a:bodyPr/>
                    <a:lstStyle/>
                    <a:p>
                      <a:pPr indent="0" lvl="0" marL="0" marR="0" rtl="0" algn="l">
                        <a:spcBef>
                          <a:spcPts val="0"/>
                        </a:spcBef>
                        <a:spcAft>
                          <a:spcPts val="0"/>
                        </a:spcAft>
                        <a:buNone/>
                      </a:pPr>
                      <a:r>
                        <a:rPr lang="en-GB" sz="1600">
                          <a:latin typeface="Quattrocento Sans"/>
                          <a:ea typeface="Quattrocento Sans"/>
                          <a:cs typeface="Quattrocento Sans"/>
                          <a:sym typeface="Quattrocento Sans"/>
                        </a:rPr>
                        <a:t>37, 44, 120, 110</a:t>
                      </a:r>
                      <a:endParaRPr/>
                    </a:p>
                    <a:p>
                      <a:pPr indent="0" lvl="0" marL="0" marR="0" rtl="0" algn="l">
                        <a:spcBef>
                          <a:spcPts val="0"/>
                        </a:spcBef>
                        <a:spcAft>
                          <a:spcPts val="0"/>
                        </a:spcAft>
                        <a:buNone/>
                      </a:pPr>
                      <a:r>
                        <a:t/>
                      </a:r>
                      <a:endParaRPr sz="1600">
                        <a:latin typeface="Quattrocento Sans"/>
                        <a:ea typeface="Quattrocento Sans"/>
                        <a:cs typeface="Quattrocento Sans"/>
                        <a:sym typeface="Quattrocento Sans"/>
                      </a:endParaRPr>
                    </a:p>
                    <a:p>
                      <a:pPr indent="0" lvl="0" marL="0" marR="0" rtl="0" algn="l">
                        <a:spcBef>
                          <a:spcPts val="0"/>
                        </a:spcBef>
                        <a:spcAft>
                          <a:spcPts val="0"/>
                        </a:spcAft>
                        <a:buNone/>
                      </a:pPr>
                      <a:r>
                        <a:t/>
                      </a:r>
                      <a:endParaRPr sz="1600">
                        <a:latin typeface="Quattrocento Sans"/>
                        <a:ea typeface="Quattrocento Sans"/>
                        <a:cs typeface="Quattrocento Sans"/>
                        <a:sym typeface="Quattrocento Sans"/>
                      </a:endParaRPr>
                    </a:p>
                  </a:txBody>
                  <a:tcPr marT="45725" marB="45725" marR="91450" marL="91450"/>
                </a:tc>
                <a:tc>
                  <a:txBody>
                    <a:bodyPr/>
                    <a:lstStyle/>
                    <a:p>
                      <a:pPr indent="0" lvl="0" marL="0" marR="0" rtl="0" algn="l">
                        <a:spcBef>
                          <a:spcPts val="0"/>
                        </a:spcBef>
                        <a:spcAft>
                          <a:spcPts val="0"/>
                        </a:spcAft>
                        <a:buNone/>
                      </a:pPr>
                      <a:r>
                        <a:t/>
                      </a:r>
                      <a:endParaRPr sz="1600">
                        <a:latin typeface="Quattrocento Sans"/>
                        <a:ea typeface="Quattrocento Sans"/>
                        <a:cs typeface="Quattrocento Sans"/>
                        <a:sym typeface="Quattrocento Sans"/>
                      </a:endParaRPr>
                    </a:p>
                  </a:txBody>
                  <a:tcPr marT="45725" marB="45725" marR="91450" marL="91450"/>
                </a:tc>
              </a:tr>
              <a:tr h="370850">
                <a:tc>
                  <a:txBody>
                    <a:bodyPr/>
                    <a:lstStyle/>
                    <a:p>
                      <a:pPr indent="0" lvl="0" marL="0" marR="0" rtl="0" algn="l">
                        <a:spcBef>
                          <a:spcPts val="0"/>
                        </a:spcBef>
                        <a:spcAft>
                          <a:spcPts val="0"/>
                        </a:spcAft>
                        <a:buNone/>
                      </a:pPr>
                      <a:r>
                        <a:rPr lang="en-GB" sz="1600">
                          <a:latin typeface="Quattrocento Sans"/>
                          <a:ea typeface="Quattrocento Sans"/>
                          <a:cs typeface="Quattrocento Sans"/>
                          <a:sym typeface="Quattrocento Sans"/>
                        </a:rPr>
                        <a:t>ND18FLX</a:t>
                      </a:r>
                      <a:endParaRPr/>
                    </a:p>
                    <a:p>
                      <a:pPr indent="0" lvl="0" marL="0" marR="0" rtl="0" algn="l">
                        <a:spcBef>
                          <a:spcPts val="0"/>
                        </a:spcBef>
                        <a:spcAft>
                          <a:spcPts val="0"/>
                        </a:spcAft>
                        <a:buNone/>
                      </a:pPr>
                      <a:r>
                        <a:t/>
                      </a:r>
                      <a:endParaRPr sz="1600">
                        <a:latin typeface="Quattrocento Sans"/>
                        <a:ea typeface="Quattrocento Sans"/>
                        <a:cs typeface="Quattrocento Sans"/>
                        <a:sym typeface="Quattrocento Sans"/>
                      </a:endParaRPr>
                    </a:p>
                    <a:p>
                      <a:pPr indent="0" lvl="0" marL="0" marR="0" rtl="0" algn="l">
                        <a:spcBef>
                          <a:spcPts val="0"/>
                        </a:spcBef>
                        <a:spcAft>
                          <a:spcPts val="0"/>
                        </a:spcAft>
                        <a:buNone/>
                      </a:pPr>
                      <a:r>
                        <a:t/>
                      </a:r>
                      <a:endParaRPr sz="1600">
                        <a:latin typeface="Quattrocento Sans"/>
                        <a:ea typeface="Quattrocento Sans"/>
                        <a:cs typeface="Quattrocento Sans"/>
                        <a:sym typeface="Quattrocento Sans"/>
                      </a:endParaRPr>
                    </a:p>
                  </a:txBody>
                  <a:tcPr marT="45725" marB="45725" marR="91450" marL="91450"/>
                </a:tc>
                <a:tc>
                  <a:txBody>
                    <a:bodyPr/>
                    <a:lstStyle/>
                    <a:p>
                      <a:pPr indent="0" lvl="0" marL="0" marR="0" rtl="0" algn="l">
                        <a:spcBef>
                          <a:spcPts val="0"/>
                        </a:spcBef>
                        <a:spcAft>
                          <a:spcPts val="0"/>
                        </a:spcAft>
                        <a:buNone/>
                      </a:pPr>
                      <a:r>
                        <a:t/>
                      </a:r>
                      <a:endParaRPr sz="1600">
                        <a:latin typeface="Quattrocento Sans"/>
                        <a:ea typeface="Quattrocento Sans"/>
                        <a:cs typeface="Quattrocento Sans"/>
                        <a:sym typeface="Quattrocento Sans"/>
                      </a:endParaRPr>
                    </a:p>
                  </a:txBody>
                  <a:tcPr marT="45725" marB="45725" marR="91450" marL="91450"/>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6" name="Shape 366"/>
        <p:cNvGrpSpPr/>
        <p:nvPr/>
      </p:nvGrpSpPr>
      <p:grpSpPr>
        <a:xfrm>
          <a:off x="0" y="0"/>
          <a:ext cx="0" cy="0"/>
          <a:chOff x="0" y="0"/>
          <a:chExt cx="0" cy="0"/>
        </a:xfrm>
      </p:grpSpPr>
      <p:sp>
        <p:nvSpPr>
          <p:cNvPr id="367" name="Google Shape;367;p38"/>
          <p:cNvSpPr txBox="1"/>
          <p:nvPr/>
        </p:nvSpPr>
        <p:spPr>
          <a:xfrm>
            <a:off x="0" y="630415"/>
            <a:ext cx="78180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dk1"/>
                </a:solidFill>
                <a:latin typeface="Quattrocento Sans"/>
                <a:ea typeface="Quattrocento Sans"/>
                <a:cs typeface="Quattrocento Sans"/>
                <a:sym typeface="Quattrocento Sans"/>
              </a:rPr>
              <a:t>Task 6: Quality of data</a:t>
            </a:r>
            <a:endParaRPr/>
          </a:p>
        </p:txBody>
      </p:sp>
      <p:pic>
        <p:nvPicPr>
          <p:cNvPr descr="A black and white sign&#10;&#10;Description automatically generated with low confidence" id="368" name="Google Shape;368;p38"/>
          <p:cNvPicPr preferRelativeResize="0"/>
          <p:nvPr/>
        </p:nvPicPr>
        <p:blipFill rotWithShape="1">
          <a:blip r:embed="rId3">
            <a:alphaModFix/>
          </a:blip>
          <a:srcRect b="0" l="0" r="0" t="0"/>
          <a:stretch/>
        </p:blipFill>
        <p:spPr>
          <a:xfrm>
            <a:off x="10801350" y="0"/>
            <a:ext cx="1152907" cy="610099"/>
          </a:xfrm>
          <a:prstGeom prst="rect">
            <a:avLst/>
          </a:prstGeom>
          <a:noFill/>
          <a:ln>
            <a:noFill/>
          </a:ln>
        </p:spPr>
      </p:pic>
      <p:sp>
        <p:nvSpPr>
          <p:cNvPr id="369" name="Google Shape;369;p38"/>
          <p:cNvSpPr txBox="1"/>
          <p:nvPr/>
        </p:nvSpPr>
        <p:spPr>
          <a:xfrm>
            <a:off x="0" y="1092080"/>
            <a:ext cx="63780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u="sng">
                <a:solidFill>
                  <a:schemeClr val="dk1"/>
                </a:solidFill>
                <a:latin typeface="Quattrocento Sans"/>
                <a:ea typeface="Quattrocento Sans"/>
                <a:cs typeface="Quattrocento Sans"/>
                <a:sym typeface="Quattrocento Sans"/>
              </a:rPr>
              <a:t>Activity A</a:t>
            </a:r>
            <a:endParaRPr/>
          </a:p>
          <a:p>
            <a:pPr indent="0" lvl="0" marL="0" marR="0" rtl="0" algn="l">
              <a:spcBef>
                <a:spcPts val="0"/>
              </a:spcBef>
              <a:spcAft>
                <a:spcPts val="0"/>
              </a:spcAft>
              <a:buNone/>
            </a:pPr>
            <a:r>
              <a:rPr lang="en-GB" sz="1600">
                <a:solidFill>
                  <a:schemeClr val="dk1"/>
                </a:solidFill>
                <a:latin typeface="Quattrocento Sans"/>
                <a:ea typeface="Quattrocento Sans"/>
                <a:cs typeface="Quattrocento Sans"/>
                <a:sym typeface="Quattrocento Sans"/>
              </a:rPr>
              <a:t>List the </a:t>
            </a:r>
            <a:r>
              <a:rPr b="1" lang="en-GB" sz="1600">
                <a:solidFill>
                  <a:schemeClr val="dk1"/>
                </a:solidFill>
                <a:latin typeface="Quattrocento Sans"/>
                <a:ea typeface="Quattrocento Sans"/>
                <a:cs typeface="Quattrocento Sans"/>
                <a:sym typeface="Quattrocento Sans"/>
              </a:rPr>
              <a:t>three</a:t>
            </a:r>
            <a:r>
              <a:rPr lang="en-GB" sz="1600">
                <a:solidFill>
                  <a:schemeClr val="dk1"/>
                </a:solidFill>
                <a:latin typeface="Quattrocento Sans"/>
                <a:ea typeface="Quattrocento Sans"/>
                <a:cs typeface="Quattrocento Sans"/>
                <a:sym typeface="Quattrocento Sans"/>
              </a:rPr>
              <a:t> measures used to check the value of data. </a:t>
            </a:r>
            <a:endParaRPr/>
          </a:p>
        </p:txBody>
      </p:sp>
      <p:sp>
        <p:nvSpPr>
          <p:cNvPr id="370" name="Google Shape;370;p38"/>
          <p:cNvSpPr/>
          <p:nvPr/>
        </p:nvSpPr>
        <p:spPr>
          <a:xfrm>
            <a:off x="116554" y="1782310"/>
            <a:ext cx="6248400" cy="480000"/>
          </a:xfrm>
          <a:prstGeom prst="rect">
            <a:avLst/>
          </a:prstGeom>
          <a:solidFill>
            <a:srgbClr val="EDEDED"/>
          </a:solidFill>
          <a:ln cap="flat" cmpd="sng" w="12700">
            <a:solidFill>
              <a:srgbClr val="31538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p:txBody>
      </p:sp>
      <p:sp>
        <p:nvSpPr>
          <p:cNvPr id="371" name="Google Shape;371;p38"/>
          <p:cNvSpPr txBox="1"/>
          <p:nvPr/>
        </p:nvSpPr>
        <p:spPr>
          <a:xfrm>
            <a:off x="8790" y="2375860"/>
            <a:ext cx="6378000" cy="1323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u="sng">
                <a:solidFill>
                  <a:schemeClr val="dk1"/>
                </a:solidFill>
                <a:latin typeface="Quattrocento Sans"/>
                <a:ea typeface="Quattrocento Sans"/>
                <a:cs typeface="Quattrocento Sans"/>
                <a:sym typeface="Quattrocento Sans"/>
              </a:rPr>
              <a:t>Activity B</a:t>
            </a:r>
            <a:endParaRPr/>
          </a:p>
          <a:p>
            <a:pPr indent="0" lvl="0" marL="0" marR="0" rtl="0" algn="l">
              <a:spcBef>
                <a:spcPts val="0"/>
              </a:spcBef>
              <a:spcAft>
                <a:spcPts val="0"/>
              </a:spcAft>
              <a:buNone/>
            </a:pPr>
            <a:r>
              <a:rPr lang="en-GB" sz="1600">
                <a:solidFill>
                  <a:schemeClr val="dk1"/>
                </a:solidFill>
                <a:latin typeface="Quattrocento Sans"/>
                <a:ea typeface="Quattrocento Sans"/>
                <a:cs typeface="Quattrocento Sans"/>
                <a:sym typeface="Quattrocento Sans"/>
              </a:rPr>
              <a:t>A client fills out a membership form and they make a mistake when entering their address.</a:t>
            </a:r>
            <a:endParaRPr/>
          </a:p>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600">
                <a:solidFill>
                  <a:schemeClr val="dk1"/>
                </a:solidFill>
                <a:latin typeface="Quattrocento Sans"/>
                <a:ea typeface="Quattrocento Sans"/>
                <a:cs typeface="Quattrocento Sans"/>
                <a:sym typeface="Quattrocento Sans"/>
              </a:rPr>
              <a:t>What impact could this have on the client?</a:t>
            </a:r>
            <a:endParaRPr/>
          </a:p>
        </p:txBody>
      </p:sp>
      <p:sp>
        <p:nvSpPr>
          <p:cNvPr id="372" name="Google Shape;372;p38"/>
          <p:cNvSpPr/>
          <p:nvPr/>
        </p:nvSpPr>
        <p:spPr>
          <a:xfrm>
            <a:off x="116554" y="3812718"/>
            <a:ext cx="6248400" cy="727200"/>
          </a:xfrm>
          <a:prstGeom prst="rect">
            <a:avLst/>
          </a:prstGeom>
          <a:solidFill>
            <a:srgbClr val="EDEDED"/>
          </a:solidFill>
          <a:ln cap="flat" cmpd="sng" w="12700">
            <a:solidFill>
              <a:srgbClr val="31538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p:txBody>
      </p:sp>
      <p:sp>
        <p:nvSpPr>
          <p:cNvPr id="373" name="Google Shape;373;p38"/>
          <p:cNvSpPr txBox="1"/>
          <p:nvPr/>
        </p:nvSpPr>
        <p:spPr>
          <a:xfrm>
            <a:off x="116555" y="4653402"/>
            <a:ext cx="6378000" cy="1323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u="sng">
                <a:solidFill>
                  <a:schemeClr val="dk1"/>
                </a:solidFill>
                <a:latin typeface="Quattrocento Sans"/>
                <a:ea typeface="Quattrocento Sans"/>
                <a:cs typeface="Quattrocento Sans"/>
                <a:sym typeface="Quattrocento Sans"/>
              </a:rPr>
              <a:t>Activity C</a:t>
            </a:r>
            <a:endParaRPr/>
          </a:p>
          <a:p>
            <a:pPr indent="0" lvl="0" marL="0" marR="0" rtl="0" algn="l">
              <a:spcBef>
                <a:spcPts val="0"/>
              </a:spcBef>
              <a:spcAft>
                <a:spcPts val="0"/>
              </a:spcAft>
              <a:buNone/>
            </a:pPr>
            <a:r>
              <a:rPr lang="en-GB" sz="1600">
                <a:solidFill>
                  <a:schemeClr val="dk1"/>
                </a:solidFill>
                <a:latin typeface="Quattrocento Sans"/>
                <a:ea typeface="Quattrocento Sans"/>
                <a:cs typeface="Quattrocento Sans"/>
                <a:sym typeface="Quattrocento Sans"/>
              </a:rPr>
              <a:t>A local library collected data about their customers, such as books loaned, when it’s due and whether they have any outstanding fines.</a:t>
            </a:r>
            <a:endParaRPr/>
          </a:p>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600">
                <a:solidFill>
                  <a:schemeClr val="dk1"/>
                </a:solidFill>
                <a:latin typeface="Quattrocento Sans"/>
                <a:ea typeface="Quattrocento Sans"/>
                <a:cs typeface="Quattrocento Sans"/>
                <a:sym typeface="Quattrocento Sans"/>
              </a:rPr>
              <a:t>Is this source of data direct or indirect?</a:t>
            </a:r>
            <a:endParaRPr/>
          </a:p>
        </p:txBody>
      </p:sp>
      <p:sp>
        <p:nvSpPr>
          <p:cNvPr id="374" name="Google Shape;374;p38"/>
          <p:cNvSpPr/>
          <p:nvPr/>
        </p:nvSpPr>
        <p:spPr>
          <a:xfrm>
            <a:off x="138468" y="5987519"/>
            <a:ext cx="6248400" cy="480000"/>
          </a:xfrm>
          <a:prstGeom prst="rect">
            <a:avLst/>
          </a:prstGeom>
          <a:solidFill>
            <a:srgbClr val="EDEDED"/>
          </a:solidFill>
          <a:ln cap="flat" cmpd="sng" w="12700">
            <a:solidFill>
              <a:srgbClr val="31538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p:txBody>
      </p:sp>
      <p:sp>
        <p:nvSpPr>
          <p:cNvPr id="375" name="Google Shape;375;p38"/>
          <p:cNvSpPr txBox="1"/>
          <p:nvPr/>
        </p:nvSpPr>
        <p:spPr>
          <a:xfrm>
            <a:off x="6926579" y="3095111"/>
            <a:ext cx="5148900" cy="1816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u="sng">
                <a:solidFill>
                  <a:schemeClr val="dk1"/>
                </a:solidFill>
                <a:latin typeface="Quattrocento Sans"/>
                <a:ea typeface="Quattrocento Sans"/>
                <a:cs typeface="Quattrocento Sans"/>
                <a:sym typeface="Quattrocento Sans"/>
              </a:rPr>
              <a:t>Activity D</a:t>
            </a:r>
            <a:endParaRPr/>
          </a:p>
          <a:p>
            <a:pPr indent="0" lvl="0" marL="0" marR="0" rtl="0" algn="l">
              <a:spcBef>
                <a:spcPts val="0"/>
              </a:spcBef>
              <a:spcAft>
                <a:spcPts val="0"/>
              </a:spcAft>
              <a:buNone/>
            </a:pPr>
            <a:r>
              <a:rPr i="1" lang="en-GB" sz="1600">
                <a:solidFill>
                  <a:schemeClr val="dk1"/>
                </a:solidFill>
                <a:latin typeface="Quattrocento Sans"/>
                <a:ea typeface="Quattrocento Sans"/>
                <a:cs typeface="Quattrocento Sans"/>
                <a:sym typeface="Quattrocento Sans"/>
              </a:rPr>
              <a:t>“Fake news is certainly not a new concept, but social media makes it more difficult than ever to sort the real news from the phoney.”</a:t>
            </a:r>
            <a:endParaRPr/>
          </a:p>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600">
                <a:solidFill>
                  <a:schemeClr val="dk1"/>
                </a:solidFill>
                <a:latin typeface="Quattrocento Sans"/>
                <a:ea typeface="Quattrocento Sans"/>
                <a:cs typeface="Quattrocento Sans"/>
                <a:sym typeface="Quattrocento Sans"/>
              </a:rPr>
              <a:t>Explain why the internet is unable to produce data that is consistently accurate, up-to-date and complete.</a:t>
            </a:r>
            <a:endParaRPr/>
          </a:p>
        </p:txBody>
      </p:sp>
      <p:sp>
        <p:nvSpPr>
          <p:cNvPr id="376" name="Google Shape;376;p38"/>
          <p:cNvSpPr/>
          <p:nvPr/>
        </p:nvSpPr>
        <p:spPr>
          <a:xfrm>
            <a:off x="6926579" y="5019108"/>
            <a:ext cx="4911900" cy="1359900"/>
          </a:xfrm>
          <a:prstGeom prst="rect">
            <a:avLst/>
          </a:prstGeom>
          <a:solidFill>
            <a:srgbClr val="EDEDED"/>
          </a:solidFill>
          <a:ln cap="flat" cmpd="sng" w="12700">
            <a:solidFill>
              <a:srgbClr val="31538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p:txBody>
      </p:sp>
      <p:pic>
        <p:nvPicPr>
          <p:cNvPr id="377" name="Google Shape;377;p38"/>
          <p:cNvPicPr preferRelativeResize="0"/>
          <p:nvPr/>
        </p:nvPicPr>
        <p:blipFill rotWithShape="1">
          <a:blip r:embed="rId4">
            <a:alphaModFix/>
          </a:blip>
          <a:srcRect b="0" l="0" r="0" t="0"/>
          <a:stretch/>
        </p:blipFill>
        <p:spPr>
          <a:xfrm>
            <a:off x="7260728" y="833816"/>
            <a:ext cx="4117074" cy="216146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2" name="Shape 382"/>
        <p:cNvGrpSpPr/>
        <p:nvPr/>
      </p:nvGrpSpPr>
      <p:grpSpPr>
        <a:xfrm>
          <a:off x="0" y="0"/>
          <a:ext cx="0" cy="0"/>
          <a:chOff x="0" y="0"/>
          <a:chExt cx="0" cy="0"/>
        </a:xfrm>
      </p:grpSpPr>
      <p:sp>
        <p:nvSpPr>
          <p:cNvPr id="383" name="Google Shape;383;p39"/>
          <p:cNvSpPr txBox="1"/>
          <p:nvPr/>
        </p:nvSpPr>
        <p:spPr>
          <a:xfrm>
            <a:off x="0" y="630415"/>
            <a:ext cx="78180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dk1"/>
                </a:solidFill>
                <a:latin typeface="Quattrocento Sans"/>
                <a:ea typeface="Quattrocento Sans"/>
                <a:cs typeface="Quattrocento Sans"/>
                <a:sym typeface="Quattrocento Sans"/>
              </a:rPr>
              <a:t>Task 7: Data, Information and Knowledge</a:t>
            </a:r>
            <a:endParaRPr/>
          </a:p>
        </p:txBody>
      </p:sp>
      <p:sp>
        <p:nvSpPr>
          <p:cNvPr id="384" name="Google Shape;384;p39"/>
          <p:cNvSpPr txBox="1"/>
          <p:nvPr/>
        </p:nvSpPr>
        <p:spPr>
          <a:xfrm>
            <a:off x="205127" y="1310077"/>
            <a:ext cx="5730900" cy="2308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u="sng">
                <a:solidFill>
                  <a:schemeClr val="dk1"/>
                </a:solidFill>
                <a:latin typeface="Quattrocento Sans"/>
                <a:ea typeface="Quattrocento Sans"/>
                <a:cs typeface="Quattrocento Sans"/>
                <a:sym typeface="Quattrocento Sans"/>
              </a:rPr>
              <a:t>Activity A</a:t>
            </a:r>
            <a:endParaRPr/>
          </a:p>
          <a:p>
            <a:pPr indent="0" lvl="0" marL="0" marR="0" rtl="0" algn="l">
              <a:spcBef>
                <a:spcPts val="0"/>
              </a:spcBef>
              <a:spcAft>
                <a:spcPts val="0"/>
              </a:spcAft>
              <a:buNone/>
            </a:pPr>
            <a:r>
              <a:rPr lang="en-GB" sz="1600">
                <a:solidFill>
                  <a:schemeClr val="dk1"/>
                </a:solidFill>
                <a:latin typeface="Quattrocento Sans"/>
                <a:ea typeface="Quattrocento Sans"/>
                <a:cs typeface="Quattrocento Sans"/>
                <a:sym typeface="Quattrocento Sans"/>
              </a:rPr>
              <a:t>A hotel has recorded the daily temperature by the pool at the same time every day.</a:t>
            </a:r>
            <a:endParaRPr/>
          </a:p>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600">
                <a:solidFill>
                  <a:schemeClr val="dk1"/>
                </a:solidFill>
                <a:latin typeface="Quattrocento Sans"/>
                <a:ea typeface="Quattrocento Sans"/>
                <a:cs typeface="Quattrocento Sans"/>
                <a:sym typeface="Quattrocento Sans"/>
              </a:rPr>
              <a:t>Complete the table below to shown an example of data and information.</a:t>
            </a:r>
            <a:endParaRPr/>
          </a:p>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600">
                <a:solidFill>
                  <a:schemeClr val="dk1"/>
                </a:solidFill>
                <a:latin typeface="Quattrocento Sans"/>
                <a:ea typeface="Quattrocento Sans"/>
                <a:cs typeface="Quattrocento Sans"/>
                <a:sym typeface="Quattrocento Sans"/>
              </a:rPr>
              <a:t>The data and information must be linked to the example of knowledge given below.</a:t>
            </a:r>
            <a:endParaRPr/>
          </a:p>
        </p:txBody>
      </p:sp>
      <p:graphicFrame>
        <p:nvGraphicFramePr>
          <p:cNvPr id="385" name="Google Shape;385;p39"/>
          <p:cNvGraphicFramePr/>
          <p:nvPr/>
        </p:nvGraphicFramePr>
        <p:xfrm>
          <a:off x="284347" y="3756650"/>
          <a:ext cx="3000000" cy="3000000"/>
        </p:xfrm>
        <a:graphic>
          <a:graphicData uri="http://schemas.openxmlformats.org/drawingml/2006/table">
            <a:tbl>
              <a:tblPr bandRow="1" firstRow="1">
                <a:noFill/>
                <a:tableStyleId>{09C3C76F-65CE-44E4-813D-A178C2FE7165}</a:tableStyleId>
              </a:tblPr>
              <a:tblGrid>
                <a:gridCol w="2755100"/>
                <a:gridCol w="2755100"/>
              </a:tblGrid>
              <a:tr h="370850">
                <a:tc>
                  <a:txBody>
                    <a:bodyPr/>
                    <a:lstStyle/>
                    <a:p>
                      <a:pPr indent="0" lvl="0" marL="0" marR="0" rtl="0" algn="l">
                        <a:spcBef>
                          <a:spcPts val="0"/>
                        </a:spcBef>
                        <a:spcAft>
                          <a:spcPts val="0"/>
                        </a:spcAft>
                        <a:buNone/>
                      </a:pPr>
                      <a:r>
                        <a:rPr b="1" lang="en-GB" sz="1600">
                          <a:latin typeface="Quattrocento Sans"/>
                          <a:ea typeface="Quattrocento Sans"/>
                          <a:cs typeface="Quattrocento Sans"/>
                          <a:sym typeface="Quattrocento Sans"/>
                        </a:rPr>
                        <a:t>Knowledge</a:t>
                      </a:r>
                      <a:endParaRPr/>
                    </a:p>
                  </a:txBody>
                  <a:tcPr marT="45725" marB="45725" marR="91450" marL="91450">
                    <a:solidFill>
                      <a:srgbClr val="D0CECE"/>
                    </a:solidFill>
                  </a:tcPr>
                </a:tc>
                <a:tc>
                  <a:txBody>
                    <a:bodyPr/>
                    <a:lstStyle/>
                    <a:p>
                      <a:pPr indent="0" lvl="0" marL="0" marR="0" rtl="0" algn="l">
                        <a:spcBef>
                          <a:spcPts val="0"/>
                        </a:spcBef>
                        <a:spcAft>
                          <a:spcPts val="0"/>
                        </a:spcAft>
                        <a:buNone/>
                      </a:pPr>
                      <a:r>
                        <a:t/>
                      </a:r>
                      <a:endParaRPr sz="1600">
                        <a:latin typeface="Quattrocento Sans"/>
                        <a:ea typeface="Quattrocento Sans"/>
                        <a:cs typeface="Quattrocento Sans"/>
                        <a:sym typeface="Quattrocento Sans"/>
                      </a:endParaRPr>
                    </a:p>
                  </a:txBody>
                  <a:tcPr marT="45725" marB="45725" marR="91450" marL="91450"/>
                </a:tc>
              </a:tr>
              <a:tr h="370850">
                <a:tc>
                  <a:txBody>
                    <a:bodyPr/>
                    <a:lstStyle/>
                    <a:p>
                      <a:pPr indent="0" lvl="0" marL="0" marR="0" rtl="0" algn="l">
                        <a:spcBef>
                          <a:spcPts val="0"/>
                        </a:spcBef>
                        <a:spcAft>
                          <a:spcPts val="0"/>
                        </a:spcAft>
                        <a:buNone/>
                      </a:pPr>
                      <a:r>
                        <a:rPr b="1" lang="en-GB" sz="1600">
                          <a:latin typeface="Quattrocento Sans"/>
                          <a:ea typeface="Quattrocento Sans"/>
                          <a:cs typeface="Quattrocento Sans"/>
                          <a:sym typeface="Quattrocento Sans"/>
                        </a:rPr>
                        <a:t>Data</a:t>
                      </a:r>
                      <a:endParaRPr/>
                    </a:p>
                  </a:txBody>
                  <a:tcPr marT="45725" marB="45725" marR="91450" marL="91450">
                    <a:solidFill>
                      <a:srgbClr val="D0CECE"/>
                    </a:solidFill>
                  </a:tcPr>
                </a:tc>
                <a:tc>
                  <a:txBody>
                    <a:bodyPr/>
                    <a:lstStyle/>
                    <a:p>
                      <a:pPr indent="0" lvl="0" marL="0" marR="0" rtl="0" algn="l">
                        <a:spcBef>
                          <a:spcPts val="0"/>
                        </a:spcBef>
                        <a:spcAft>
                          <a:spcPts val="0"/>
                        </a:spcAft>
                        <a:buNone/>
                      </a:pPr>
                      <a:r>
                        <a:t/>
                      </a:r>
                      <a:endParaRPr sz="1600">
                        <a:latin typeface="Quattrocento Sans"/>
                        <a:ea typeface="Quattrocento Sans"/>
                        <a:cs typeface="Quattrocento Sans"/>
                        <a:sym typeface="Quattrocento Sans"/>
                      </a:endParaRPr>
                    </a:p>
                  </a:txBody>
                  <a:tcPr marT="45725" marB="45725" marR="91450" marL="91450"/>
                </a:tc>
              </a:tr>
              <a:tr h="370850">
                <a:tc>
                  <a:txBody>
                    <a:bodyPr/>
                    <a:lstStyle/>
                    <a:p>
                      <a:pPr indent="0" lvl="0" marL="0" marR="0" rtl="0" algn="l">
                        <a:spcBef>
                          <a:spcPts val="0"/>
                        </a:spcBef>
                        <a:spcAft>
                          <a:spcPts val="0"/>
                        </a:spcAft>
                        <a:buNone/>
                      </a:pPr>
                      <a:r>
                        <a:rPr b="1" lang="en-GB" sz="1600">
                          <a:latin typeface="Quattrocento Sans"/>
                          <a:ea typeface="Quattrocento Sans"/>
                          <a:cs typeface="Quattrocento Sans"/>
                          <a:sym typeface="Quattrocento Sans"/>
                        </a:rPr>
                        <a:t>Information</a:t>
                      </a:r>
                      <a:endParaRPr/>
                    </a:p>
                  </a:txBody>
                  <a:tcPr marT="45725" marB="45725" marR="91450" marL="91450">
                    <a:solidFill>
                      <a:srgbClr val="D0CECE"/>
                    </a:solidFill>
                  </a:tcPr>
                </a:tc>
                <a:tc>
                  <a:txBody>
                    <a:bodyPr/>
                    <a:lstStyle/>
                    <a:p>
                      <a:pPr indent="0" lvl="0" marL="0" marR="0" rtl="0" algn="l">
                        <a:spcBef>
                          <a:spcPts val="0"/>
                        </a:spcBef>
                        <a:spcAft>
                          <a:spcPts val="0"/>
                        </a:spcAft>
                        <a:buNone/>
                      </a:pPr>
                      <a:r>
                        <a:t/>
                      </a:r>
                      <a:endParaRPr sz="1600">
                        <a:latin typeface="Quattrocento Sans"/>
                        <a:ea typeface="Quattrocento Sans"/>
                        <a:cs typeface="Quattrocento Sans"/>
                        <a:sym typeface="Quattrocento Sans"/>
                      </a:endParaRPr>
                    </a:p>
                  </a:txBody>
                  <a:tcPr marT="45725" marB="45725" marR="91450" marL="91450"/>
                </a:tc>
              </a:tr>
            </a:tbl>
          </a:graphicData>
        </a:graphic>
      </p:graphicFrame>
      <p:sp>
        <p:nvSpPr>
          <p:cNvPr id="386" name="Google Shape;386;p39"/>
          <p:cNvSpPr txBox="1"/>
          <p:nvPr/>
        </p:nvSpPr>
        <p:spPr>
          <a:xfrm>
            <a:off x="6250238" y="1354585"/>
            <a:ext cx="5442300" cy="83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u="sng">
                <a:solidFill>
                  <a:schemeClr val="dk1"/>
                </a:solidFill>
                <a:latin typeface="Quattrocento Sans"/>
                <a:ea typeface="Quattrocento Sans"/>
                <a:cs typeface="Quattrocento Sans"/>
                <a:sym typeface="Quattrocento Sans"/>
              </a:rPr>
              <a:t>Activity B:</a:t>
            </a:r>
            <a:endParaRPr/>
          </a:p>
          <a:p>
            <a:pPr indent="0" lvl="0" marL="0" marR="0" rtl="0" algn="l">
              <a:spcBef>
                <a:spcPts val="0"/>
              </a:spcBef>
              <a:spcAft>
                <a:spcPts val="0"/>
              </a:spcAft>
              <a:buNone/>
            </a:pPr>
            <a:r>
              <a:rPr lang="en-GB" sz="1600">
                <a:solidFill>
                  <a:schemeClr val="dk1"/>
                </a:solidFill>
                <a:latin typeface="Quattrocento Sans"/>
                <a:ea typeface="Quattrocento Sans"/>
                <a:cs typeface="Quattrocento Sans"/>
                <a:sym typeface="Quattrocento Sans"/>
              </a:rPr>
              <a:t>Identify which of the following is data, which is information and which is knowledge.</a:t>
            </a:r>
            <a:endParaRPr/>
          </a:p>
        </p:txBody>
      </p:sp>
      <p:graphicFrame>
        <p:nvGraphicFramePr>
          <p:cNvPr id="387" name="Google Shape;387;p39"/>
          <p:cNvGraphicFramePr/>
          <p:nvPr/>
        </p:nvGraphicFramePr>
        <p:xfrm>
          <a:off x="6250238" y="2368339"/>
          <a:ext cx="3000000" cy="3000000"/>
        </p:xfrm>
        <a:graphic>
          <a:graphicData uri="http://schemas.openxmlformats.org/drawingml/2006/table">
            <a:tbl>
              <a:tblPr bandRow="1" firstRow="1">
                <a:noFill/>
                <a:tableStyleId>{09C3C76F-65CE-44E4-813D-A178C2FE7165}</a:tableStyleId>
              </a:tblPr>
              <a:tblGrid>
                <a:gridCol w="2616550"/>
                <a:gridCol w="2616550"/>
              </a:tblGrid>
              <a:tr h="370850">
                <a:tc>
                  <a:txBody>
                    <a:bodyPr/>
                    <a:lstStyle/>
                    <a:p>
                      <a:pPr indent="0" lvl="0" marL="0" marR="0" rtl="0" algn="l">
                        <a:spcBef>
                          <a:spcPts val="0"/>
                        </a:spcBef>
                        <a:spcAft>
                          <a:spcPts val="0"/>
                        </a:spcAft>
                        <a:buNone/>
                      </a:pPr>
                      <a:r>
                        <a:rPr b="1" lang="en-GB" sz="1600">
                          <a:latin typeface="Quattrocento Sans"/>
                          <a:ea typeface="Quattrocento Sans"/>
                          <a:cs typeface="Quattrocento Sans"/>
                          <a:sym typeface="Quattrocento Sans"/>
                        </a:rPr>
                        <a:t>Statement</a:t>
                      </a:r>
                      <a:endParaRPr/>
                    </a:p>
                  </a:txBody>
                  <a:tcPr marT="45725" marB="45725" marR="91450" marL="91450">
                    <a:solidFill>
                      <a:srgbClr val="D0CECE"/>
                    </a:solidFill>
                  </a:tcPr>
                </a:tc>
                <a:tc>
                  <a:txBody>
                    <a:bodyPr/>
                    <a:lstStyle/>
                    <a:p>
                      <a:pPr indent="0" lvl="0" marL="0" marR="0" rtl="0" algn="l">
                        <a:spcBef>
                          <a:spcPts val="0"/>
                        </a:spcBef>
                        <a:spcAft>
                          <a:spcPts val="0"/>
                        </a:spcAft>
                        <a:buNone/>
                      </a:pPr>
                      <a:r>
                        <a:rPr b="1" lang="en-GB" sz="1600">
                          <a:latin typeface="Quattrocento Sans"/>
                          <a:ea typeface="Quattrocento Sans"/>
                          <a:cs typeface="Quattrocento Sans"/>
                          <a:sym typeface="Quattrocento Sans"/>
                        </a:rPr>
                        <a:t>Data, Information or Knowledge.</a:t>
                      </a:r>
                      <a:endParaRPr/>
                    </a:p>
                  </a:txBody>
                  <a:tcPr marT="45725" marB="45725" marR="91450" marL="91450">
                    <a:solidFill>
                      <a:srgbClr val="D0CECE"/>
                    </a:solidFill>
                  </a:tcPr>
                </a:tc>
              </a:tr>
              <a:tr h="370850">
                <a:tc>
                  <a:txBody>
                    <a:bodyPr/>
                    <a:lstStyle/>
                    <a:p>
                      <a:pPr indent="0" lvl="0" marL="0" marR="0" rtl="0" algn="l">
                        <a:spcBef>
                          <a:spcPts val="0"/>
                        </a:spcBef>
                        <a:spcAft>
                          <a:spcPts val="0"/>
                        </a:spcAft>
                        <a:buNone/>
                      </a:pPr>
                      <a:r>
                        <a:rPr lang="en-GB" sz="1600">
                          <a:latin typeface="Quattrocento Sans"/>
                          <a:ea typeface="Quattrocento Sans"/>
                          <a:cs typeface="Quattrocento Sans"/>
                          <a:sym typeface="Quattrocento Sans"/>
                        </a:rPr>
                        <a:t>The pub quiz team with 50 points had the highest points of the day and were the winners.</a:t>
                      </a:r>
                      <a:endParaRPr/>
                    </a:p>
                  </a:txBody>
                  <a:tcPr marT="45725" marB="45725" marR="91450" marL="91450"/>
                </a:tc>
                <a:tc>
                  <a:txBody>
                    <a:bodyPr/>
                    <a:lstStyle/>
                    <a:p>
                      <a:pPr indent="0" lvl="0" marL="0" marR="0" rtl="0" algn="l">
                        <a:spcBef>
                          <a:spcPts val="0"/>
                        </a:spcBef>
                        <a:spcAft>
                          <a:spcPts val="0"/>
                        </a:spcAft>
                        <a:buNone/>
                      </a:pPr>
                      <a:r>
                        <a:t/>
                      </a:r>
                      <a:endParaRPr sz="1600">
                        <a:latin typeface="Quattrocento Sans"/>
                        <a:ea typeface="Quattrocento Sans"/>
                        <a:cs typeface="Quattrocento Sans"/>
                        <a:sym typeface="Quattrocento Sans"/>
                      </a:endParaRPr>
                    </a:p>
                  </a:txBody>
                  <a:tcPr marT="45725" marB="45725" marR="91450" marL="91450"/>
                </a:tc>
              </a:tr>
              <a:tr h="370850">
                <a:tc>
                  <a:txBody>
                    <a:bodyPr/>
                    <a:lstStyle/>
                    <a:p>
                      <a:pPr indent="0" lvl="0" marL="0" marR="0" rtl="0" algn="l">
                        <a:spcBef>
                          <a:spcPts val="0"/>
                        </a:spcBef>
                        <a:spcAft>
                          <a:spcPts val="0"/>
                        </a:spcAft>
                        <a:buNone/>
                      </a:pPr>
                      <a:r>
                        <a:rPr lang="en-GB" sz="1600">
                          <a:latin typeface="Quattrocento Sans"/>
                          <a:ea typeface="Quattrocento Sans"/>
                          <a:cs typeface="Quattrocento Sans"/>
                          <a:sym typeface="Quattrocento Sans"/>
                        </a:rPr>
                        <a:t>50, 49, 37, 18, 6</a:t>
                      </a:r>
                      <a:endParaRPr/>
                    </a:p>
                  </a:txBody>
                  <a:tcPr marT="45725" marB="45725" marR="91450" marL="91450"/>
                </a:tc>
                <a:tc>
                  <a:txBody>
                    <a:bodyPr/>
                    <a:lstStyle/>
                    <a:p>
                      <a:pPr indent="0" lvl="0" marL="0" marR="0" rtl="0" algn="l">
                        <a:spcBef>
                          <a:spcPts val="0"/>
                        </a:spcBef>
                        <a:spcAft>
                          <a:spcPts val="0"/>
                        </a:spcAft>
                        <a:buNone/>
                      </a:pPr>
                      <a:r>
                        <a:t/>
                      </a:r>
                      <a:endParaRPr sz="1600">
                        <a:latin typeface="Quattrocento Sans"/>
                        <a:ea typeface="Quattrocento Sans"/>
                        <a:cs typeface="Quattrocento Sans"/>
                        <a:sym typeface="Quattrocento Sans"/>
                      </a:endParaRPr>
                    </a:p>
                  </a:txBody>
                  <a:tcPr marT="45725" marB="45725" marR="91450" marL="91450"/>
                </a:tc>
              </a:tr>
              <a:tr h="370850">
                <a:tc>
                  <a:txBody>
                    <a:bodyPr/>
                    <a:lstStyle/>
                    <a:p>
                      <a:pPr indent="0" lvl="0" marL="0" marR="0" rtl="0" algn="l">
                        <a:spcBef>
                          <a:spcPts val="0"/>
                        </a:spcBef>
                        <a:spcAft>
                          <a:spcPts val="0"/>
                        </a:spcAft>
                        <a:buNone/>
                      </a:pPr>
                      <a:r>
                        <a:rPr lang="en-GB" sz="1600">
                          <a:latin typeface="Quattrocento Sans"/>
                          <a:ea typeface="Quattrocento Sans"/>
                          <a:cs typeface="Quattrocento Sans"/>
                          <a:sym typeface="Quattrocento Sans"/>
                        </a:rPr>
                        <a:t>50 points, 49 points, 37 points, 18 points, 6 points.</a:t>
                      </a:r>
                      <a:endParaRPr/>
                    </a:p>
                  </a:txBody>
                  <a:tcPr marT="45725" marB="45725" marR="91450" marL="91450"/>
                </a:tc>
                <a:tc>
                  <a:txBody>
                    <a:bodyPr/>
                    <a:lstStyle/>
                    <a:p>
                      <a:pPr indent="0" lvl="0" marL="0" marR="0" rtl="0" algn="l">
                        <a:spcBef>
                          <a:spcPts val="0"/>
                        </a:spcBef>
                        <a:spcAft>
                          <a:spcPts val="0"/>
                        </a:spcAft>
                        <a:buNone/>
                      </a:pPr>
                      <a:r>
                        <a:t/>
                      </a:r>
                      <a:endParaRPr sz="1600">
                        <a:latin typeface="Quattrocento Sans"/>
                        <a:ea typeface="Quattrocento Sans"/>
                        <a:cs typeface="Quattrocento Sans"/>
                        <a:sym typeface="Quattrocento Sans"/>
                      </a:endParaRPr>
                    </a:p>
                  </a:txBody>
                  <a:tcPr marT="45725" marB="45725" marR="91450" marL="91450"/>
                </a:tc>
              </a:tr>
              <a:tr h="370850">
                <a:tc>
                  <a:txBody>
                    <a:bodyPr/>
                    <a:lstStyle/>
                    <a:p>
                      <a:pPr indent="0" lvl="0" marL="0" marR="0" rtl="0" algn="l">
                        <a:spcBef>
                          <a:spcPts val="0"/>
                        </a:spcBef>
                        <a:spcAft>
                          <a:spcPts val="0"/>
                        </a:spcAft>
                        <a:buNone/>
                      </a:pPr>
                      <a:r>
                        <a:rPr lang="en-GB" sz="1600">
                          <a:latin typeface="Quattrocento Sans"/>
                          <a:ea typeface="Quattrocento Sans"/>
                          <a:cs typeface="Quattrocento Sans"/>
                          <a:sym typeface="Quattrocento Sans"/>
                        </a:rPr>
                        <a:t>Team A consisted of Kyle, Jack, Riley, Jessica and Tina.</a:t>
                      </a:r>
                      <a:endParaRPr/>
                    </a:p>
                  </a:txBody>
                  <a:tcPr marT="45725" marB="45725" marR="91450" marL="91450"/>
                </a:tc>
                <a:tc>
                  <a:txBody>
                    <a:bodyPr/>
                    <a:lstStyle/>
                    <a:p>
                      <a:pPr indent="0" lvl="0" marL="0" marR="0" rtl="0" algn="l">
                        <a:spcBef>
                          <a:spcPts val="0"/>
                        </a:spcBef>
                        <a:spcAft>
                          <a:spcPts val="0"/>
                        </a:spcAft>
                        <a:buNone/>
                      </a:pPr>
                      <a:r>
                        <a:t/>
                      </a:r>
                      <a:endParaRPr sz="1600">
                        <a:latin typeface="Quattrocento Sans"/>
                        <a:ea typeface="Quattrocento Sans"/>
                        <a:cs typeface="Quattrocento Sans"/>
                        <a:sym typeface="Quattrocento Sans"/>
                      </a:endParaRPr>
                    </a:p>
                  </a:txBody>
                  <a:tcPr marT="45725" marB="45725" marR="91450" marL="91450"/>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2" name="Shape 392"/>
        <p:cNvGrpSpPr/>
        <p:nvPr/>
      </p:nvGrpSpPr>
      <p:grpSpPr>
        <a:xfrm>
          <a:off x="0" y="0"/>
          <a:ext cx="0" cy="0"/>
          <a:chOff x="0" y="0"/>
          <a:chExt cx="0" cy="0"/>
        </a:xfrm>
      </p:grpSpPr>
      <p:sp>
        <p:nvSpPr>
          <p:cNvPr id="393" name="Google Shape;393;p40"/>
          <p:cNvSpPr txBox="1"/>
          <p:nvPr/>
        </p:nvSpPr>
        <p:spPr>
          <a:xfrm>
            <a:off x="0" y="630415"/>
            <a:ext cx="78180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dk1"/>
                </a:solidFill>
                <a:latin typeface="Quattrocento Sans"/>
                <a:ea typeface="Quattrocento Sans"/>
                <a:cs typeface="Quattrocento Sans"/>
                <a:sym typeface="Quattrocento Sans"/>
              </a:rPr>
              <a:t>Task 8: Encoding data - Benefits</a:t>
            </a:r>
            <a:endParaRPr/>
          </a:p>
        </p:txBody>
      </p:sp>
      <p:pic>
        <p:nvPicPr>
          <p:cNvPr descr="A black and white sign&#10;&#10;Description automatically generated with low confidence" id="394" name="Google Shape;394;p40"/>
          <p:cNvPicPr preferRelativeResize="0"/>
          <p:nvPr/>
        </p:nvPicPr>
        <p:blipFill rotWithShape="1">
          <a:blip r:embed="rId3">
            <a:alphaModFix/>
          </a:blip>
          <a:srcRect b="0" l="0" r="0" t="0"/>
          <a:stretch/>
        </p:blipFill>
        <p:spPr>
          <a:xfrm>
            <a:off x="10801350" y="0"/>
            <a:ext cx="1152907" cy="610099"/>
          </a:xfrm>
          <a:prstGeom prst="rect">
            <a:avLst/>
          </a:prstGeom>
          <a:noFill/>
          <a:ln>
            <a:noFill/>
          </a:ln>
        </p:spPr>
      </p:pic>
      <p:sp>
        <p:nvSpPr>
          <p:cNvPr id="395" name="Google Shape;395;p40"/>
          <p:cNvSpPr txBox="1"/>
          <p:nvPr/>
        </p:nvSpPr>
        <p:spPr>
          <a:xfrm>
            <a:off x="300005" y="1102185"/>
            <a:ext cx="10957200" cy="83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u="sng">
                <a:solidFill>
                  <a:schemeClr val="dk1"/>
                </a:solidFill>
                <a:latin typeface="Quattrocento Sans"/>
                <a:ea typeface="Quattrocento Sans"/>
                <a:cs typeface="Quattrocento Sans"/>
                <a:sym typeface="Quattrocento Sans"/>
              </a:rPr>
              <a:t>Scenario</a:t>
            </a:r>
            <a:endParaRPr/>
          </a:p>
          <a:p>
            <a:pPr indent="0" lvl="0" marL="0" marR="0" rtl="0" algn="l">
              <a:spcBef>
                <a:spcPts val="0"/>
              </a:spcBef>
              <a:spcAft>
                <a:spcPts val="0"/>
              </a:spcAft>
              <a:buNone/>
            </a:pPr>
            <a:r>
              <a:rPr lang="en-GB" sz="1600">
                <a:solidFill>
                  <a:schemeClr val="dk1"/>
                </a:solidFill>
                <a:latin typeface="Quattrocento Sans"/>
                <a:ea typeface="Quattrocento Sans"/>
                <a:cs typeface="Quattrocento Sans"/>
                <a:sym typeface="Quattrocento Sans"/>
              </a:rPr>
              <a:t>A local train station has recently upgraded their ICT systems so they can monitor timetables and incoming bookings. The train station encodes data by representing each station with three letters. For example City Park is encoded to CYP</a:t>
            </a:r>
            <a:endParaRPr/>
          </a:p>
        </p:txBody>
      </p:sp>
      <p:sp>
        <p:nvSpPr>
          <p:cNvPr id="396" name="Google Shape;396;p40"/>
          <p:cNvSpPr txBox="1"/>
          <p:nvPr/>
        </p:nvSpPr>
        <p:spPr>
          <a:xfrm>
            <a:off x="300005" y="2185997"/>
            <a:ext cx="5300100" cy="83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u="sng">
                <a:solidFill>
                  <a:schemeClr val="dk1"/>
                </a:solidFill>
                <a:latin typeface="Quattrocento Sans"/>
                <a:ea typeface="Quattrocento Sans"/>
                <a:cs typeface="Quattrocento Sans"/>
                <a:sym typeface="Quattrocento Sans"/>
              </a:rPr>
              <a:t>Activity A</a:t>
            </a:r>
            <a:endParaRPr/>
          </a:p>
          <a:p>
            <a:pPr indent="0" lvl="0" marL="0" marR="0" rtl="0" algn="l">
              <a:spcBef>
                <a:spcPts val="0"/>
              </a:spcBef>
              <a:spcAft>
                <a:spcPts val="0"/>
              </a:spcAft>
              <a:buNone/>
            </a:pPr>
            <a:r>
              <a:rPr lang="en-GB" sz="1600">
                <a:solidFill>
                  <a:schemeClr val="dk1"/>
                </a:solidFill>
                <a:latin typeface="Quattrocento Sans"/>
                <a:ea typeface="Quattrocento Sans"/>
                <a:cs typeface="Quattrocento Sans"/>
                <a:sym typeface="Quattrocento Sans"/>
              </a:rPr>
              <a:t>Why will this help the data entry clerks at the train station make fewer errors?</a:t>
            </a:r>
            <a:endParaRPr/>
          </a:p>
        </p:txBody>
      </p:sp>
      <p:sp>
        <p:nvSpPr>
          <p:cNvPr id="397" name="Google Shape;397;p40"/>
          <p:cNvSpPr/>
          <p:nvPr/>
        </p:nvSpPr>
        <p:spPr>
          <a:xfrm>
            <a:off x="353887" y="3188934"/>
            <a:ext cx="5192400" cy="831000"/>
          </a:xfrm>
          <a:prstGeom prst="rect">
            <a:avLst/>
          </a:prstGeom>
          <a:solidFill>
            <a:srgbClr val="EDEDED"/>
          </a:solidFill>
          <a:ln cap="flat" cmpd="sng" w="12700">
            <a:solidFill>
              <a:srgbClr val="31538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p:txBody>
      </p:sp>
      <p:sp>
        <p:nvSpPr>
          <p:cNvPr id="398" name="Google Shape;398;p40"/>
          <p:cNvSpPr txBox="1"/>
          <p:nvPr/>
        </p:nvSpPr>
        <p:spPr>
          <a:xfrm>
            <a:off x="300005" y="4191871"/>
            <a:ext cx="5300100" cy="83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u="sng">
                <a:solidFill>
                  <a:schemeClr val="dk1"/>
                </a:solidFill>
                <a:latin typeface="Quattrocento Sans"/>
                <a:ea typeface="Quattrocento Sans"/>
                <a:cs typeface="Quattrocento Sans"/>
                <a:sym typeface="Quattrocento Sans"/>
              </a:rPr>
              <a:t>Activity B</a:t>
            </a:r>
            <a:endParaRPr/>
          </a:p>
          <a:p>
            <a:pPr indent="0" lvl="0" marL="0" marR="0" rtl="0" algn="l">
              <a:spcBef>
                <a:spcPts val="0"/>
              </a:spcBef>
              <a:spcAft>
                <a:spcPts val="0"/>
              </a:spcAft>
              <a:buNone/>
            </a:pPr>
            <a:r>
              <a:rPr lang="en-GB" sz="1600">
                <a:solidFill>
                  <a:schemeClr val="dk1"/>
                </a:solidFill>
                <a:latin typeface="Quattrocento Sans"/>
                <a:ea typeface="Quattrocento Sans"/>
                <a:cs typeface="Quattrocento Sans"/>
                <a:sym typeface="Quattrocento Sans"/>
              </a:rPr>
              <a:t>Why will the data entry clerk spend less time entering data?</a:t>
            </a:r>
            <a:endParaRPr/>
          </a:p>
        </p:txBody>
      </p:sp>
      <p:sp>
        <p:nvSpPr>
          <p:cNvPr id="399" name="Google Shape;399;p40"/>
          <p:cNvSpPr/>
          <p:nvPr/>
        </p:nvSpPr>
        <p:spPr>
          <a:xfrm>
            <a:off x="353887" y="5194808"/>
            <a:ext cx="5192400" cy="831000"/>
          </a:xfrm>
          <a:prstGeom prst="rect">
            <a:avLst/>
          </a:prstGeom>
          <a:solidFill>
            <a:srgbClr val="EDEDED"/>
          </a:solidFill>
          <a:ln cap="flat" cmpd="sng" w="12700">
            <a:solidFill>
              <a:srgbClr val="31538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p:txBody>
      </p:sp>
      <p:sp>
        <p:nvSpPr>
          <p:cNvPr id="400" name="Google Shape;400;p40"/>
          <p:cNvSpPr txBox="1"/>
          <p:nvPr/>
        </p:nvSpPr>
        <p:spPr>
          <a:xfrm>
            <a:off x="6360334" y="2185997"/>
            <a:ext cx="53001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u="sng">
                <a:solidFill>
                  <a:schemeClr val="dk1"/>
                </a:solidFill>
                <a:latin typeface="Quattrocento Sans"/>
                <a:ea typeface="Quattrocento Sans"/>
                <a:cs typeface="Quattrocento Sans"/>
                <a:sym typeface="Quattrocento Sans"/>
              </a:rPr>
              <a:t>Activity C</a:t>
            </a:r>
            <a:endParaRPr/>
          </a:p>
          <a:p>
            <a:pPr indent="0" lvl="0" marL="0" marR="0" rtl="0" algn="l">
              <a:spcBef>
                <a:spcPts val="0"/>
              </a:spcBef>
              <a:spcAft>
                <a:spcPts val="0"/>
              </a:spcAft>
              <a:buNone/>
            </a:pPr>
            <a:r>
              <a:rPr lang="en-GB" sz="1600">
                <a:solidFill>
                  <a:schemeClr val="dk1"/>
                </a:solidFill>
                <a:latin typeface="Quattrocento Sans"/>
                <a:ea typeface="Quattrocento Sans"/>
                <a:cs typeface="Quattrocento Sans"/>
                <a:sym typeface="Quattrocento Sans"/>
              </a:rPr>
              <a:t>Why will this increase data consistency?</a:t>
            </a:r>
            <a:endParaRPr/>
          </a:p>
        </p:txBody>
      </p:sp>
      <p:sp>
        <p:nvSpPr>
          <p:cNvPr id="401" name="Google Shape;401;p40"/>
          <p:cNvSpPr/>
          <p:nvPr/>
        </p:nvSpPr>
        <p:spPr>
          <a:xfrm>
            <a:off x="6414216" y="2924774"/>
            <a:ext cx="5192400" cy="831000"/>
          </a:xfrm>
          <a:prstGeom prst="rect">
            <a:avLst/>
          </a:prstGeom>
          <a:solidFill>
            <a:srgbClr val="EDEDED"/>
          </a:solidFill>
          <a:ln cap="flat" cmpd="sng" w="12700">
            <a:solidFill>
              <a:srgbClr val="31538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p:txBody>
      </p:sp>
      <p:sp>
        <p:nvSpPr>
          <p:cNvPr id="402" name="Google Shape;402;p40"/>
          <p:cNvSpPr txBox="1"/>
          <p:nvPr/>
        </p:nvSpPr>
        <p:spPr>
          <a:xfrm>
            <a:off x="6352642" y="4019931"/>
            <a:ext cx="5300100" cy="83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u="sng">
                <a:solidFill>
                  <a:schemeClr val="dk1"/>
                </a:solidFill>
                <a:latin typeface="Quattrocento Sans"/>
                <a:ea typeface="Quattrocento Sans"/>
                <a:cs typeface="Quattrocento Sans"/>
                <a:sym typeface="Quattrocento Sans"/>
              </a:rPr>
              <a:t>Activity D</a:t>
            </a:r>
            <a:endParaRPr/>
          </a:p>
          <a:p>
            <a:pPr indent="0" lvl="0" marL="0" marR="0" rtl="0" algn="l">
              <a:spcBef>
                <a:spcPts val="0"/>
              </a:spcBef>
              <a:spcAft>
                <a:spcPts val="0"/>
              </a:spcAft>
              <a:buNone/>
            </a:pPr>
            <a:r>
              <a:rPr lang="en-GB" sz="1600">
                <a:solidFill>
                  <a:schemeClr val="dk1"/>
                </a:solidFill>
                <a:latin typeface="Quattrocento Sans"/>
                <a:ea typeface="Quattrocento Sans"/>
                <a:cs typeface="Quattrocento Sans"/>
                <a:sym typeface="Quattrocento Sans"/>
              </a:rPr>
              <a:t>Why will the encoding process enable the new system to use less memory? </a:t>
            </a:r>
            <a:endParaRPr/>
          </a:p>
        </p:txBody>
      </p:sp>
      <p:sp>
        <p:nvSpPr>
          <p:cNvPr id="403" name="Google Shape;403;p40"/>
          <p:cNvSpPr/>
          <p:nvPr/>
        </p:nvSpPr>
        <p:spPr>
          <a:xfrm>
            <a:off x="6406525" y="4924818"/>
            <a:ext cx="5192400" cy="1101000"/>
          </a:xfrm>
          <a:prstGeom prst="rect">
            <a:avLst/>
          </a:prstGeom>
          <a:solidFill>
            <a:srgbClr val="EDEDED"/>
          </a:solidFill>
          <a:ln cap="flat" cmpd="sng" w="12700">
            <a:solidFill>
              <a:srgbClr val="31538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8" name="Shape 408"/>
        <p:cNvGrpSpPr/>
        <p:nvPr/>
      </p:nvGrpSpPr>
      <p:grpSpPr>
        <a:xfrm>
          <a:off x="0" y="0"/>
          <a:ext cx="0" cy="0"/>
          <a:chOff x="0" y="0"/>
          <a:chExt cx="0" cy="0"/>
        </a:xfrm>
      </p:grpSpPr>
      <p:sp>
        <p:nvSpPr>
          <p:cNvPr id="409" name="Google Shape;409;p41"/>
          <p:cNvSpPr txBox="1"/>
          <p:nvPr/>
        </p:nvSpPr>
        <p:spPr>
          <a:xfrm>
            <a:off x="0" y="630415"/>
            <a:ext cx="78180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dk1"/>
                </a:solidFill>
                <a:latin typeface="Quattrocento Sans"/>
                <a:ea typeface="Quattrocento Sans"/>
                <a:cs typeface="Quattrocento Sans"/>
                <a:sym typeface="Quattrocento Sans"/>
              </a:rPr>
              <a:t>Task 9: Encoding data - Drawbacks</a:t>
            </a:r>
            <a:endParaRPr/>
          </a:p>
        </p:txBody>
      </p:sp>
      <p:sp>
        <p:nvSpPr>
          <p:cNvPr id="410" name="Google Shape;410;p41"/>
          <p:cNvSpPr txBox="1"/>
          <p:nvPr/>
        </p:nvSpPr>
        <p:spPr>
          <a:xfrm>
            <a:off x="0" y="1081794"/>
            <a:ext cx="11156400" cy="83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u="sng">
                <a:solidFill>
                  <a:schemeClr val="dk1"/>
                </a:solidFill>
                <a:latin typeface="Quattrocento Sans"/>
                <a:ea typeface="Quattrocento Sans"/>
                <a:cs typeface="Quattrocento Sans"/>
                <a:sym typeface="Quattrocento Sans"/>
              </a:rPr>
              <a:t>Activity A</a:t>
            </a:r>
            <a:endParaRPr/>
          </a:p>
          <a:p>
            <a:pPr indent="0" lvl="0" marL="0" marR="0" rtl="0" algn="l">
              <a:spcBef>
                <a:spcPts val="0"/>
              </a:spcBef>
              <a:spcAft>
                <a:spcPts val="0"/>
              </a:spcAft>
              <a:buNone/>
            </a:pPr>
            <a:r>
              <a:rPr lang="en-GB" sz="1600">
                <a:solidFill>
                  <a:schemeClr val="dk1"/>
                </a:solidFill>
                <a:latin typeface="Quattrocento Sans"/>
                <a:ea typeface="Quattrocento Sans"/>
                <a:cs typeface="Quattrocento Sans"/>
                <a:sym typeface="Quattrocento Sans"/>
              </a:rPr>
              <a:t>Explain the problems associated with encoding data from an ICT system point of view. Use the key drawbacks provided to further develop your point. </a:t>
            </a:r>
            <a:endParaRPr/>
          </a:p>
        </p:txBody>
      </p:sp>
      <p:sp>
        <p:nvSpPr>
          <p:cNvPr id="411" name="Google Shape;411;p41"/>
          <p:cNvSpPr/>
          <p:nvPr/>
        </p:nvSpPr>
        <p:spPr>
          <a:xfrm>
            <a:off x="385774" y="1960201"/>
            <a:ext cx="5192400" cy="2158800"/>
          </a:xfrm>
          <a:prstGeom prst="rect">
            <a:avLst/>
          </a:prstGeom>
          <a:solidFill>
            <a:srgbClr val="EDEDED"/>
          </a:solidFill>
          <a:ln cap="flat" cmpd="sng" w="12700">
            <a:solidFill>
              <a:srgbClr val="31538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1600">
                <a:solidFill>
                  <a:schemeClr val="dk1"/>
                </a:solidFill>
                <a:latin typeface="Quattrocento Sans"/>
                <a:ea typeface="Quattrocento Sans"/>
                <a:cs typeface="Quattrocento Sans"/>
                <a:sym typeface="Quattrocento Sans"/>
              </a:rPr>
              <a:t>Coarsening of data (can some data become lost):</a:t>
            </a:r>
            <a:endParaRPr/>
          </a:p>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600">
                <a:solidFill>
                  <a:schemeClr val="dk1"/>
                </a:solidFill>
                <a:latin typeface="Quattrocento Sans"/>
                <a:ea typeface="Quattrocento Sans"/>
                <a:cs typeface="Quattrocento Sans"/>
                <a:sym typeface="Quattrocento Sans"/>
              </a:rPr>
              <a:t> </a:t>
            </a:r>
            <a:endParaRPr/>
          </a:p>
        </p:txBody>
      </p:sp>
      <p:sp>
        <p:nvSpPr>
          <p:cNvPr id="412" name="Google Shape;412;p41"/>
          <p:cNvSpPr/>
          <p:nvPr/>
        </p:nvSpPr>
        <p:spPr>
          <a:xfrm>
            <a:off x="6349694" y="1960201"/>
            <a:ext cx="5192400" cy="2158800"/>
          </a:xfrm>
          <a:prstGeom prst="rect">
            <a:avLst/>
          </a:prstGeom>
          <a:solidFill>
            <a:srgbClr val="EDEDED"/>
          </a:solidFill>
          <a:ln cap="flat" cmpd="sng" w="12700">
            <a:solidFill>
              <a:srgbClr val="31538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1600">
                <a:solidFill>
                  <a:schemeClr val="dk1"/>
                </a:solidFill>
                <a:latin typeface="Quattrocento Sans"/>
                <a:ea typeface="Quattrocento Sans"/>
                <a:cs typeface="Quattrocento Sans"/>
                <a:sym typeface="Quattrocento Sans"/>
              </a:rPr>
              <a:t>Meaning of data becomes obscured:</a:t>
            </a:r>
            <a:endParaRPr/>
          </a:p>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600">
                <a:solidFill>
                  <a:schemeClr val="dk1"/>
                </a:solidFill>
                <a:latin typeface="Quattrocento Sans"/>
                <a:ea typeface="Quattrocento Sans"/>
                <a:cs typeface="Quattrocento Sans"/>
                <a:sym typeface="Quattrocento Sans"/>
              </a:rPr>
              <a:t> </a:t>
            </a:r>
            <a:endParaRPr/>
          </a:p>
        </p:txBody>
      </p:sp>
      <p:sp>
        <p:nvSpPr>
          <p:cNvPr id="413" name="Google Shape;413;p41"/>
          <p:cNvSpPr/>
          <p:nvPr/>
        </p:nvSpPr>
        <p:spPr>
          <a:xfrm>
            <a:off x="3367734" y="4246144"/>
            <a:ext cx="5192400" cy="2158800"/>
          </a:xfrm>
          <a:prstGeom prst="rect">
            <a:avLst/>
          </a:prstGeom>
          <a:solidFill>
            <a:srgbClr val="EDEDED"/>
          </a:solidFill>
          <a:ln cap="flat" cmpd="sng" w="12700">
            <a:solidFill>
              <a:srgbClr val="31538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1600">
                <a:solidFill>
                  <a:schemeClr val="dk1"/>
                </a:solidFill>
                <a:latin typeface="Quattrocento Sans"/>
                <a:ea typeface="Quattrocento Sans"/>
                <a:cs typeface="Quattrocento Sans"/>
                <a:sym typeface="Quattrocento Sans"/>
              </a:rPr>
              <a:t>Subjectivity in data</a:t>
            </a:r>
            <a:endParaRPr/>
          </a:p>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600">
                <a:solidFill>
                  <a:schemeClr val="dk1"/>
                </a:solidFill>
                <a:latin typeface="Quattrocento Sans"/>
                <a:ea typeface="Quattrocento Sans"/>
                <a:cs typeface="Quattrocento Sans"/>
                <a:sym typeface="Quattrocento Sans"/>
              </a:rPr>
              <a:t>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pic>
        <p:nvPicPr>
          <p:cNvPr id="418" name="Google Shape;418;p42"/>
          <p:cNvPicPr preferRelativeResize="0"/>
          <p:nvPr/>
        </p:nvPicPr>
        <p:blipFill>
          <a:blip r:embed="rId3">
            <a:alphaModFix/>
          </a:blip>
          <a:stretch>
            <a:fillRect/>
          </a:stretch>
        </p:blipFill>
        <p:spPr>
          <a:xfrm>
            <a:off x="356925" y="765975"/>
            <a:ext cx="11366549" cy="4550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6"/>
          <p:cNvSpPr txBox="1"/>
          <p:nvPr>
            <p:ph type="title"/>
          </p:nvPr>
        </p:nvSpPr>
        <p:spPr>
          <a:xfrm>
            <a:off x="415600" y="593367"/>
            <a:ext cx="11360700" cy="7635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GB"/>
              <a:t>OCR Cam Adv Nat IT: Data Analytics</a:t>
            </a:r>
            <a:endParaRPr/>
          </a:p>
        </p:txBody>
      </p:sp>
      <p:sp>
        <p:nvSpPr>
          <p:cNvPr id="107" name="Google Shape;107;p16"/>
          <p:cNvSpPr txBox="1"/>
          <p:nvPr>
            <p:ph idx="1" type="body"/>
          </p:nvPr>
        </p:nvSpPr>
        <p:spPr>
          <a:xfrm>
            <a:off x="415600" y="1536633"/>
            <a:ext cx="11360700" cy="4555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GB"/>
              <a:t>For this qualification, students must complete five units: </a:t>
            </a:r>
            <a:endParaRPr/>
          </a:p>
          <a:p>
            <a:pPr indent="0" lvl="0" marL="0" rtl="0" algn="l">
              <a:spcBef>
                <a:spcPts val="1000"/>
              </a:spcBef>
              <a:spcAft>
                <a:spcPts val="0"/>
              </a:spcAft>
              <a:buNone/>
            </a:pPr>
            <a:r>
              <a:rPr lang="en-GB"/>
              <a:t>• Two mandatory externally assessed units </a:t>
            </a:r>
            <a:endParaRPr/>
          </a:p>
          <a:p>
            <a:pPr indent="0" lvl="0" marL="0" rtl="0" algn="l">
              <a:spcBef>
                <a:spcPts val="1000"/>
              </a:spcBef>
              <a:spcAft>
                <a:spcPts val="0"/>
              </a:spcAft>
              <a:buNone/>
            </a:pPr>
            <a:r>
              <a:rPr lang="en-GB"/>
              <a:t>• One mandatory NEA unit </a:t>
            </a:r>
            <a:endParaRPr/>
          </a:p>
          <a:p>
            <a:pPr indent="0" lvl="0" marL="0" rtl="0" algn="l">
              <a:spcBef>
                <a:spcPts val="1000"/>
              </a:spcBef>
              <a:spcAft>
                <a:spcPts val="0"/>
              </a:spcAft>
              <a:buNone/>
            </a:pPr>
            <a:r>
              <a:rPr lang="en-GB"/>
              <a:t>• Two optional NEA units</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GB"/>
              <a:t>Specification:</a:t>
            </a:r>
            <a:endParaRPr/>
          </a:p>
          <a:p>
            <a:pPr indent="0" lvl="0" marL="0" rtl="0" algn="l">
              <a:spcBef>
                <a:spcPts val="1000"/>
              </a:spcBef>
              <a:spcAft>
                <a:spcPts val="0"/>
              </a:spcAft>
              <a:buNone/>
            </a:pPr>
            <a:r>
              <a:rPr lang="en-GB" u="sng">
                <a:solidFill>
                  <a:schemeClr val="hlink"/>
                </a:solidFill>
                <a:hlinkClick r:id="rId3"/>
              </a:rPr>
              <a:t>IT: DATA ANALYTICS</a:t>
            </a:r>
            <a:endParaRPr/>
          </a:p>
          <a:p>
            <a:pPr indent="0" lvl="0" marL="0" rtl="0" algn="l">
              <a:spcBef>
                <a:spcPts val="1000"/>
              </a:spcBef>
              <a:spcAft>
                <a:spcPts val="0"/>
              </a:spcAft>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43"/>
          <p:cNvSpPr txBox="1"/>
          <p:nvPr>
            <p:ph type="title"/>
          </p:nvPr>
        </p:nvSpPr>
        <p:spPr>
          <a:xfrm>
            <a:off x="415600" y="593367"/>
            <a:ext cx="11360700" cy="7635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GB"/>
              <a:t>Example spreadsheet Lesson</a:t>
            </a:r>
            <a:endParaRPr/>
          </a:p>
        </p:txBody>
      </p:sp>
      <p:sp>
        <p:nvSpPr>
          <p:cNvPr id="424" name="Google Shape;424;p43"/>
          <p:cNvSpPr txBox="1"/>
          <p:nvPr>
            <p:ph idx="1" type="body"/>
          </p:nvPr>
        </p:nvSpPr>
        <p:spPr>
          <a:xfrm>
            <a:off x="415600" y="1536633"/>
            <a:ext cx="11360700" cy="4555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GB"/>
              <a:t>With all of your sixth form courses, there will be </a:t>
            </a:r>
            <a:r>
              <a:rPr lang="en-GB" u="sng"/>
              <a:t>some </a:t>
            </a:r>
            <a:r>
              <a:rPr lang="en-GB" u="sng"/>
              <a:t>repetition</a:t>
            </a:r>
            <a:r>
              <a:rPr lang="en-GB"/>
              <a:t> on content unless it was a </a:t>
            </a:r>
            <a:r>
              <a:rPr lang="en-GB"/>
              <a:t>compulsory</a:t>
            </a:r>
            <a:r>
              <a:rPr lang="en-GB"/>
              <a:t> subject like maths/English.  (Those curriculums are controlled at a national level.)</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GB"/>
              <a:t>We have to start from the beginning so you may have covered this work before.</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GB"/>
              <a:t>Over the holidays, we would like you to practice Excel on this website:</a:t>
            </a:r>
            <a:endParaRPr/>
          </a:p>
          <a:p>
            <a:pPr indent="0" lvl="0" marL="0" rtl="0" algn="l">
              <a:spcBef>
                <a:spcPts val="1000"/>
              </a:spcBef>
              <a:spcAft>
                <a:spcPts val="0"/>
              </a:spcAft>
              <a:buNone/>
            </a:pPr>
            <a:r>
              <a:rPr lang="en-GB" u="sng">
                <a:solidFill>
                  <a:schemeClr val="hlink"/>
                </a:solidFill>
                <a:hlinkClick r:id="rId3"/>
              </a:rPr>
              <a:t>https://www.w3schools.com/excel/index.php</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44"/>
          <p:cNvSpPr txBox="1"/>
          <p:nvPr>
            <p:ph type="ctrTitle"/>
          </p:nvPr>
        </p:nvSpPr>
        <p:spPr>
          <a:xfrm>
            <a:off x="814916" y="115887"/>
            <a:ext cx="10363200" cy="1470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FF0000"/>
              </a:buClr>
              <a:buSzPts val="4400"/>
              <a:buFont typeface="Arial"/>
              <a:buNone/>
            </a:pPr>
            <a:r>
              <a:rPr lang="en-GB" sz="4400">
                <a:solidFill>
                  <a:srgbClr val="FF0000"/>
                </a:solidFill>
              </a:rPr>
              <a:t>Spreadsheets</a:t>
            </a:r>
            <a:endParaRPr sz="4400">
              <a:solidFill>
                <a:srgbClr val="FF0000"/>
              </a:solidFill>
            </a:endParaRPr>
          </a:p>
        </p:txBody>
      </p:sp>
      <p:pic>
        <p:nvPicPr>
          <p:cNvPr descr="C-SimpFamily" id="430" name="Google Shape;430;p44"/>
          <p:cNvPicPr preferRelativeResize="0"/>
          <p:nvPr/>
        </p:nvPicPr>
        <p:blipFill rotWithShape="1">
          <a:blip r:embed="rId3">
            <a:alphaModFix/>
          </a:blip>
          <a:srcRect b="0" l="0" r="0" t="0"/>
          <a:stretch/>
        </p:blipFill>
        <p:spPr>
          <a:xfrm>
            <a:off x="2870800" y="1585900"/>
            <a:ext cx="4688550" cy="49759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45"/>
          <p:cNvSpPr txBox="1"/>
          <p:nvPr>
            <p:ph type="title"/>
          </p:nvPr>
        </p:nvSpPr>
        <p:spPr>
          <a:xfrm>
            <a:off x="1117600" y="365125"/>
            <a:ext cx="140208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2"/>
              </a:buClr>
              <a:buSzPts val="4400"/>
              <a:buFont typeface="Arial"/>
              <a:buNone/>
            </a:pPr>
            <a:r>
              <a:rPr b="1" lang="en-GB"/>
              <a:t>Learning Objectives</a:t>
            </a:r>
            <a:endParaRPr/>
          </a:p>
        </p:txBody>
      </p:sp>
      <p:sp>
        <p:nvSpPr>
          <p:cNvPr id="436" name="Google Shape;436;p45"/>
          <p:cNvSpPr txBox="1"/>
          <p:nvPr>
            <p:ph idx="1" type="body"/>
          </p:nvPr>
        </p:nvSpPr>
        <p:spPr>
          <a:xfrm>
            <a:off x="3790949" y="1700212"/>
            <a:ext cx="7791600" cy="4353000"/>
          </a:xfrm>
          <a:prstGeom prst="rect">
            <a:avLst/>
          </a:prstGeom>
          <a:noFill/>
          <a:ln>
            <a:noFill/>
          </a:ln>
        </p:spPr>
        <p:txBody>
          <a:bodyPr anchorCtr="0" anchor="t" bIns="45700" lIns="91425" spcFirstLastPara="1" rIns="91425" wrap="square" tIns="45700">
            <a:normAutofit/>
          </a:bodyPr>
          <a:lstStyle/>
          <a:p>
            <a:pPr indent="-165100" lvl="0" marL="342900" rtl="0" algn="l">
              <a:lnSpc>
                <a:spcPct val="100000"/>
              </a:lnSpc>
              <a:spcBef>
                <a:spcPts val="0"/>
              </a:spcBef>
              <a:spcAft>
                <a:spcPts val="0"/>
              </a:spcAft>
              <a:buClr>
                <a:schemeClr val="dk1"/>
              </a:buClr>
              <a:buSzPts val="2800"/>
              <a:buFont typeface="Arial"/>
              <a:buNone/>
            </a:pPr>
            <a:r>
              <a:t/>
            </a:r>
            <a:endParaRPr b="0" i="0" sz="2800" u="none">
              <a:solidFill>
                <a:schemeClr val="dk1"/>
              </a:solidFill>
              <a:latin typeface="Arial"/>
              <a:ea typeface="Arial"/>
              <a:cs typeface="Arial"/>
              <a:sym typeface="Arial"/>
            </a:endParaRPr>
          </a:p>
          <a:p>
            <a:pPr indent="-342900" lvl="0" marL="342900" rtl="0" algn="l">
              <a:lnSpc>
                <a:spcPct val="100000"/>
              </a:lnSpc>
              <a:spcBef>
                <a:spcPts val="560"/>
              </a:spcBef>
              <a:spcAft>
                <a:spcPts val="0"/>
              </a:spcAft>
              <a:buClr>
                <a:schemeClr val="dk1"/>
              </a:buClr>
              <a:buSzPts val="2800"/>
              <a:buFont typeface="Arial"/>
              <a:buChar char="•"/>
            </a:pPr>
            <a:r>
              <a:rPr lang="en-GB" sz="2800"/>
              <a:t>Understand the layout of a spreadsheet</a:t>
            </a:r>
            <a:endParaRPr sz="2800"/>
          </a:p>
          <a:p>
            <a:pPr indent="-342900" lvl="0" marL="342900" rtl="0" algn="l">
              <a:lnSpc>
                <a:spcPct val="100000"/>
              </a:lnSpc>
              <a:spcBef>
                <a:spcPts val="560"/>
              </a:spcBef>
              <a:spcAft>
                <a:spcPts val="0"/>
              </a:spcAft>
              <a:buSzPts val="2800"/>
              <a:buChar char="•"/>
            </a:pPr>
            <a:r>
              <a:rPr lang="en-GB" sz="2800"/>
              <a:t>Know what a cell reference is</a:t>
            </a:r>
            <a:endParaRPr sz="2800"/>
          </a:p>
          <a:p>
            <a:pPr indent="-342900" lvl="0" marL="342900" rtl="0" algn="l">
              <a:lnSpc>
                <a:spcPct val="100000"/>
              </a:lnSpc>
              <a:spcBef>
                <a:spcPts val="560"/>
              </a:spcBef>
              <a:spcAft>
                <a:spcPts val="0"/>
              </a:spcAft>
              <a:buSzPts val="2800"/>
              <a:buChar char="•"/>
            </a:pPr>
            <a:r>
              <a:rPr lang="en-GB" sz="2800"/>
              <a:t>Create a simple formula</a:t>
            </a:r>
            <a:endParaRPr sz="2800"/>
          </a:p>
          <a:p>
            <a:pPr indent="-342900" lvl="0" marL="342900" rtl="0" algn="l">
              <a:lnSpc>
                <a:spcPct val="100000"/>
              </a:lnSpc>
              <a:spcBef>
                <a:spcPts val="560"/>
              </a:spcBef>
              <a:spcAft>
                <a:spcPts val="0"/>
              </a:spcAft>
              <a:buSzPts val="2800"/>
              <a:buChar char="•"/>
            </a:pPr>
            <a:r>
              <a:rPr lang="en-GB" sz="2800"/>
              <a:t>Format a spreadsheet</a:t>
            </a:r>
            <a:endParaRPr sz="2800"/>
          </a:p>
          <a:p>
            <a:pPr indent="-165100" lvl="0" marL="342900" rtl="0" algn="l">
              <a:spcBef>
                <a:spcPts val="560"/>
              </a:spcBef>
              <a:spcAft>
                <a:spcPts val="0"/>
              </a:spcAft>
              <a:buClr>
                <a:schemeClr val="dk1"/>
              </a:buClr>
              <a:buSzPts val="2800"/>
              <a:buFont typeface="Arial"/>
              <a:buNone/>
            </a:pPr>
            <a:r>
              <a:t/>
            </a:r>
            <a:endParaRPr b="0" i="0" sz="2800" u="none">
              <a:solidFill>
                <a:schemeClr val="dk1"/>
              </a:solidFill>
              <a:latin typeface="Arial"/>
              <a:ea typeface="Arial"/>
              <a:cs typeface="Arial"/>
              <a:sym typeface="Arial"/>
            </a:endParaRPr>
          </a:p>
        </p:txBody>
      </p:sp>
      <p:pic>
        <p:nvPicPr>
          <p:cNvPr id="437" name="Google Shape;437;p45"/>
          <p:cNvPicPr preferRelativeResize="0"/>
          <p:nvPr/>
        </p:nvPicPr>
        <p:blipFill rotWithShape="1">
          <a:blip r:embed="rId3">
            <a:alphaModFix/>
          </a:blip>
          <a:srcRect b="0" l="0" r="0" t="0"/>
          <a:stretch/>
        </p:blipFill>
        <p:spPr>
          <a:xfrm>
            <a:off x="527049" y="1989137"/>
            <a:ext cx="2247900" cy="35337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46"/>
          <p:cNvSpPr txBox="1"/>
          <p:nvPr>
            <p:ph type="title"/>
          </p:nvPr>
        </p:nvSpPr>
        <p:spPr>
          <a:xfrm>
            <a:off x="609600" y="829187"/>
            <a:ext cx="10972800" cy="11430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Clr>
                <a:schemeClr val="dk1"/>
              </a:buClr>
              <a:buSzPts val="990"/>
              <a:buFont typeface="Arial"/>
              <a:buNone/>
            </a:pPr>
            <a:r>
              <a:rPr lang="en-GB">
                <a:solidFill>
                  <a:srgbClr val="FF0000"/>
                </a:solidFill>
              </a:rPr>
              <a:t>What are Spreadsheets? </a:t>
            </a:r>
            <a:endParaRPr>
              <a:solidFill>
                <a:srgbClr val="FF0000"/>
              </a:solidFill>
            </a:endParaRPr>
          </a:p>
          <a:p>
            <a:pPr indent="0" lvl="0" marL="0" rtl="0" algn="l">
              <a:spcBef>
                <a:spcPts val="0"/>
              </a:spcBef>
              <a:spcAft>
                <a:spcPts val="0"/>
              </a:spcAft>
              <a:buClr>
                <a:schemeClr val="dk1"/>
              </a:buClr>
              <a:buSzPts val="990"/>
              <a:buFont typeface="Arial"/>
              <a:buNone/>
            </a:pPr>
            <a:r>
              <a:rPr lang="en-GB">
                <a:solidFill>
                  <a:srgbClr val="FF0000"/>
                </a:solidFill>
              </a:rPr>
              <a:t>why would we need to use them?</a:t>
            </a:r>
            <a:endParaRPr>
              <a:solidFill>
                <a:srgbClr val="FF0000"/>
              </a:solidFill>
            </a:endParaRPr>
          </a:p>
        </p:txBody>
      </p:sp>
      <p:sp>
        <p:nvSpPr>
          <p:cNvPr id="443" name="Google Shape;443;p46"/>
          <p:cNvSpPr txBox="1"/>
          <p:nvPr>
            <p:ph idx="1" type="body"/>
          </p:nvPr>
        </p:nvSpPr>
        <p:spPr>
          <a:xfrm>
            <a:off x="609600" y="2822075"/>
            <a:ext cx="10972800" cy="2028600"/>
          </a:xfrm>
          <a:prstGeom prst="rect">
            <a:avLst/>
          </a:prstGeom>
        </p:spPr>
        <p:txBody>
          <a:bodyPr anchorCtr="0" anchor="t" bIns="45700" lIns="91425" spcFirstLastPara="1" rIns="91425" wrap="square" tIns="45700">
            <a:normAutofit/>
          </a:bodyPr>
          <a:lstStyle/>
          <a:p>
            <a:pPr indent="0" lvl="0" marL="0" rtl="0" algn="ctr">
              <a:spcBef>
                <a:spcPts val="0"/>
              </a:spcBef>
              <a:spcAft>
                <a:spcPts val="0"/>
              </a:spcAft>
              <a:buClr>
                <a:srgbClr val="FF0000"/>
              </a:buClr>
              <a:buSzPts val="4400"/>
              <a:buFont typeface="Arial"/>
              <a:buNone/>
            </a:pPr>
            <a:r>
              <a:rPr lang="en-GB"/>
              <a:t>Think and discuss?</a:t>
            </a:r>
            <a:endParaRPr/>
          </a:p>
        </p:txBody>
      </p:sp>
      <p:pic>
        <p:nvPicPr>
          <p:cNvPr id="444" name="Google Shape;444;p46"/>
          <p:cNvPicPr preferRelativeResize="0"/>
          <p:nvPr/>
        </p:nvPicPr>
        <p:blipFill>
          <a:blip r:embed="rId3">
            <a:alphaModFix/>
          </a:blip>
          <a:stretch>
            <a:fillRect/>
          </a:stretch>
        </p:blipFill>
        <p:spPr>
          <a:xfrm>
            <a:off x="5083267" y="3538963"/>
            <a:ext cx="1702524" cy="170252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47"/>
          <p:cNvSpPr txBox="1"/>
          <p:nvPr>
            <p:ph type="title"/>
          </p:nvPr>
        </p:nvSpPr>
        <p:spPr>
          <a:xfrm>
            <a:off x="1117600" y="365125"/>
            <a:ext cx="140208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t/>
            </a:r>
            <a:endParaRPr/>
          </a:p>
        </p:txBody>
      </p:sp>
      <p:sp>
        <p:nvSpPr>
          <p:cNvPr id="450" name="Google Shape;450;p47"/>
          <p:cNvSpPr txBox="1"/>
          <p:nvPr>
            <p:ph idx="1" type="body"/>
          </p:nvPr>
        </p:nvSpPr>
        <p:spPr>
          <a:xfrm>
            <a:off x="1117600" y="1825625"/>
            <a:ext cx="140208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451" name="Google Shape;451;p47" title="Spreadsheets_for_Beginners.wmv">
            <a:hlinkClick r:id="rId3"/>
          </p:cNvPr>
          <p:cNvPicPr preferRelativeResize="0"/>
          <p:nvPr/>
        </p:nvPicPr>
        <p:blipFill>
          <a:blip r:embed="rId4">
            <a:alphaModFix/>
          </a:blip>
          <a:stretch>
            <a:fillRect/>
          </a:stretch>
        </p:blipFill>
        <p:spPr>
          <a:xfrm>
            <a:off x="692567" y="274625"/>
            <a:ext cx="8105150" cy="59487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1"/>
                                        </p:tgtEl>
                                        <p:attrNameLst>
                                          <p:attrName>style.visibility</p:attrName>
                                        </p:attrNameLst>
                                      </p:cBhvr>
                                      <p:to>
                                        <p:strVal val="visible"/>
                                      </p:to>
                                    </p:set>
                                    <p:animEffect filter="fade" transition="in">
                                      <p:cBhvr>
                                        <p:cTn dur="1000"/>
                                        <p:tgtEl>
                                          <p:spTgt spid="4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grpSp>
        <p:nvGrpSpPr>
          <p:cNvPr id="456" name="Google Shape;456;p48"/>
          <p:cNvGrpSpPr/>
          <p:nvPr/>
        </p:nvGrpSpPr>
        <p:grpSpPr>
          <a:xfrm>
            <a:off x="0" y="914400"/>
            <a:ext cx="12192000" cy="5719683"/>
            <a:chOff x="0" y="576"/>
            <a:chExt cx="5760" cy="3603"/>
          </a:xfrm>
        </p:grpSpPr>
        <p:pic>
          <p:nvPicPr>
            <p:cNvPr id="457" name="Google Shape;457;p48"/>
            <p:cNvPicPr preferRelativeResize="0"/>
            <p:nvPr/>
          </p:nvPicPr>
          <p:blipFill rotWithShape="1">
            <a:blip r:embed="rId3">
              <a:alphaModFix/>
            </a:blip>
            <a:srcRect b="40001" l="0" r="29686" t="9242"/>
            <a:stretch/>
          </p:blipFill>
          <p:spPr>
            <a:xfrm>
              <a:off x="0" y="576"/>
              <a:ext cx="5760" cy="3120"/>
            </a:xfrm>
            <a:prstGeom prst="rect">
              <a:avLst/>
            </a:prstGeom>
            <a:noFill/>
            <a:ln>
              <a:noFill/>
            </a:ln>
          </p:spPr>
        </p:pic>
        <p:pic>
          <p:nvPicPr>
            <p:cNvPr descr="maggie059" id="458" name="Google Shape;458;p48"/>
            <p:cNvPicPr preferRelativeResize="0"/>
            <p:nvPr/>
          </p:nvPicPr>
          <p:blipFill rotWithShape="1">
            <a:blip r:embed="rId4">
              <a:alphaModFix/>
            </a:blip>
            <a:srcRect b="0" l="0" r="0" t="0"/>
            <a:stretch/>
          </p:blipFill>
          <p:spPr>
            <a:xfrm>
              <a:off x="4785" y="981"/>
              <a:ext cx="884" cy="884"/>
            </a:xfrm>
            <a:prstGeom prst="rect">
              <a:avLst/>
            </a:prstGeom>
            <a:noFill/>
            <a:ln>
              <a:noFill/>
            </a:ln>
          </p:spPr>
        </p:pic>
        <p:pic>
          <p:nvPicPr>
            <p:cNvPr descr="lisa2" id="459" name="Google Shape;459;p48"/>
            <p:cNvPicPr preferRelativeResize="0"/>
            <p:nvPr/>
          </p:nvPicPr>
          <p:blipFill rotWithShape="1">
            <a:blip r:embed="rId5">
              <a:alphaModFix/>
            </a:blip>
            <a:srcRect b="0" l="0" r="0" t="0"/>
            <a:stretch/>
          </p:blipFill>
          <p:spPr>
            <a:xfrm>
              <a:off x="113" y="3249"/>
              <a:ext cx="717" cy="930"/>
            </a:xfrm>
            <a:prstGeom prst="rect">
              <a:avLst/>
            </a:prstGeom>
            <a:noFill/>
            <a:ln>
              <a:noFill/>
            </a:ln>
          </p:spPr>
        </p:pic>
      </p:grpSp>
      <p:sp>
        <p:nvSpPr>
          <p:cNvPr id="460" name="Google Shape;460;p48"/>
          <p:cNvSpPr/>
          <p:nvPr/>
        </p:nvSpPr>
        <p:spPr>
          <a:xfrm>
            <a:off x="5892800" y="5638800"/>
            <a:ext cx="3962400" cy="762000"/>
          </a:xfrm>
          <a:prstGeom prst="wedgeRectCallout">
            <a:avLst>
              <a:gd fmla="val 19196" name="adj1"/>
              <a:gd fmla="val -109137" name="adj2"/>
            </a:avLst>
          </a:prstGeom>
          <a:solidFill>
            <a:schemeClr val="dk1"/>
          </a:solidFill>
          <a:ln cap="flat" cmpd="sng" w="9525">
            <a:solidFill>
              <a:srgbClr val="00008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2000"/>
              <a:buFont typeface="Arimo"/>
              <a:buNone/>
            </a:pPr>
            <a:r>
              <a:rPr b="1" i="0" lang="en-GB" sz="2000" u="none" cap="none" strike="noStrike">
                <a:solidFill>
                  <a:schemeClr val="lt1"/>
                </a:solidFill>
                <a:latin typeface="Arimo"/>
                <a:ea typeface="Arimo"/>
                <a:cs typeface="Arimo"/>
                <a:sym typeface="Arimo"/>
              </a:rPr>
              <a:t>Each cell has a unique cell reference e.g. D11</a:t>
            </a:r>
            <a:endParaRPr/>
          </a:p>
        </p:txBody>
      </p:sp>
      <p:sp>
        <p:nvSpPr>
          <p:cNvPr id="461" name="Google Shape;461;p48"/>
          <p:cNvSpPr/>
          <p:nvPr/>
        </p:nvSpPr>
        <p:spPr>
          <a:xfrm>
            <a:off x="0" y="3276600"/>
            <a:ext cx="1828800" cy="838200"/>
          </a:xfrm>
          <a:prstGeom prst="wedgeRectCallout">
            <a:avLst>
              <a:gd fmla="val 94654" name="adj1"/>
              <a:gd fmla="val 39120" name="adj2"/>
            </a:avLst>
          </a:prstGeom>
          <a:solidFill>
            <a:schemeClr val="dk1"/>
          </a:solidFill>
          <a:ln cap="flat" cmpd="sng" w="9525">
            <a:solidFill>
              <a:srgbClr val="00008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000"/>
              <a:buFont typeface="Arimo"/>
              <a:buNone/>
            </a:pPr>
            <a:r>
              <a:rPr b="1" i="0" lang="en-GB" sz="2000" u="none" cap="none" strike="noStrike">
                <a:solidFill>
                  <a:schemeClr val="lt1"/>
                </a:solidFill>
                <a:latin typeface="Arimo"/>
                <a:ea typeface="Arimo"/>
                <a:cs typeface="Arimo"/>
                <a:sym typeface="Arimo"/>
              </a:rPr>
              <a:t>Text labels</a:t>
            </a:r>
            <a:endParaRPr/>
          </a:p>
        </p:txBody>
      </p:sp>
      <p:sp>
        <p:nvSpPr>
          <p:cNvPr id="462" name="Google Shape;462;p48"/>
          <p:cNvSpPr/>
          <p:nvPr/>
        </p:nvSpPr>
        <p:spPr>
          <a:xfrm>
            <a:off x="4368800" y="914400"/>
            <a:ext cx="1524000" cy="762000"/>
          </a:xfrm>
          <a:prstGeom prst="wedgeRectCallout">
            <a:avLst>
              <a:gd fmla="val 29370" name="adj1"/>
              <a:gd fmla="val 93612" name="adj2"/>
            </a:avLst>
          </a:prstGeom>
          <a:solidFill>
            <a:schemeClr val="dk1"/>
          </a:solidFill>
          <a:ln cap="flat" cmpd="sng" w="9525">
            <a:solidFill>
              <a:srgbClr val="00008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000"/>
              <a:buFont typeface="Arimo"/>
              <a:buNone/>
            </a:pPr>
            <a:r>
              <a:rPr b="1" i="0" lang="en-GB" sz="2000" u="none" cap="none" strike="noStrike">
                <a:solidFill>
                  <a:schemeClr val="lt1"/>
                </a:solidFill>
                <a:latin typeface="Arimo"/>
                <a:ea typeface="Arimo"/>
                <a:cs typeface="Arimo"/>
                <a:sym typeface="Arimo"/>
              </a:rPr>
              <a:t>Text</a:t>
            </a:r>
            <a:r>
              <a:rPr b="0" i="0" lang="en-GB" sz="2000" u="none" cap="none" strike="noStrike">
                <a:solidFill>
                  <a:schemeClr val="lt1"/>
                </a:solidFill>
                <a:latin typeface="Arimo"/>
                <a:ea typeface="Arimo"/>
                <a:cs typeface="Arimo"/>
                <a:sym typeface="Arimo"/>
              </a:rPr>
              <a:t> </a:t>
            </a:r>
            <a:r>
              <a:rPr b="1" i="0" lang="en-GB" sz="2000" u="none" cap="none" strike="noStrike">
                <a:solidFill>
                  <a:schemeClr val="lt1"/>
                </a:solidFill>
                <a:latin typeface="Arimo"/>
                <a:ea typeface="Arimo"/>
                <a:cs typeface="Arimo"/>
                <a:sym typeface="Arimo"/>
              </a:rPr>
              <a:t>labels</a:t>
            </a:r>
            <a:endParaRPr/>
          </a:p>
        </p:txBody>
      </p:sp>
      <p:sp>
        <p:nvSpPr>
          <p:cNvPr id="463" name="Google Shape;463;p48"/>
          <p:cNvSpPr/>
          <p:nvPr/>
        </p:nvSpPr>
        <p:spPr>
          <a:xfrm>
            <a:off x="9956800" y="457200"/>
            <a:ext cx="1828800" cy="762000"/>
          </a:xfrm>
          <a:prstGeom prst="wedgeRectCallout">
            <a:avLst>
              <a:gd fmla="val -83213" name="adj1"/>
              <a:gd fmla="val 56578" name="adj2"/>
            </a:avLst>
          </a:prstGeom>
          <a:solidFill>
            <a:schemeClr val="dk1"/>
          </a:solidFill>
          <a:ln cap="flat" cmpd="sng" w="9525">
            <a:solidFill>
              <a:srgbClr val="00008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000"/>
              <a:buFont typeface="Arimo"/>
              <a:buNone/>
            </a:pPr>
            <a:r>
              <a:rPr b="1" i="0" lang="en-GB" sz="2000" u="none" cap="none" strike="noStrike">
                <a:solidFill>
                  <a:schemeClr val="lt1"/>
                </a:solidFill>
                <a:latin typeface="Arimo"/>
                <a:ea typeface="Arimo"/>
                <a:cs typeface="Arimo"/>
                <a:sym typeface="Arimo"/>
              </a:rPr>
              <a:t>Columns</a:t>
            </a:r>
            <a:endParaRPr/>
          </a:p>
          <a:p>
            <a:pPr indent="0" lvl="0" marL="0" marR="0" rtl="0" algn="ctr">
              <a:lnSpc>
                <a:spcPct val="100000"/>
              </a:lnSpc>
              <a:spcBef>
                <a:spcPts val="0"/>
              </a:spcBef>
              <a:spcAft>
                <a:spcPts val="0"/>
              </a:spcAft>
              <a:buClr>
                <a:schemeClr val="lt1"/>
              </a:buClr>
              <a:buSzPts val="2000"/>
              <a:buFont typeface="Arimo"/>
              <a:buNone/>
            </a:pPr>
            <a:r>
              <a:rPr b="1" i="0" lang="en-GB" sz="2000" u="none" cap="none" strike="noStrike">
                <a:solidFill>
                  <a:schemeClr val="lt1"/>
                </a:solidFill>
                <a:latin typeface="Arimo"/>
                <a:ea typeface="Arimo"/>
                <a:cs typeface="Arimo"/>
                <a:sym typeface="Arimo"/>
              </a:rPr>
              <a:t>(letters)</a:t>
            </a:r>
            <a:endParaRPr/>
          </a:p>
        </p:txBody>
      </p:sp>
      <p:sp>
        <p:nvSpPr>
          <p:cNvPr id="464" name="Google Shape;464;p48"/>
          <p:cNvSpPr/>
          <p:nvPr/>
        </p:nvSpPr>
        <p:spPr>
          <a:xfrm>
            <a:off x="406400" y="1295400"/>
            <a:ext cx="1828800" cy="685800"/>
          </a:xfrm>
          <a:prstGeom prst="wedgeRectCallout">
            <a:avLst>
              <a:gd fmla="val -52905" name="adj1"/>
              <a:gd fmla="val 86359" name="adj2"/>
            </a:avLst>
          </a:prstGeom>
          <a:solidFill>
            <a:schemeClr val="dk1"/>
          </a:solidFill>
          <a:ln cap="flat" cmpd="sng" w="9525">
            <a:solidFill>
              <a:srgbClr val="00008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000"/>
              <a:buFont typeface="Arimo"/>
              <a:buNone/>
            </a:pPr>
            <a:r>
              <a:rPr b="1" i="0" lang="en-GB" sz="2000" u="none" cap="none" strike="noStrike">
                <a:solidFill>
                  <a:schemeClr val="lt1"/>
                </a:solidFill>
                <a:latin typeface="Arimo"/>
                <a:ea typeface="Arimo"/>
                <a:cs typeface="Arimo"/>
                <a:sym typeface="Arimo"/>
              </a:rPr>
              <a:t>Rows</a:t>
            </a:r>
            <a:endParaRPr/>
          </a:p>
          <a:p>
            <a:pPr indent="0" lvl="0" marL="0" marR="0" rtl="0" algn="ctr">
              <a:lnSpc>
                <a:spcPct val="100000"/>
              </a:lnSpc>
              <a:spcBef>
                <a:spcPts val="0"/>
              </a:spcBef>
              <a:spcAft>
                <a:spcPts val="0"/>
              </a:spcAft>
              <a:buClr>
                <a:schemeClr val="lt1"/>
              </a:buClr>
              <a:buSzPts val="2000"/>
              <a:buFont typeface="Arimo"/>
              <a:buNone/>
            </a:pPr>
            <a:r>
              <a:rPr b="1" i="0" lang="en-GB" sz="2000" u="none" cap="none" strike="noStrike">
                <a:solidFill>
                  <a:schemeClr val="lt1"/>
                </a:solidFill>
                <a:latin typeface="Arimo"/>
                <a:ea typeface="Arimo"/>
                <a:cs typeface="Arimo"/>
                <a:sym typeface="Arimo"/>
              </a:rPr>
              <a:t>(numbers)</a:t>
            </a:r>
            <a:endParaRPr/>
          </a:p>
        </p:txBody>
      </p:sp>
      <p:sp>
        <p:nvSpPr>
          <p:cNvPr id="465" name="Google Shape;465;p48"/>
          <p:cNvSpPr/>
          <p:nvPr/>
        </p:nvSpPr>
        <p:spPr>
          <a:xfrm>
            <a:off x="7505700" y="4038600"/>
            <a:ext cx="1930500" cy="685800"/>
          </a:xfrm>
          <a:prstGeom prst="wedgeRectCallout">
            <a:avLst>
              <a:gd fmla="val -42589" name="adj1"/>
              <a:gd fmla="val -103397" name="adj2"/>
            </a:avLst>
          </a:prstGeom>
          <a:solidFill>
            <a:schemeClr val="dk1"/>
          </a:solidFill>
          <a:ln cap="flat" cmpd="sng" w="9525">
            <a:solidFill>
              <a:srgbClr val="00008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000"/>
              <a:buFont typeface="Arimo"/>
              <a:buNone/>
            </a:pPr>
            <a:r>
              <a:rPr b="1" i="0" lang="en-GB" sz="2000" u="none" cap="none" strike="noStrike">
                <a:solidFill>
                  <a:schemeClr val="lt1"/>
                </a:solidFill>
                <a:latin typeface="Arimo"/>
                <a:ea typeface="Arimo"/>
                <a:cs typeface="Arimo"/>
                <a:sym typeface="Arimo"/>
              </a:rPr>
              <a:t>Value</a:t>
            </a:r>
            <a:endParaRPr/>
          </a:p>
        </p:txBody>
      </p:sp>
      <p:sp>
        <p:nvSpPr>
          <p:cNvPr id="466" name="Google Shape;466;p48"/>
          <p:cNvSpPr/>
          <p:nvPr/>
        </p:nvSpPr>
        <p:spPr>
          <a:xfrm>
            <a:off x="9753600" y="4191000"/>
            <a:ext cx="2133600" cy="533400"/>
          </a:xfrm>
          <a:prstGeom prst="wedgeRectCallout">
            <a:avLst>
              <a:gd fmla="val 23469" name="adj1"/>
              <a:gd fmla="val -105643" name="adj2"/>
            </a:avLst>
          </a:prstGeom>
          <a:solidFill>
            <a:schemeClr val="dk1"/>
          </a:solidFill>
          <a:ln cap="flat" cmpd="sng" w="9525">
            <a:solidFill>
              <a:srgbClr val="00008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000"/>
              <a:buFont typeface="Arimo"/>
              <a:buNone/>
            </a:pPr>
            <a:r>
              <a:rPr b="1" i="0" lang="en-GB" sz="2000" u="none" cap="none" strike="noStrike">
                <a:solidFill>
                  <a:schemeClr val="lt1"/>
                </a:solidFill>
                <a:latin typeface="Arimo"/>
                <a:ea typeface="Arimo"/>
                <a:cs typeface="Arimo"/>
                <a:sym typeface="Arimo"/>
              </a:rPr>
              <a:t>Active Cell</a:t>
            </a:r>
            <a:endParaRPr/>
          </a:p>
        </p:txBody>
      </p:sp>
      <p:sp>
        <p:nvSpPr>
          <p:cNvPr id="467" name="Google Shape;467;p48"/>
          <p:cNvSpPr/>
          <p:nvPr/>
        </p:nvSpPr>
        <p:spPr>
          <a:xfrm>
            <a:off x="3149600" y="5715000"/>
            <a:ext cx="2031900" cy="685800"/>
          </a:xfrm>
          <a:prstGeom prst="wedgeRectCallout">
            <a:avLst>
              <a:gd fmla="val -59044" name="adj1"/>
              <a:gd fmla="val -78303" name="adj2"/>
            </a:avLst>
          </a:prstGeom>
          <a:solidFill>
            <a:schemeClr val="dk1"/>
          </a:solidFill>
          <a:ln cap="flat" cmpd="sng" w="9525">
            <a:solidFill>
              <a:srgbClr val="00008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000"/>
              <a:buFont typeface="Arimo"/>
              <a:buNone/>
            </a:pPr>
            <a:r>
              <a:rPr b="1" i="0" lang="en-GB" sz="2000" u="none" cap="none" strike="noStrike">
                <a:solidFill>
                  <a:schemeClr val="lt1"/>
                </a:solidFill>
                <a:latin typeface="Arimo"/>
                <a:ea typeface="Arimo"/>
                <a:cs typeface="Arimo"/>
                <a:sym typeface="Arimo"/>
              </a:rPr>
              <a:t>A</a:t>
            </a:r>
            <a:endParaRPr/>
          </a:p>
          <a:p>
            <a:pPr indent="0" lvl="0" marL="0" marR="0" rtl="0" algn="ctr">
              <a:lnSpc>
                <a:spcPct val="100000"/>
              </a:lnSpc>
              <a:spcBef>
                <a:spcPts val="0"/>
              </a:spcBef>
              <a:spcAft>
                <a:spcPts val="0"/>
              </a:spcAft>
              <a:buClr>
                <a:schemeClr val="lt1"/>
              </a:buClr>
              <a:buSzPts val="2000"/>
              <a:buFont typeface="Arimo"/>
              <a:buNone/>
            </a:pPr>
            <a:r>
              <a:rPr b="1" i="0" lang="en-GB" sz="2000" u="none" cap="none" strike="noStrike">
                <a:solidFill>
                  <a:schemeClr val="lt1"/>
                </a:solidFill>
                <a:latin typeface="Arimo"/>
                <a:ea typeface="Arimo"/>
                <a:cs typeface="Arimo"/>
                <a:sym typeface="Arimo"/>
              </a:rPr>
              <a:t>worksheet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grpSp>
        <p:nvGrpSpPr>
          <p:cNvPr id="472" name="Google Shape;472;p49"/>
          <p:cNvGrpSpPr/>
          <p:nvPr/>
        </p:nvGrpSpPr>
        <p:grpSpPr>
          <a:xfrm>
            <a:off x="0" y="899600"/>
            <a:ext cx="12192000" cy="5734482"/>
            <a:chOff x="0" y="567"/>
            <a:chExt cx="5760" cy="3612"/>
          </a:xfrm>
        </p:grpSpPr>
        <p:pic>
          <p:nvPicPr>
            <p:cNvPr id="473" name="Google Shape;473;p49"/>
            <p:cNvPicPr preferRelativeResize="0"/>
            <p:nvPr/>
          </p:nvPicPr>
          <p:blipFill rotWithShape="1">
            <a:blip r:embed="rId3">
              <a:alphaModFix/>
            </a:blip>
            <a:srcRect b="38910" l="0" r="30953" t="9366"/>
            <a:stretch/>
          </p:blipFill>
          <p:spPr>
            <a:xfrm>
              <a:off x="0" y="567"/>
              <a:ext cx="5760" cy="3130"/>
            </a:xfrm>
            <a:prstGeom prst="rect">
              <a:avLst/>
            </a:prstGeom>
            <a:noFill/>
            <a:ln>
              <a:noFill/>
            </a:ln>
          </p:spPr>
        </p:pic>
        <p:pic>
          <p:nvPicPr>
            <p:cNvPr descr="maggie059" id="474" name="Google Shape;474;p49"/>
            <p:cNvPicPr preferRelativeResize="0"/>
            <p:nvPr/>
          </p:nvPicPr>
          <p:blipFill rotWithShape="1">
            <a:blip r:embed="rId4">
              <a:alphaModFix/>
            </a:blip>
            <a:srcRect b="0" l="0" r="0" t="0"/>
            <a:stretch/>
          </p:blipFill>
          <p:spPr>
            <a:xfrm>
              <a:off x="4785" y="981"/>
              <a:ext cx="884" cy="884"/>
            </a:xfrm>
            <a:prstGeom prst="rect">
              <a:avLst/>
            </a:prstGeom>
            <a:noFill/>
            <a:ln>
              <a:noFill/>
            </a:ln>
          </p:spPr>
        </p:pic>
        <p:pic>
          <p:nvPicPr>
            <p:cNvPr descr="lisa2" id="475" name="Google Shape;475;p49"/>
            <p:cNvPicPr preferRelativeResize="0"/>
            <p:nvPr/>
          </p:nvPicPr>
          <p:blipFill rotWithShape="1">
            <a:blip r:embed="rId5">
              <a:alphaModFix/>
            </a:blip>
            <a:srcRect b="0" l="0" r="0" t="0"/>
            <a:stretch/>
          </p:blipFill>
          <p:spPr>
            <a:xfrm>
              <a:off x="158" y="3249"/>
              <a:ext cx="717" cy="930"/>
            </a:xfrm>
            <a:prstGeom prst="rect">
              <a:avLst/>
            </a:prstGeom>
            <a:noFill/>
            <a:ln>
              <a:noFill/>
            </a:ln>
          </p:spPr>
        </p:pic>
      </p:grpSp>
      <p:sp>
        <p:nvSpPr>
          <p:cNvPr id="476" name="Google Shape;476;p49"/>
          <p:cNvSpPr/>
          <p:nvPr/>
        </p:nvSpPr>
        <p:spPr>
          <a:xfrm>
            <a:off x="7416800" y="1447800"/>
            <a:ext cx="1625700" cy="533400"/>
          </a:xfrm>
          <a:prstGeom prst="wedgeRectCallout">
            <a:avLst>
              <a:gd fmla="val 24047" name="adj1"/>
              <a:gd fmla="val 47700" name="adj2"/>
            </a:avLst>
          </a:prstGeom>
          <a:solidFill>
            <a:schemeClr val="dk1"/>
          </a:solidFill>
          <a:ln cap="flat" cmpd="sng" w="9525">
            <a:solidFill>
              <a:srgbClr val="00008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000"/>
              <a:buFont typeface="Arimo"/>
              <a:buNone/>
            </a:pPr>
            <a:r>
              <a:rPr b="1" i="0" lang="en-GB" sz="2000" u="none" cap="none" strike="noStrike">
                <a:solidFill>
                  <a:schemeClr val="lt1"/>
                </a:solidFill>
                <a:latin typeface="Arimo"/>
                <a:ea typeface="Arimo"/>
                <a:cs typeface="Arimo"/>
                <a:sym typeface="Arimo"/>
              </a:rPr>
              <a:t>Formula</a:t>
            </a:r>
            <a:r>
              <a:rPr b="1" i="0" lang="en-GB" sz="2000" u="none" cap="none" strike="noStrike">
                <a:solidFill>
                  <a:schemeClr val="lt1"/>
                </a:solidFill>
                <a:latin typeface="Times New Roman"/>
                <a:ea typeface="Times New Roman"/>
                <a:cs typeface="Times New Roman"/>
                <a:sym typeface="Times New Roman"/>
              </a:rPr>
              <a:t> </a:t>
            </a:r>
            <a:endParaRPr/>
          </a:p>
        </p:txBody>
      </p:sp>
      <p:sp>
        <p:nvSpPr>
          <p:cNvPr id="477" name="Google Shape;477;p49"/>
          <p:cNvSpPr/>
          <p:nvPr/>
        </p:nvSpPr>
        <p:spPr>
          <a:xfrm>
            <a:off x="5283200" y="2590800"/>
            <a:ext cx="2544300" cy="1447800"/>
          </a:xfrm>
          <a:prstGeom prst="wedgeRectCallout">
            <a:avLst>
              <a:gd fmla="val 73008" name="adj1"/>
              <a:gd fmla="val -40410" name="adj2"/>
            </a:avLst>
          </a:prstGeom>
          <a:solidFill>
            <a:schemeClr val="dk1"/>
          </a:solidFill>
          <a:ln cap="flat" cmpd="sng" w="9525">
            <a:solidFill>
              <a:srgbClr val="00008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000"/>
              <a:buFont typeface="Arimo"/>
              <a:buNone/>
            </a:pPr>
            <a:r>
              <a:rPr b="1" i="0" lang="en-GB" sz="2000" u="none" cap="none" strike="noStrike">
                <a:solidFill>
                  <a:schemeClr val="lt1"/>
                </a:solidFill>
                <a:latin typeface="Arimo"/>
                <a:ea typeface="Arimo"/>
                <a:cs typeface="Arimo"/>
                <a:sym typeface="Arimo"/>
              </a:rPr>
              <a:t>Start with =</a:t>
            </a:r>
            <a:endParaRPr/>
          </a:p>
          <a:p>
            <a:pPr indent="0" lvl="0" marL="0" marR="0" rtl="0" algn="ctr">
              <a:lnSpc>
                <a:spcPct val="100000"/>
              </a:lnSpc>
              <a:spcBef>
                <a:spcPts val="0"/>
              </a:spcBef>
              <a:spcAft>
                <a:spcPts val="0"/>
              </a:spcAft>
              <a:buClr>
                <a:schemeClr val="lt1"/>
              </a:buClr>
              <a:buSzPts val="2000"/>
              <a:buFont typeface="Arimo"/>
              <a:buNone/>
            </a:pPr>
            <a:r>
              <a:rPr b="1" i="0" lang="en-GB" sz="2000" u="none" cap="none" strike="noStrike">
                <a:solidFill>
                  <a:schemeClr val="lt1"/>
                </a:solidFill>
                <a:latin typeface="Arimo"/>
                <a:ea typeface="Arimo"/>
                <a:cs typeface="Arimo"/>
                <a:sym typeface="Arimo"/>
              </a:rPr>
              <a:t>then</a:t>
            </a:r>
            <a:endParaRPr/>
          </a:p>
          <a:p>
            <a:pPr indent="0" lvl="0" marL="0" marR="0" rtl="0" algn="ctr">
              <a:lnSpc>
                <a:spcPct val="100000"/>
              </a:lnSpc>
              <a:spcBef>
                <a:spcPts val="0"/>
              </a:spcBef>
              <a:spcAft>
                <a:spcPts val="0"/>
              </a:spcAft>
              <a:buClr>
                <a:schemeClr val="lt1"/>
              </a:buClr>
              <a:buSzPts val="2000"/>
              <a:buFont typeface="Arimo"/>
              <a:buNone/>
            </a:pPr>
            <a:r>
              <a:rPr b="1" i="0" lang="en-GB" sz="2000" u="none" cap="none" strike="noStrike">
                <a:solidFill>
                  <a:schemeClr val="lt1"/>
                </a:solidFill>
                <a:latin typeface="Arimo"/>
                <a:ea typeface="Arimo"/>
                <a:cs typeface="Arimo"/>
                <a:sym typeface="Arimo"/>
              </a:rPr>
              <a:t>create the formula</a:t>
            </a:r>
            <a:r>
              <a:rPr b="1" i="0" lang="en-GB" sz="2000" u="none" cap="none" strike="noStrike">
                <a:solidFill>
                  <a:schemeClr val="lt1"/>
                </a:solidFill>
                <a:latin typeface="Times New Roman"/>
                <a:ea typeface="Times New Roman"/>
                <a:cs typeface="Times New Roman"/>
                <a:sym typeface="Times New Roman"/>
              </a:rPr>
              <a:t>  </a:t>
            </a:r>
            <a:endParaRPr/>
          </a:p>
        </p:txBody>
      </p:sp>
      <p:sp>
        <p:nvSpPr>
          <p:cNvPr id="478" name="Google Shape;478;p49"/>
          <p:cNvSpPr/>
          <p:nvPr/>
        </p:nvSpPr>
        <p:spPr>
          <a:xfrm>
            <a:off x="6400800" y="4648200"/>
            <a:ext cx="5384700" cy="1981200"/>
          </a:xfrm>
          <a:prstGeom prst="cloudCallout">
            <a:avLst>
              <a:gd fmla="val 11895" name="adj1"/>
              <a:gd fmla="val -12652" name="adj2"/>
            </a:avLst>
          </a:prstGeom>
          <a:solidFill>
            <a:schemeClr val="dk1"/>
          </a:solidFill>
          <a:ln cap="flat" cmpd="sng" w="9525">
            <a:solidFill>
              <a:srgbClr val="00008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000"/>
              <a:buFont typeface="Arimo"/>
              <a:buNone/>
            </a:pPr>
            <a:r>
              <a:rPr b="1" i="0" lang="en-GB" sz="2000" u="none" cap="none" strike="noStrike">
                <a:solidFill>
                  <a:schemeClr val="lt1"/>
                </a:solidFill>
                <a:latin typeface="Arimo"/>
                <a:ea typeface="Arimo"/>
                <a:cs typeface="Arimo"/>
                <a:sym typeface="Arimo"/>
              </a:rPr>
              <a:t>When you press Enter, the formula will automatically  be calculated.  </a:t>
            </a:r>
            <a:endParaRPr/>
          </a:p>
        </p:txBody>
      </p:sp>
      <p:sp>
        <p:nvSpPr>
          <p:cNvPr id="479" name="Google Shape;479;p49"/>
          <p:cNvSpPr/>
          <p:nvPr/>
        </p:nvSpPr>
        <p:spPr>
          <a:xfrm>
            <a:off x="711200" y="1447800"/>
            <a:ext cx="3139200" cy="1524000"/>
          </a:xfrm>
          <a:prstGeom prst="wedgeRectCallout">
            <a:avLst>
              <a:gd fmla="val 55589" name="adj1"/>
              <a:gd fmla="val -72628" name="adj2"/>
            </a:avLst>
          </a:prstGeom>
          <a:solidFill>
            <a:schemeClr val="dk1"/>
          </a:solidFill>
          <a:ln cap="flat" cmpd="sng" w="9525">
            <a:solidFill>
              <a:srgbClr val="00008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000"/>
              <a:buFont typeface="Arimo"/>
              <a:buNone/>
            </a:pPr>
            <a:r>
              <a:rPr b="1" i="0" lang="en-GB" sz="2000" u="none" cap="none" strike="noStrike">
                <a:solidFill>
                  <a:schemeClr val="lt1"/>
                </a:solidFill>
                <a:latin typeface="Arimo"/>
                <a:ea typeface="Arimo"/>
                <a:cs typeface="Arimo"/>
                <a:sym typeface="Arimo"/>
              </a:rPr>
              <a:t>Formulae can also be viewed and edited here in the formula bar.</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50"/>
          <p:cNvSpPr txBox="1"/>
          <p:nvPr/>
        </p:nvSpPr>
        <p:spPr>
          <a:xfrm>
            <a:off x="812800" y="76200"/>
            <a:ext cx="103632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SzPts val="4800"/>
              <a:buFont typeface="Arimo"/>
              <a:buNone/>
            </a:pPr>
            <a:r>
              <a:rPr b="1" i="0" lang="en-GB" sz="4800" u="none" cap="none" strike="noStrike">
                <a:solidFill>
                  <a:schemeClr val="dk2"/>
                </a:solidFill>
                <a:latin typeface="Arimo"/>
                <a:ea typeface="Arimo"/>
                <a:cs typeface="Arimo"/>
                <a:sym typeface="Arimo"/>
              </a:rPr>
              <a:t>Formula</a:t>
            </a:r>
            <a:endParaRPr/>
          </a:p>
        </p:txBody>
      </p:sp>
      <p:sp>
        <p:nvSpPr>
          <p:cNvPr id="485" name="Google Shape;485;p50"/>
          <p:cNvSpPr txBox="1"/>
          <p:nvPr/>
        </p:nvSpPr>
        <p:spPr>
          <a:xfrm>
            <a:off x="711200" y="1524000"/>
            <a:ext cx="9550500" cy="57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Arimo"/>
              <a:buNone/>
            </a:pPr>
            <a:r>
              <a:rPr b="0" i="0" lang="en-GB" sz="3200" u="none" cap="none" strike="noStrike">
                <a:solidFill>
                  <a:schemeClr val="dk1"/>
                </a:solidFill>
                <a:latin typeface="Arimo"/>
                <a:ea typeface="Arimo"/>
                <a:cs typeface="Arimo"/>
                <a:sym typeface="Arimo"/>
              </a:rPr>
              <a:t>All formula must start with   </a:t>
            </a:r>
            <a:r>
              <a:rPr b="1" i="0" lang="en-GB" sz="3200" u="none" cap="none" strike="noStrike">
                <a:solidFill>
                  <a:srgbClr val="CC0000"/>
                </a:solidFill>
                <a:latin typeface="Arimo"/>
                <a:ea typeface="Arimo"/>
                <a:cs typeface="Arimo"/>
                <a:sym typeface="Arimo"/>
              </a:rPr>
              <a:t>=</a:t>
            </a:r>
            <a:endParaRPr/>
          </a:p>
        </p:txBody>
      </p:sp>
      <p:sp>
        <p:nvSpPr>
          <p:cNvPr id="486" name="Google Shape;486;p50"/>
          <p:cNvSpPr txBox="1"/>
          <p:nvPr/>
        </p:nvSpPr>
        <p:spPr>
          <a:xfrm>
            <a:off x="711200" y="2316162"/>
            <a:ext cx="9550500" cy="57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Arimo"/>
              <a:buNone/>
            </a:pPr>
            <a:r>
              <a:rPr b="0" i="0" lang="en-GB" sz="3200" u="none" cap="none" strike="noStrike">
                <a:solidFill>
                  <a:schemeClr val="dk1"/>
                </a:solidFill>
                <a:latin typeface="Arimo"/>
                <a:ea typeface="Arimo"/>
                <a:cs typeface="Arimo"/>
                <a:sym typeface="Arimo"/>
              </a:rPr>
              <a:t>To add something, use        </a:t>
            </a:r>
            <a:r>
              <a:rPr b="1" i="0" lang="en-GB" sz="3200" u="none" cap="none" strike="noStrike">
                <a:solidFill>
                  <a:srgbClr val="CC0000"/>
                </a:solidFill>
                <a:latin typeface="Arimo"/>
                <a:ea typeface="Arimo"/>
                <a:cs typeface="Arimo"/>
                <a:sym typeface="Arimo"/>
              </a:rPr>
              <a:t>+</a:t>
            </a:r>
            <a:endParaRPr/>
          </a:p>
        </p:txBody>
      </p:sp>
      <p:sp>
        <p:nvSpPr>
          <p:cNvPr id="487" name="Google Shape;487;p50"/>
          <p:cNvSpPr txBox="1"/>
          <p:nvPr/>
        </p:nvSpPr>
        <p:spPr>
          <a:xfrm>
            <a:off x="711200" y="3154362"/>
            <a:ext cx="9550500" cy="57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Arimo"/>
              <a:buNone/>
            </a:pPr>
            <a:r>
              <a:rPr b="0" i="0" lang="en-GB" sz="3200" u="none" cap="none" strike="noStrike">
                <a:solidFill>
                  <a:schemeClr val="dk1"/>
                </a:solidFill>
                <a:latin typeface="Arimo"/>
                <a:ea typeface="Arimo"/>
                <a:cs typeface="Arimo"/>
                <a:sym typeface="Arimo"/>
              </a:rPr>
              <a:t>To subtract something, use </a:t>
            </a:r>
            <a:r>
              <a:rPr b="0" i="0" lang="en-GB" sz="3200" u="none" cap="none" strike="noStrike">
                <a:solidFill>
                  <a:srgbClr val="CC0000"/>
                </a:solidFill>
                <a:latin typeface="Arimo"/>
                <a:ea typeface="Arimo"/>
                <a:cs typeface="Arimo"/>
                <a:sym typeface="Arimo"/>
              </a:rPr>
              <a:t> </a:t>
            </a:r>
            <a:r>
              <a:rPr b="1" i="0" lang="en-GB" sz="3200" u="none" cap="none" strike="noStrike">
                <a:solidFill>
                  <a:srgbClr val="CC0000"/>
                </a:solidFill>
                <a:latin typeface="Arimo"/>
                <a:ea typeface="Arimo"/>
                <a:cs typeface="Arimo"/>
                <a:sym typeface="Arimo"/>
              </a:rPr>
              <a:t>-</a:t>
            </a:r>
            <a:endParaRPr/>
          </a:p>
        </p:txBody>
      </p:sp>
      <p:sp>
        <p:nvSpPr>
          <p:cNvPr id="488" name="Google Shape;488;p50"/>
          <p:cNvSpPr txBox="1"/>
          <p:nvPr/>
        </p:nvSpPr>
        <p:spPr>
          <a:xfrm>
            <a:off x="711200" y="3992562"/>
            <a:ext cx="9550500" cy="57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Arimo"/>
              <a:buNone/>
            </a:pPr>
            <a:r>
              <a:rPr b="0" i="0" lang="en-GB" sz="3200" u="none" cap="none" strike="noStrike">
                <a:solidFill>
                  <a:schemeClr val="dk1"/>
                </a:solidFill>
                <a:latin typeface="Arimo"/>
                <a:ea typeface="Arimo"/>
                <a:cs typeface="Arimo"/>
                <a:sym typeface="Arimo"/>
              </a:rPr>
              <a:t>To multiply something, use   </a:t>
            </a:r>
            <a:r>
              <a:rPr b="1" i="0" lang="en-GB" sz="3200" u="none" cap="none" strike="noStrike">
                <a:solidFill>
                  <a:srgbClr val="CC0000"/>
                </a:solidFill>
                <a:latin typeface="Arimo"/>
                <a:ea typeface="Arimo"/>
                <a:cs typeface="Arimo"/>
                <a:sym typeface="Arimo"/>
              </a:rPr>
              <a:t>*</a:t>
            </a:r>
            <a:endParaRPr/>
          </a:p>
        </p:txBody>
      </p:sp>
      <p:sp>
        <p:nvSpPr>
          <p:cNvPr id="489" name="Google Shape;489;p50"/>
          <p:cNvSpPr txBox="1"/>
          <p:nvPr/>
        </p:nvSpPr>
        <p:spPr>
          <a:xfrm>
            <a:off x="711200" y="4906962"/>
            <a:ext cx="9550500" cy="57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Arimo"/>
              <a:buNone/>
            </a:pPr>
            <a:r>
              <a:rPr b="0" i="0" lang="en-GB" sz="3200" u="none" cap="none" strike="noStrike">
                <a:solidFill>
                  <a:schemeClr val="dk1"/>
                </a:solidFill>
                <a:latin typeface="Arimo"/>
                <a:ea typeface="Arimo"/>
                <a:cs typeface="Arimo"/>
                <a:sym typeface="Arimo"/>
              </a:rPr>
              <a:t>To divide something, use      </a:t>
            </a:r>
            <a:r>
              <a:rPr b="1" i="0" lang="en-GB" sz="3200" u="none" cap="none" strike="noStrike">
                <a:solidFill>
                  <a:srgbClr val="CC0000"/>
                </a:solidFill>
                <a:latin typeface="Arimo"/>
                <a:ea typeface="Arimo"/>
                <a:cs typeface="Arimo"/>
                <a:sym typeface="Arimo"/>
              </a:rPr>
              <a:t>/</a:t>
            </a:r>
            <a:endParaRPr/>
          </a:p>
        </p:txBody>
      </p:sp>
      <p:pic>
        <p:nvPicPr>
          <p:cNvPr id="490" name="Google Shape;490;p50"/>
          <p:cNvPicPr preferRelativeResize="0"/>
          <p:nvPr/>
        </p:nvPicPr>
        <p:blipFill rotWithShape="1">
          <a:blip r:embed="rId3">
            <a:alphaModFix/>
          </a:blip>
          <a:srcRect b="0" l="0" r="0" t="0"/>
          <a:stretch/>
        </p:blipFill>
        <p:spPr>
          <a:xfrm>
            <a:off x="8591549" y="1844675"/>
            <a:ext cx="2079625" cy="332263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85"/>
                                        </p:tgtEl>
                                        <p:attrNameLst>
                                          <p:attrName>style.visibility</p:attrName>
                                        </p:attrNameLst>
                                      </p:cBhvr>
                                      <p:to>
                                        <p:strVal val="visible"/>
                                      </p:to>
                                    </p:set>
                                    <p:anim calcmode="lin" valueType="num">
                                      <p:cBhvr additive="base">
                                        <p:cTn dur="500"/>
                                        <p:tgtEl>
                                          <p:spTgt spid="485"/>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86"/>
                                        </p:tgtEl>
                                        <p:attrNameLst>
                                          <p:attrName>style.visibility</p:attrName>
                                        </p:attrNameLst>
                                      </p:cBhvr>
                                      <p:to>
                                        <p:strVal val="visible"/>
                                      </p:to>
                                    </p:set>
                                    <p:anim calcmode="lin" valueType="num">
                                      <p:cBhvr additive="base">
                                        <p:cTn dur="500"/>
                                        <p:tgtEl>
                                          <p:spTgt spid="486"/>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87"/>
                                        </p:tgtEl>
                                        <p:attrNameLst>
                                          <p:attrName>style.visibility</p:attrName>
                                        </p:attrNameLst>
                                      </p:cBhvr>
                                      <p:to>
                                        <p:strVal val="visible"/>
                                      </p:to>
                                    </p:set>
                                    <p:anim calcmode="lin" valueType="num">
                                      <p:cBhvr additive="base">
                                        <p:cTn dur="500"/>
                                        <p:tgtEl>
                                          <p:spTgt spid="487"/>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88"/>
                                        </p:tgtEl>
                                        <p:attrNameLst>
                                          <p:attrName>style.visibility</p:attrName>
                                        </p:attrNameLst>
                                      </p:cBhvr>
                                      <p:to>
                                        <p:strVal val="visible"/>
                                      </p:to>
                                    </p:set>
                                    <p:anim calcmode="lin" valueType="num">
                                      <p:cBhvr additive="base">
                                        <p:cTn dur="500"/>
                                        <p:tgtEl>
                                          <p:spTgt spid="488"/>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89"/>
                                        </p:tgtEl>
                                        <p:attrNameLst>
                                          <p:attrName>style.visibility</p:attrName>
                                        </p:attrNameLst>
                                      </p:cBhvr>
                                      <p:to>
                                        <p:strVal val="visible"/>
                                      </p:to>
                                    </p:set>
                                    <p:anim calcmode="lin" valueType="num">
                                      <p:cBhvr additive="base">
                                        <p:cTn dur="500"/>
                                        <p:tgtEl>
                                          <p:spTgt spid="489"/>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51"/>
          <p:cNvSpPr txBox="1"/>
          <p:nvPr>
            <p:ph type="title"/>
          </p:nvPr>
        </p:nvSpPr>
        <p:spPr>
          <a:xfrm>
            <a:off x="1117600" y="365125"/>
            <a:ext cx="140208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GB" sz="3800"/>
              <a:t>Second video for Spreadsheet basics</a:t>
            </a:r>
            <a:endParaRPr sz="3800"/>
          </a:p>
        </p:txBody>
      </p:sp>
      <p:sp>
        <p:nvSpPr>
          <p:cNvPr id="496" name="Google Shape;496;p51"/>
          <p:cNvSpPr txBox="1"/>
          <p:nvPr>
            <p:ph idx="1" type="body"/>
          </p:nvPr>
        </p:nvSpPr>
        <p:spPr>
          <a:xfrm>
            <a:off x="1117600" y="1825625"/>
            <a:ext cx="140208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497" name="Google Shape;497;p51" title="Spreadsheets_for_Beginners_12_mins.wmv">
            <a:hlinkClick r:id="rId3"/>
          </p:cNvPr>
          <p:cNvPicPr preferRelativeResize="0"/>
          <p:nvPr/>
        </p:nvPicPr>
        <p:blipFill>
          <a:blip r:embed="rId4">
            <a:alphaModFix/>
          </a:blip>
          <a:stretch>
            <a:fillRect/>
          </a:stretch>
        </p:blipFill>
        <p:spPr>
          <a:xfrm>
            <a:off x="264817" y="1405137"/>
            <a:ext cx="8746775" cy="49162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7"/>
                                        </p:tgtEl>
                                        <p:attrNameLst>
                                          <p:attrName>style.visibility</p:attrName>
                                        </p:attrNameLst>
                                      </p:cBhvr>
                                      <p:to>
                                        <p:strVal val="visible"/>
                                      </p:to>
                                    </p:set>
                                    <p:animEffect filter="fade" transition="in">
                                      <p:cBhvr>
                                        <p:cTn dur="1000"/>
                                        <p:tgtEl>
                                          <p:spTgt spid="4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52"/>
          <p:cNvSpPr txBox="1"/>
          <p:nvPr>
            <p:ph type="title"/>
          </p:nvPr>
        </p:nvSpPr>
        <p:spPr>
          <a:xfrm>
            <a:off x="1117600" y="365125"/>
            <a:ext cx="140208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GB"/>
              <a:t>So let's complete task 1 </a:t>
            </a:r>
            <a:endParaRPr/>
          </a:p>
        </p:txBody>
      </p:sp>
      <p:sp>
        <p:nvSpPr>
          <p:cNvPr id="503" name="Google Shape;503;p52"/>
          <p:cNvSpPr txBox="1"/>
          <p:nvPr>
            <p:ph idx="1" type="body"/>
          </p:nvPr>
        </p:nvSpPr>
        <p:spPr>
          <a:xfrm>
            <a:off x="1117600" y="1825625"/>
            <a:ext cx="140208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GB" u="sng">
                <a:solidFill>
                  <a:schemeClr val="hlink"/>
                </a:solidFill>
                <a:hlinkClick r:id="rId3"/>
              </a:rPr>
              <a:t>1. Cell Referencing in Spreadsheets</a:t>
            </a:r>
            <a:r>
              <a:rPr lang="en-GB"/>
              <a:t>  </a:t>
            </a:r>
            <a:endParaRPr/>
          </a:p>
          <a:p>
            <a:pPr indent="0" lvl="0" marL="0" rtl="0" algn="l">
              <a:spcBef>
                <a:spcPts val="1000"/>
              </a:spcBef>
              <a:spcAft>
                <a:spcPts val="0"/>
              </a:spcAft>
              <a:buNone/>
            </a:pPr>
            <a:r>
              <a:t/>
            </a:r>
            <a:endParaRPr/>
          </a:p>
          <a:p>
            <a:pPr indent="0" lvl="0" marL="0" rtl="0" algn="ctr">
              <a:spcBef>
                <a:spcPts val="0"/>
              </a:spcBef>
              <a:spcAft>
                <a:spcPts val="0"/>
              </a:spcAft>
              <a:buNone/>
            </a:pPr>
            <a:r>
              <a:rPr lang="en-GB" sz="4400">
                <a:solidFill>
                  <a:srgbClr val="FF0000"/>
                </a:solidFill>
              </a:rPr>
              <a:t>Now let's practice these spreadsheet skills</a:t>
            </a:r>
            <a:endParaRPr sz="4400">
              <a:solidFill>
                <a:srgbClr val="FF0000"/>
              </a:solidFill>
            </a:endParaRPr>
          </a:p>
          <a:p>
            <a:pPr indent="0" lvl="0" marL="0" rtl="0" algn="ctr">
              <a:spcBef>
                <a:spcPts val="0"/>
              </a:spcBef>
              <a:spcAft>
                <a:spcPts val="0"/>
              </a:spcAft>
              <a:buClr>
                <a:srgbClr val="FF0000"/>
              </a:buClr>
              <a:buSzPts val="4400"/>
              <a:buFont typeface="Arial"/>
              <a:buNone/>
            </a:pPr>
            <a:r>
              <a:rPr lang="en-GB" sz="4400">
                <a:solidFill>
                  <a:srgbClr val="FF0000"/>
                </a:solidFill>
              </a:rPr>
              <a:t>10 minutes</a:t>
            </a:r>
            <a:endParaRPr sz="4400">
              <a:solidFill>
                <a:srgbClr val="FF0000"/>
              </a:solidFill>
            </a:endParaRPr>
          </a:p>
          <a:p>
            <a:pPr indent="0" lvl="0" marL="0" rtl="0" algn="l">
              <a:spcBef>
                <a:spcPts val="1000"/>
              </a:spcBef>
              <a:spcAft>
                <a:spcPts val="0"/>
              </a:spcAft>
              <a:buNone/>
            </a:pPr>
            <a:r>
              <a:t/>
            </a:r>
            <a:endParaRPr/>
          </a:p>
          <a:p>
            <a:pPr indent="0" lvl="0" marL="0" rtl="0" algn="l">
              <a:spcBef>
                <a:spcPts val="1000"/>
              </a:spcBef>
              <a:spcAft>
                <a:spcPts val="0"/>
              </a:spcAft>
              <a:buNone/>
            </a:pPr>
            <a:r>
              <a:rPr lang="en-GB"/>
              <a:t>(You will have your own copy of the file in Google classroom)</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id="112" name="Google Shape;112;p17"/>
          <p:cNvPicPr preferRelativeResize="0"/>
          <p:nvPr/>
        </p:nvPicPr>
        <p:blipFill>
          <a:blip r:embed="rId3">
            <a:alphaModFix/>
          </a:blip>
          <a:stretch>
            <a:fillRect/>
          </a:stretch>
        </p:blipFill>
        <p:spPr>
          <a:xfrm>
            <a:off x="1116400" y="175125"/>
            <a:ext cx="10572750" cy="5981700"/>
          </a:xfrm>
          <a:prstGeom prst="rect">
            <a:avLst/>
          </a:prstGeom>
          <a:noFill/>
          <a:ln>
            <a:noFill/>
          </a:ln>
        </p:spPr>
      </p:pic>
      <p:sp>
        <p:nvSpPr>
          <p:cNvPr id="113" name="Google Shape;113;p17"/>
          <p:cNvSpPr/>
          <p:nvPr/>
        </p:nvSpPr>
        <p:spPr>
          <a:xfrm>
            <a:off x="1116400" y="1714775"/>
            <a:ext cx="10112700" cy="19431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p53"/>
          <p:cNvSpPr txBox="1"/>
          <p:nvPr>
            <p:ph type="title"/>
          </p:nvPr>
        </p:nvSpPr>
        <p:spPr>
          <a:xfrm>
            <a:off x="217700" y="274625"/>
            <a:ext cx="11768100" cy="11430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None/>
            </a:pPr>
            <a:r>
              <a:rPr lang="en-GB" sz="2400">
                <a:solidFill>
                  <a:schemeClr val="dk1"/>
                </a:solidFill>
              </a:rPr>
              <a:t>Task 2 </a:t>
            </a:r>
            <a:endParaRPr sz="2400">
              <a:solidFill>
                <a:schemeClr val="dk1"/>
              </a:solidFill>
            </a:endParaRPr>
          </a:p>
          <a:p>
            <a:pPr indent="0" lvl="0" marL="0" rtl="0" algn="l">
              <a:lnSpc>
                <a:spcPct val="90000"/>
              </a:lnSpc>
              <a:spcBef>
                <a:spcPts val="0"/>
              </a:spcBef>
              <a:spcAft>
                <a:spcPts val="0"/>
              </a:spcAft>
              <a:buNone/>
            </a:pPr>
            <a:r>
              <a:rPr lang="en-GB" sz="2400">
                <a:solidFill>
                  <a:schemeClr val="dk1"/>
                </a:solidFill>
              </a:rPr>
              <a:t>open 2. Main task with extension pupils resource spreadsheet document, Food for the month is £502.00</a:t>
            </a:r>
            <a:endParaRPr sz="2400">
              <a:solidFill>
                <a:schemeClr val="dk1"/>
              </a:solidFill>
            </a:endParaRPr>
          </a:p>
          <a:p>
            <a:pPr indent="0" lvl="0" marL="0" rtl="0" algn="l">
              <a:lnSpc>
                <a:spcPct val="90000"/>
              </a:lnSpc>
              <a:spcBef>
                <a:spcPts val="0"/>
              </a:spcBef>
              <a:spcAft>
                <a:spcPts val="0"/>
              </a:spcAft>
              <a:buNone/>
            </a:pPr>
            <a:r>
              <a:t/>
            </a:r>
            <a:endParaRPr sz="2300">
              <a:solidFill>
                <a:schemeClr val="dk1"/>
              </a:solidFill>
            </a:endParaRPr>
          </a:p>
        </p:txBody>
      </p:sp>
      <p:sp>
        <p:nvSpPr>
          <p:cNvPr id="509" name="Google Shape;509;p53"/>
          <p:cNvSpPr txBox="1"/>
          <p:nvPr>
            <p:ph idx="1" type="body"/>
          </p:nvPr>
        </p:nvSpPr>
        <p:spPr>
          <a:xfrm>
            <a:off x="232333" y="1628775"/>
            <a:ext cx="11768100" cy="5124600"/>
          </a:xfrm>
          <a:prstGeom prst="rect">
            <a:avLst/>
          </a:prstGeom>
          <a:solidFill>
            <a:schemeClr val="dk2"/>
          </a:solidFill>
          <a:ln>
            <a:noFill/>
          </a:ln>
        </p:spPr>
        <p:txBody>
          <a:bodyPr anchorCtr="0" anchor="t" bIns="45700" lIns="91425" spcFirstLastPara="1" rIns="91425" wrap="square" tIns="45700">
            <a:normAutofit lnSpcReduction="20000"/>
          </a:bodyPr>
          <a:lstStyle/>
          <a:p>
            <a:pPr indent="0" lvl="0" marL="0" rtl="0" algn="l">
              <a:lnSpc>
                <a:spcPct val="90000"/>
              </a:lnSpc>
              <a:spcBef>
                <a:spcPts val="640"/>
              </a:spcBef>
              <a:spcAft>
                <a:spcPts val="0"/>
              </a:spcAft>
              <a:buClr>
                <a:schemeClr val="dk1"/>
              </a:buClr>
              <a:buSzPts val="3200"/>
              <a:buFont typeface="Arial"/>
              <a:buNone/>
            </a:pPr>
            <a:r>
              <a:rPr lang="en-GB" sz="2900">
                <a:solidFill>
                  <a:schemeClr val="lt1"/>
                </a:solidFill>
              </a:rPr>
              <a:t>Read the instructions in the green box. </a:t>
            </a:r>
            <a:endParaRPr sz="2900">
              <a:solidFill>
                <a:schemeClr val="lt1"/>
              </a:solidFill>
            </a:endParaRPr>
          </a:p>
          <a:p>
            <a:pPr indent="-139700" lvl="0" marL="342900" rtl="0" algn="l">
              <a:lnSpc>
                <a:spcPct val="90000"/>
              </a:lnSpc>
              <a:spcBef>
                <a:spcPts val="640"/>
              </a:spcBef>
              <a:spcAft>
                <a:spcPts val="0"/>
              </a:spcAft>
              <a:buClr>
                <a:schemeClr val="dk1"/>
              </a:buClr>
              <a:buSzPts val="3200"/>
              <a:buFont typeface="Arial"/>
              <a:buNone/>
            </a:pPr>
            <a:r>
              <a:t/>
            </a:r>
            <a:endParaRPr sz="2900">
              <a:solidFill>
                <a:schemeClr val="lt1"/>
              </a:solidFill>
            </a:endParaRPr>
          </a:p>
          <a:p>
            <a:pPr indent="-139700" lvl="0" marL="342900" rtl="0" algn="l">
              <a:lnSpc>
                <a:spcPct val="90000"/>
              </a:lnSpc>
              <a:spcBef>
                <a:spcPts val="640"/>
              </a:spcBef>
              <a:spcAft>
                <a:spcPts val="0"/>
              </a:spcAft>
              <a:buClr>
                <a:schemeClr val="dk1"/>
              </a:buClr>
              <a:buSzPts val="3200"/>
              <a:buFont typeface="Arial"/>
              <a:buNone/>
            </a:pPr>
            <a:r>
              <a:t/>
            </a:r>
            <a:endParaRPr sz="2900">
              <a:solidFill>
                <a:schemeClr val="lt1"/>
              </a:solidFill>
            </a:endParaRPr>
          </a:p>
          <a:p>
            <a:pPr indent="-139700" lvl="0" marL="342900" rtl="0" algn="l">
              <a:lnSpc>
                <a:spcPct val="90000"/>
              </a:lnSpc>
              <a:spcBef>
                <a:spcPts val="640"/>
              </a:spcBef>
              <a:spcAft>
                <a:spcPts val="0"/>
              </a:spcAft>
              <a:buClr>
                <a:schemeClr val="dk1"/>
              </a:buClr>
              <a:buSzPts val="3200"/>
              <a:buFont typeface="Arial"/>
              <a:buNone/>
            </a:pPr>
            <a:r>
              <a:t/>
            </a:r>
            <a:endParaRPr sz="2900">
              <a:solidFill>
                <a:schemeClr val="lt1"/>
              </a:solidFill>
            </a:endParaRPr>
          </a:p>
          <a:p>
            <a:pPr indent="-139700" lvl="0" marL="342900" rtl="0" algn="l">
              <a:lnSpc>
                <a:spcPct val="90000"/>
              </a:lnSpc>
              <a:spcBef>
                <a:spcPts val="640"/>
              </a:spcBef>
              <a:spcAft>
                <a:spcPts val="0"/>
              </a:spcAft>
              <a:buClr>
                <a:schemeClr val="dk1"/>
              </a:buClr>
              <a:buSzPts val="3200"/>
              <a:buFont typeface="Arial"/>
              <a:buNone/>
            </a:pPr>
            <a:r>
              <a:t/>
            </a:r>
            <a:endParaRPr sz="2900">
              <a:solidFill>
                <a:schemeClr val="lt1"/>
              </a:solidFill>
            </a:endParaRPr>
          </a:p>
          <a:p>
            <a:pPr indent="-139700" lvl="0" marL="342900" rtl="0" algn="l">
              <a:lnSpc>
                <a:spcPct val="90000"/>
              </a:lnSpc>
              <a:spcBef>
                <a:spcPts val="640"/>
              </a:spcBef>
              <a:spcAft>
                <a:spcPts val="0"/>
              </a:spcAft>
              <a:buClr>
                <a:schemeClr val="dk1"/>
              </a:buClr>
              <a:buSzPts val="3200"/>
              <a:buFont typeface="Arial"/>
              <a:buNone/>
            </a:pPr>
            <a:r>
              <a:t/>
            </a:r>
            <a:endParaRPr sz="2900">
              <a:solidFill>
                <a:schemeClr val="lt1"/>
              </a:solidFill>
            </a:endParaRPr>
          </a:p>
          <a:p>
            <a:pPr indent="0" lvl="0" marL="0" rtl="0" algn="l">
              <a:lnSpc>
                <a:spcPct val="90000"/>
              </a:lnSpc>
              <a:spcBef>
                <a:spcPts val="640"/>
              </a:spcBef>
              <a:spcAft>
                <a:spcPts val="0"/>
              </a:spcAft>
              <a:buClr>
                <a:schemeClr val="dk1"/>
              </a:buClr>
              <a:buSzPts val="3200"/>
              <a:buFont typeface="Arial"/>
              <a:buNone/>
            </a:pPr>
            <a:r>
              <a:t/>
            </a:r>
            <a:endParaRPr sz="2900">
              <a:solidFill>
                <a:schemeClr val="lt1"/>
              </a:solidFill>
            </a:endParaRPr>
          </a:p>
          <a:p>
            <a:pPr indent="0" lvl="0" marL="0" rtl="0" algn="l">
              <a:lnSpc>
                <a:spcPct val="90000"/>
              </a:lnSpc>
              <a:spcBef>
                <a:spcPts val="640"/>
              </a:spcBef>
              <a:spcAft>
                <a:spcPts val="0"/>
              </a:spcAft>
              <a:buClr>
                <a:schemeClr val="dk1"/>
              </a:buClr>
              <a:buSzPts val="3200"/>
              <a:buFont typeface="Arial"/>
              <a:buNone/>
            </a:pPr>
            <a:r>
              <a:rPr lang="en-GB" sz="2900">
                <a:solidFill>
                  <a:schemeClr val="lt1"/>
                </a:solidFill>
              </a:rPr>
              <a:t>Extension task </a:t>
            </a:r>
            <a:endParaRPr sz="2900">
              <a:solidFill>
                <a:schemeClr val="lt1"/>
              </a:solidFill>
            </a:endParaRPr>
          </a:p>
          <a:p>
            <a:pPr indent="0" lvl="0" marL="0" rtl="0" algn="l">
              <a:lnSpc>
                <a:spcPct val="90000"/>
              </a:lnSpc>
              <a:spcBef>
                <a:spcPts val="640"/>
              </a:spcBef>
              <a:spcAft>
                <a:spcPts val="0"/>
              </a:spcAft>
              <a:buNone/>
            </a:pPr>
            <a:r>
              <a:rPr lang="en-GB" sz="2900">
                <a:solidFill>
                  <a:schemeClr val="lt1"/>
                </a:solidFill>
              </a:rPr>
              <a:t>Does </a:t>
            </a:r>
            <a:r>
              <a:rPr b="0" i="0" lang="en-GB" sz="2900" u="none">
                <a:solidFill>
                  <a:schemeClr val="lt1"/>
                </a:solidFill>
                <a:latin typeface="Arial"/>
                <a:ea typeface="Arial"/>
                <a:cs typeface="Arial"/>
                <a:sym typeface="Arial"/>
              </a:rPr>
              <a:t>Homer have</a:t>
            </a:r>
            <a:r>
              <a:rPr lang="en-GB" sz="2900">
                <a:solidFill>
                  <a:schemeClr val="lt1"/>
                </a:solidFill>
              </a:rPr>
              <a:t> </a:t>
            </a:r>
            <a:r>
              <a:rPr b="0" i="0" lang="en-GB" sz="2900" u="none">
                <a:solidFill>
                  <a:schemeClr val="lt1"/>
                </a:solidFill>
                <a:latin typeface="Arial"/>
                <a:ea typeface="Arial"/>
                <a:cs typeface="Arial"/>
                <a:sym typeface="Arial"/>
              </a:rPr>
              <a:t>enough money for Duff and doughnuts</a:t>
            </a:r>
            <a:r>
              <a:rPr lang="en-GB" sz="2900">
                <a:solidFill>
                  <a:schemeClr val="lt1"/>
                </a:solidFill>
              </a:rPr>
              <a:t>? Click on the second worksheet and find out.</a:t>
            </a:r>
            <a:endParaRPr sz="2900"/>
          </a:p>
          <a:p>
            <a:pPr indent="-139700" lvl="0" marL="342900" rtl="0" algn="l">
              <a:lnSpc>
                <a:spcPct val="90000"/>
              </a:lnSpc>
              <a:spcBef>
                <a:spcPts val="640"/>
              </a:spcBef>
              <a:spcAft>
                <a:spcPts val="0"/>
              </a:spcAft>
              <a:buClr>
                <a:schemeClr val="dk1"/>
              </a:buClr>
              <a:buSzPts val="3200"/>
              <a:buFont typeface="Arial"/>
              <a:buNone/>
            </a:pPr>
            <a:r>
              <a:t/>
            </a:r>
            <a:endParaRPr b="0" i="0" sz="3200" u="none">
              <a:solidFill>
                <a:schemeClr val="lt1"/>
              </a:solidFill>
              <a:latin typeface="Arial"/>
              <a:ea typeface="Arial"/>
              <a:cs typeface="Arial"/>
              <a:sym typeface="Arial"/>
            </a:endParaRPr>
          </a:p>
          <a:p>
            <a:pPr indent="-342900" lvl="0" marL="342900" rtl="0" algn="l">
              <a:lnSpc>
                <a:spcPct val="90000"/>
              </a:lnSpc>
              <a:spcBef>
                <a:spcPts val="640"/>
              </a:spcBef>
              <a:spcAft>
                <a:spcPts val="0"/>
              </a:spcAft>
              <a:buClr>
                <a:schemeClr val="lt1"/>
              </a:buClr>
              <a:buSzPts val="3200"/>
              <a:buFont typeface="Arial"/>
              <a:buChar char="•"/>
            </a:pPr>
            <a:r>
              <a:rPr b="0" i="0" lang="en-GB" sz="3200" u="none">
                <a:solidFill>
                  <a:schemeClr val="lt1"/>
                </a:solidFill>
                <a:latin typeface="Arial"/>
                <a:ea typeface="Arial"/>
                <a:cs typeface="Arial"/>
                <a:sym typeface="Arial"/>
              </a:rPr>
              <a:t>Answer the tasks on the worksheet</a:t>
            </a:r>
            <a:endParaRPr/>
          </a:p>
        </p:txBody>
      </p:sp>
      <p:pic>
        <p:nvPicPr>
          <p:cNvPr descr="4_homer" id="510" name="Google Shape;510;p53"/>
          <p:cNvPicPr preferRelativeResize="0"/>
          <p:nvPr/>
        </p:nvPicPr>
        <p:blipFill rotWithShape="1">
          <a:blip r:embed="rId3">
            <a:alphaModFix/>
          </a:blip>
          <a:srcRect b="0" l="0" r="0" t="0"/>
          <a:stretch/>
        </p:blipFill>
        <p:spPr>
          <a:xfrm>
            <a:off x="-2107467" y="2768549"/>
            <a:ext cx="888450" cy="660450"/>
          </a:xfrm>
          <a:prstGeom prst="rect">
            <a:avLst/>
          </a:prstGeom>
          <a:noFill/>
          <a:ln>
            <a:noFill/>
          </a:ln>
        </p:spPr>
      </p:pic>
      <p:pic>
        <p:nvPicPr>
          <p:cNvPr id="511" name="Google Shape;511;p53"/>
          <p:cNvPicPr preferRelativeResize="0"/>
          <p:nvPr/>
        </p:nvPicPr>
        <p:blipFill>
          <a:blip r:embed="rId4">
            <a:alphaModFix/>
          </a:blip>
          <a:stretch>
            <a:fillRect/>
          </a:stretch>
        </p:blipFill>
        <p:spPr>
          <a:xfrm>
            <a:off x="2371583" y="2401803"/>
            <a:ext cx="5586627" cy="23287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pic>
        <p:nvPicPr>
          <p:cNvPr id="516" name="Google Shape;516;p54"/>
          <p:cNvPicPr preferRelativeResize="0"/>
          <p:nvPr>
            <p:ph idx="1" type="body"/>
          </p:nvPr>
        </p:nvPicPr>
        <p:blipFill rotWithShape="1">
          <a:blip r:embed="rId3">
            <a:alphaModFix/>
          </a:blip>
          <a:srcRect b="64364" l="0" r="57002" t="8591"/>
          <a:stretch/>
        </p:blipFill>
        <p:spPr>
          <a:xfrm>
            <a:off x="334433" y="3573462"/>
            <a:ext cx="11055300" cy="2868600"/>
          </a:xfrm>
          <a:prstGeom prst="rect">
            <a:avLst/>
          </a:prstGeom>
          <a:noFill/>
          <a:ln>
            <a:noFill/>
          </a:ln>
        </p:spPr>
      </p:pic>
      <p:sp>
        <p:nvSpPr>
          <p:cNvPr id="517" name="Google Shape;517;p54"/>
          <p:cNvSpPr txBox="1"/>
          <p:nvPr/>
        </p:nvSpPr>
        <p:spPr>
          <a:xfrm>
            <a:off x="6331133" y="3425062"/>
            <a:ext cx="5471700" cy="1160400"/>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00"/>
              </a:buClr>
              <a:buSzPts val="2800"/>
              <a:buFont typeface="Arial"/>
              <a:buNone/>
            </a:pPr>
            <a:r>
              <a:rPr b="0" i="0" lang="en-GB" sz="2800" u="none" cap="none" strike="noStrike">
                <a:solidFill>
                  <a:srgbClr val="FFFF00"/>
                </a:solidFill>
                <a:latin typeface="Arial"/>
                <a:ea typeface="Arial"/>
                <a:cs typeface="Arial"/>
                <a:sym typeface="Arial"/>
              </a:rPr>
              <a:t>Formula in the fx bar</a:t>
            </a:r>
            <a:endParaRPr/>
          </a:p>
          <a:p>
            <a:pPr indent="0" lvl="0" marL="0" marR="0" rtl="0" algn="l">
              <a:lnSpc>
                <a:spcPct val="100000"/>
              </a:lnSpc>
              <a:spcBef>
                <a:spcPts val="1400"/>
              </a:spcBef>
              <a:spcAft>
                <a:spcPts val="0"/>
              </a:spcAft>
              <a:buClr>
                <a:srgbClr val="FFFF00"/>
              </a:buClr>
              <a:buSzPts val="2800"/>
              <a:buFont typeface="Arial"/>
              <a:buNone/>
            </a:pPr>
            <a:r>
              <a:rPr b="0" i="0" lang="en-GB" sz="2800" u="none" cap="none" strike="noStrike">
                <a:solidFill>
                  <a:srgbClr val="FFFF00"/>
                </a:solidFill>
                <a:latin typeface="Arial"/>
                <a:ea typeface="Arial"/>
                <a:cs typeface="Arial"/>
                <a:sym typeface="Arial"/>
              </a:rPr>
              <a:t>= F7*E7 </a:t>
            </a:r>
            <a:endParaRPr/>
          </a:p>
        </p:txBody>
      </p:sp>
      <p:sp>
        <p:nvSpPr>
          <p:cNvPr id="518" name="Google Shape;518;p54"/>
          <p:cNvSpPr txBox="1"/>
          <p:nvPr/>
        </p:nvSpPr>
        <p:spPr>
          <a:xfrm>
            <a:off x="431800" y="260350"/>
            <a:ext cx="11521200" cy="3013200"/>
          </a:xfrm>
          <a:prstGeom prst="rect">
            <a:avLst/>
          </a:pr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00"/>
              </a:buClr>
              <a:buSzPts val="2400"/>
              <a:buFont typeface="Arial"/>
              <a:buNone/>
            </a:pPr>
            <a:r>
              <a:rPr b="0" i="0" lang="en-GB" sz="2400" u="none" cap="none" strike="noStrike">
                <a:solidFill>
                  <a:schemeClr val="lt1"/>
                </a:solidFill>
                <a:latin typeface="Arial"/>
                <a:ea typeface="Arial"/>
                <a:cs typeface="Arial"/>
                <a:sym typeface="Arial"/>
              </a:rPr>
              <a:t>Remember that all formulas start with an</a:t>
            </a:r>
            <a:endParaRPr>
              <a:solidFill>
                <a:schemeClr val="lt1"/>
              </a:solidFill>
            </a:endParaRPr>
          </a:p>
          <a:p>
            <a:pPr indent="0" lvl="0" marL="0" marR="0" rtl="0" algn="l">
              <a:lnSpc>
                <a:spcPct val="100000"/>
              </a:lnSpc>
              <a:spcBef>
                <a:spcPts val="1200"/>
              </a:spcBef>
              <a:spcAft>
                <a:spcPts val="0"/>
              </a:spcAft>
              <a:buClr>
                <a:srgbClr val="FFFF00"/>
              </a:buClr>
              <a:buSzPts val="2400"/>
              <a:buFont typeface="Arial"/>
              <a:buNone/>
            </a:pPr>
            <a:r>
              <a:rPr b="0" i="0" lang="en-GB" sz="2400" u="none" cap="none" strike="noStrike">
                <a:solidFill>
                  <a:schemeClr val="lt1"/>
                </a:solidFill>
                <a:latin typeface="Arial"/>
                <a:ea typeface="Arial"/>
                <a:cs typeface="Arial"/>
                <a:sym typeface="Arial"/>
              </a:rPr>
              <a:t> </a:t>
            </a:r>
            <a:r>
              <a:rPr b="0" i="0" lang="en-GB" sz="2400" u="none" cap="none" strike="noStrike">
                <a:solidFill>
                  <a:srgbClr val="FF0000"/>
                </a:solidFill>
                <a:latin typeface="Arial"/>
                <a:ea typeface="Arial"/>
                <a:cs typeface="Arial"/>
                <a:sym typeface="Arial"/>
              </a:rPr>
              <a:t>=</a:t>
            </a:r>
            <a:r>
              <a:rPr b="0" i="0" lang="en-GB" sz="2400" u="none" cap="none" strike="noStrike">
                <a:solidFill>
                  <a:schemeClr val="lt1"/>
                </a:solidFill>
                <a:latin typeface="Arial"/>
                <a:ea typeface="Arial"/>
                <a:cs typeface="Arial"/>
                <a:sym typeface="Arial"/>
              </a:rPr>
              <a:t> sign</a:t>
            </a:r>
            <a:endParaRPr>
              <a:solidFill>
                <a:schemeClr val="lt1"/>
              </a:solidFill>
            </a:endParaRPr>
          </a:p>
          <a:p>
            <a:pPr indent="0" lvl="0" marL="0" marR="0" rtl="0" algn="l">
              <a:lnSpc>
                <a:spcPct val="100000"/>
              </a:lnSpc>
              <a:spcBef>
                <a:spcPts val="1200"/>
              </a:spcBef>
              <a:spcAft>
                <a:spcPts val="0"/>
              </a:spcAft>
              <a:buClr>
                <a:srgbClr val="FFFF00"/>
              </a:buClr>
              <a:buSzPts val="2400"/>
              <a:buFont typeface="Arial"/>
              <a:buNone/>
            </a:pPr>
            <a:r>
              <a:rPr b="0" i="0" lang="en-GB" sz="2400" u="none" cap="none" strike="noStrike">
                <a:solidFill>
                  <a:schemeClr val="lt1"/>
                </a:solidFill>
                <a:latin typeface="Arial"/>
                <a:ea typeface="Arial"/>
                <a:cs typeface="Arial"/>
                <a:sym typeface="Arial"/>
              </a:rPr>
              <a:t>We also have to input the cell reference number not the actual number. </a:t>
            </a:r>
            <a:r>
              <a:rPr b="0" i="0" lang="en-GB" sz="2400" u="none" cap="none" strike="noStrike">
                <a:solidFill>
                  <a:srgbClr val="FF0000"/>
                </a:solidFill>
                <a:latin typeface="Arial"/>
                <a:ea typeface="Arial"/>
                <a:cs typeface="Arial"/>
                <a:sym typeface="Arial"/>
              </a:rPr>
              <a:t>E.g. </a:t>
            </a:r>
            <a:r>
              <a:rPr lang="en-GB" sz="2400">
                <a:solidFill>
                  <a:srgbClr val="FF0000"/>
                </a:solidFill>
              </a:rPr>
              <a:t>F7</a:t>
            </a:r>
            <a:endParaRPr>
              <a:solidFill>
                <a:srgbClr val="FF0000"/>
              </a:solidFill>
            </a:endParaRPr>
          </a:p>
          <a:p>
            <a:pPr indent="0" lvl="0" marL="0" marR="0" rtl="0" algn="l">
              <a:lnSpc>
                <a:spcPct val="100000"/>
              </a:lnSpc>
              <a:spcBef>
                <a:spcPts val="1200"/>
              </a:spcBef>
              <a:spcAft>
                <a:spcPts val="0"/>
              </a:spcAft>
              <a:buClr>
                <a:srgbClr val="FFFF00"/>
              </a:buClr>
              <a:buSzPts val="2400"/>
              <a:buFont typeface="Arial"/>
              <a:buNone/>
            </a:pPr>
            <a:r>
              <a:rPr b="0" i="0" lang="en-GB" sz="2400" u="none" cap="none" strike="noStrike">
                <a:solidFill>
                  <a:schemeClr val="lt1"/>
                </a:solidFill>
                <a:latin typeface="Arial"/>
                <a:ea typeface="Arial"/>
                <a:cs typeface="Arial"/>
                <a:sym typeface="Arial"/>
              </a:rPr>
              <a:t>Below is an example of a formula  </a:t>
            </a:r>
            <a:endParaRPr>
              <a:solidFill>
                <a:schemeClr val="lt1"/>
              </a:solidFill>
            </a:endParaRPr>
          </a:p>
          <a:p>
            <a:pPr indent="0" lvl="0" marL="0" marR="0" rtl="0" algn="l">
              <a:lnSpc>
                <a:spcPct val="100000"/>
              </a:lnSpc>
              <a:spcBef>
                <a:spcPts val="1200"/>
              </a:spcBef>
              <a:spcAft>
                <a:spcPts val="0"/>
              </a:spcAft>
              <a:buClr>
                <a:srgbClr val="FFFF00"/>
              </a:buClr>
              <a:buSzPts val="2400"/>
              <a:buFont typeface="Arial"/>
              <a:buNone/>
            </a:pPr>
            <a:r>
              <a:rPr b="0" i="0" lang="en-GB" sz="2400" u="none" cap="none" strike="noStrike">
                <a:solidFill>
                  <a:srgbClr val="FF0000"/>
                </a:solidFill>
                <a:latin typeface="Arial"/>
                <a:ea typeface="Arial"/>
                <a:cs typeface="Arial"/>
                <a:sym typeface="Arial"/>
              </a:rPr>
              <a:t>=F7*</a:t>
            </a:r>
            <a:r>
              <a:rPr lang="en-GB" sz="2400">
                <a:solidFill>
                  <a:srgbClr val="FF0000"/>
                </a:solidFill>
              </a:rPr>
              <a:t>E7</a:t>
            </a:r>
            <a:endParaRPr>
              <a:solidFill>
                <a:srgbClr val="FF0000"/>
              </a:solidFill>
            </a:endParaRPr>
          </a:p>
        </p:txBody>
      </p:sp>
      <p:cxnSp>
        <p:nvCxnSpPr>
          <p:cNvPr id="519" name="Google Shape;519;p54"/>
          <p:cNvCxnSpPr>
            <a:stCxn id="517" idx="1"/>
          </p:cNvCxnSpPr>
          <p:nvPr/>
        </p:nvCxnSpPr>
        <p:spPr>
          <a:xfrm rot="10800000">
            <a:off x="4751933" y="3789262"/>
            <a:ext cx="1579200" cy="216000"/>
          </a:xfrm>
          <a:prstGeom prst="straightConnector1">
            <a:avLst/>
          </a:prstGeom>
          <a:noFill/>
          <a:ln cap="flat" cmpd="sng" w="82550">
            <a:solidFill>
              <a:srgbClr val="FF0000"/>
            </a:solidFill>
            <a:prstDash val="solid"/>
            <a:miter lim="800000"/>
            <a:headEnd len="med" w="med" type="none"/>
            <a:tailEnd len="med" w="med" type="triangle"/>
          </a:ln>
        </p:spPr>
      </p:cxn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sp>
        <p:nvSpPr>
          <p:cNvPr id="524" name="Google Shape;524;p55"/>
          <p:cNvSpPr txBox="1"/>
          <p:nvPr>
            <p:ph type="title"/>
          </p:nvPr>
        </p:nvSpPr>
        <p:spPr>
          <a:xfrm>
            <a:off x="1117600" y="365125"/>
            <a:ext cx="140208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GB"/>
              <a:t>Purple pen let's check your answers</a:t>
            </a:r>
            <a:endParaRPr/>
          </a:p>
        </p:txBody>
      </p:sp>
      <p:sp>
        <p:nvSpPr>
          <p:cNvPr id="525" name="Google Shape;525;p55"/>
          <p:cNvSpPr txBox="1"/>
          <p:nvPr>
            <p:ph idx="1" type="body"/>
          </p:nvPr>
        </p:nvSpPr>
        <p:spPr>
          <a:xfrm>
            <a:off x="609600" y="1417625"/>
            <a:ext cx="10972800" cy="52578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GB" u="sng">
                <a:solidFill>
                  <a:schemeClr val="hlink"/>
                </a:solidFill>
                <a:hlinkClick r:id="rId3"/>
              </a:rPr>
              <a:t>Main task teachers example</a:t>
            </a:r>
            <a:r>
              <a:rPr lang="en-GB"/>
              <a:t>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sp>
        <p:nvSpPr>
          <p:cNvPr id="530" name="Google Shape;530;p56"/>
          <p:cNvSpPr txBox="1"/>
          <p:nvPr>
            <p:ph type="title"/>
          </p:nvPr>
        </p:nvSpPr>
        <p:spPr>
          <a:xfrm>
            <a:off x="609600" y="12"/>
            <a:ext cx="109728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2"/>
              </a:buClr>
              <a:buSzPts val="4400"/>
              <a:buFont typeface="Arial"/>
              <a:buNone/>
            </a:pPr>
            <a:r>
              <a:rPr b="0" i="0" lang="en-GB" sz="4400" u="none">
                <a:solidFill>
                  <a:schemeClr val="dk2"/>
                </a:solidFill>
                <a:latin typeface="Arial"/>
                <a:ea typeface="Arial"/>
                <a:cs typeface="Arial"/>
                <a:sym typeface="Arial"/>
              </a:rPr>
              <a:t>Let</a:t>
            </a:r>
            <a:r>
              <a:rPr lang="en-GB"/>
              <a:t>’</a:t>
            </a:r>
            <a:r>
              <a:rPr b="0" i="0" lang="en-GB" sz="4400" u="none">
                <a:solidFill>
                  <a:schemeClr val="dk2"/>
                </a:solidFill>
                <a:latin typeface="Arial"/>
                <a:ea typeface="Arial"/>
                <a:cs typeface="Arial"/>
                <a:sym typeface="Arial"/>
              </a:rPr>
              <a:t>s check what you know</a:t>
            </a:r>
            <a:endParaRPr/>
          </a:p>
        </p:txBody>
      </p:sp>
      <p:pic>
        <p:nvPicPr>
          <p:cNvPr id="531" name="Google Shape;531;p56"/>
          <p:cNvPicPr preferRelativeResize="0"/>
          <p:nvPr>
            <p:ph idx="1" type="body"/>
          </p:nvPr>
        </p:nvPicPr>
        <p:blipFill rotWithShape="1">
          <a:blip r:embed="rId3">
            <a:alphaModFix/>
          </a:blip>
          <a:srcRect b="0" l="0" r="0" t="0"/>
          <a:stretch/>
        </p:blipFill>
        <p:spPr>
          <a:xfrm>
            <a:off x="1143033" y="1060279"/>
            <a:ext cx="3695100" cy="1997100"/>
          </a:xfrm>
          <a:prstGeom prst="rect">
            <a:avLst/>
          </a:prstGeom>
          <a:noFill/>
          <a:ln>
            <a:noFill/>
          </a:ln>
        </p:spPr>
      </p:pic>
      <p:sp>
        <p:nvSpPr>
          <p:cNvPr id="532" name="Google Shape;532;p56"/>
          <p:cNvSpPr txBox="1"/>
          <p:nvPr>
            <p:ph idx="2" type="body"/>
          </p:nvPr>
        </p:nvSpPr>
        <p:spPr>
          <a:xfrm>
            <a:off x="5837333" y="1060282"/>
            <a:ext cx="5384700" cy="1756500"/>
          </a:xfrm>
          <a:prstGeom prst="rect">
            <a:avLst/>
          </a:prstGeom>
          <a:noFill/>
          <a:ln>
            <a:noFill/>
          </a:ln>
        </p:spPr>
        <p:txBody>
          <a:bodyPr anchorCtr="0" anchor="t" bIns="45700" lIns="91425" spcFirstLastPara="1" rIns="91425" wrap="square" tIns="45700">
            <a:normAutofit/>
          </a:bodyPr>
          <a:lstStyle/>
          <a:p>
            <a:pPr indent="-342900" lvl="0" marL="342900" marR="0" rtl="0" algn="l">
              <a:lnSpc>
                <a:spcPct val="100000"/>
              </a:lnSpc>
              <a:spcBef>
                <a:spcPts val="0"/>
              </a:spcBef>
              <a:spcAft>
                <a:spcPts val="0"/>
              </a:spcAft>
              <a:buClr>
                <a:schemeClr val="dk1"/>
              </a:buClr>
              <a:buSzPts val="3200"/>
              <a:buFont typeface="Arial"/>
              <a:buChar char="•"/>
            </a:pPr>
            <a:r>
              <a:rPr b="0" i="0" lang="en-GB" sz="3200" u="none" cap="none" strike="noStrike">
                <a:solidFill>
                  <a:schemeClr val="dk1"/>
                </a:solidFill>
                <a:latin typeface="Arial"/>
                <a:ea typeface="Arial"/>
                <a:cs typeface="Arial"/>
                <a:sym typeface="Arial"/>
              </a:rPr>
              <a:t>Open the file called </a:t>
            </a:r>
            <a:r>
              <a:rPr lang="en-GB" u="sng">
                <a:solidFill>
                  <a:schemeClr val="hlink"/>
                </a:solidFill>
                <a:hlinkClick r:id="rId4"/>
              </a:rPr>
              <a:t>3.Lisa’s Quiz</a:t>
            </a:r>
            <a:r>
              <a:rPr lang="en-GB"/>
              <a:t> </a:t>
            </a:r>
            <a:endParaRPr b="0" i="0" sz="3200" u="none">
              <a:solidFill>
                <a:schemeClr val="dk1"/>
              </a:solidFill>
              <a:latin typeface="Arial"/>
              <a:ea typeface="Arial"/>
              <a:cs typeface="Arial"/>
              <a:sym typeface="Arial"/>
            </a:endParaRPr>
          </a:p>
        </p:txBody>
      </p:sp>
      <p:sp>
        <p:nvSpPr>
          <p:cNvPr id="533" name="Google Shape;533;p56"/>
          <p:cNvSpPr txBox="1"/>
          <p:nvPr/>
        </p:nvSpPr>
        <p:spPr>
          <a:xfrm>
            <a:off x="360400" y="3140100"/>
            <a:ext cx="11222100" cy="3863400"/>
          </a:xfrm>
          <a:prstGeom prst="rect">
            <a:avLst/>
          </a:prstGeom>
          <a:noFill/>
          <a:ln>
            <a:noFill/>
          </a:ln>
        </p:spPr>
        <p:txBody>
          <a:bodyPr anchorCtr="0" anchor="t" bIns="91425" lIns="91425" spcFirstLastPara="1" rIns="91425" wrap="square" tIns="91425">
            <a:spAutoFit/>
          </a:bodyPr>
          <a:lstStyle/>
          <a:p>
            <a:pPr indent="0" lvl="0" marL="0" rtl="0" algn="l">
              <a:spcBef>
                <a:spcPts val="360"/>
              </a:spcBef>
              <a:spcAft>
                <a:spcPts val="0"/>
              </a:spcAft>
              <a:buNone/>
            </a:pPr>
            <a:r>
              <a:rPr lang="en-GB" sz="3200">
                <a:solidFill>
                  <a:schemeClr val="dk1"/>
                </a:solidFill>
              </a:rPr>
              <a:t>You will need to type a single speech mark before you add the mathematical operator in!</a:t>
            </a:r>
            <a:endParaRPr sz="3200">
              <a:solidFill>
                <a:schemeClr val="dk1"/>
              </a:solidFill>
            </a:endParaRPr>
          </a:p>
          <a:p>
            <a:pPr indent="0" lvl="0" marL="0" rtl="0" algn="l">
              <a:spcBef>
                <a:spcPts val="360"/>
              </a:spcBef>
              <a:spcAft>
                <a:spcPts val="0"/>
              </a:spcAft>
              <a:buNone/>
            </a:pPr>
            <a:r>
              <a:rPr lang="en-GB" sz="3200">
                <a:solidFill>
                  <a:schemeClr val="dk1"/>
                </a:solidFill>
              </a:rPr>
              <a:t> </a:t>
            </a:r>
            <a:endParaRPr sz="3200">
              <a:solidFill>
                <a:schemeClr val="dk1"/>
              </a:solidFill>
            </a:endParaRPr>
          </a:p>
          <a:p>
            <a:pPr indent="0" lvl="0" marL="0" rtl="0" algn="l">
              <a:spcBef>
                <a:spcPts val="360"/>
              </a:spcBef>
              <a:spcAft>
                <a:spcPts val="0"/>
              </a:spcAft>
              <a:buNone/>
            </a:pPr>
            <a:r>
              <a:t/>
            </a:r>
            <a:endParaRPr sz="3200">
              <a:solidFill>
                <a:schemeClr val="dk1"/>
              </a:solidFill>
            </a:endParaRPr>
          </a:p>
          <a:p>
            <a:pPr indent="0" lvl="0" marL="0" rtl="0" algn="l">
              <a:spcBef>
                <a:spcPts val="360"/>
              </a:spcBef>
              <a:spcAft>
                <a:spcPts val="0"/>
              </a:spcAft>
              <a:buNone/>
            </a:pPr>
            <a:r>
              <a:t/>
            </a:r>
            <a:endParaRPr sz="3200">
              <a:solidFill>
                <a:schemeClr val="dk1"/>
              </a:solidFill>
            </a:endParaRPr>
          </a:p>
          <a:p>
            <a:pPr indent="0" lvl="0" marL="0" rtl="0" algn="l">
              <a:spcBef>
                <a:spcPts val="360"/>
              </a:spcBef>
              <a:spcAft>
                <a:spcPts val="0"/>
              </a:spcAft>
              <a:buNone/>
            </a:pPr>
            <a:r>
              <a:rPr lang="en-GB" sz="3200">
                <a:solidFill>
                  <a:schemeClr val="dk1"/>
                </a:solidFill>
              </a:rPr>
              <a:t>Then press enter to see if you are correct</a:t>
            </a:r>
            <a:endParaRPr sz="3200">
              <a:solidFill>
                <a:schemeClr val="dk1"/>
              </a:solidFill>
            </a:endParaRPr>
          </a:p>
          <a:p>
            <a:pPr indent="0" lvl="0" marL="0" rtl="0" algn="l">
              <a:spcBef>
                <a:spcPts val="360"/>
              </a:spcBef>
              <a:spcAft>
                <a:spcPts val="0"/>
              </a:spcAft>
              <a:buNone/>
            </a:pPr>
            <a:r>
              <a:rPr lang="en-GB" sz="3200">
                <a:solidFill>
                  <a:schemeClr val="dk1"/>
                </a:solidFill>
              </a:rPr>
              <a:t> </a:t>
            </a:r>
            <a:endParaRPr/>
          </a:p>
        </p:txBody>
      </p:sp>
      <p:pic>
        <p:nvPicPr>
          <p:cNvPr id="534" name="Google Shape;534;p56"/>
          <p:cNvPicPr preferRelativeResize="0"/>
          <p:nvPr/>
        </p:nvPicPr>
        <p:blipFill>
          <a:blip r:embed="rId5">
            <a:alphaModFix/>
          </a:blip>
          <a:stretch>
            <a:fillRect/>
          </a:stretch>
        </p:blipFill>
        <p:spPr>
          <a:xfrm>
            <a:off x="1583100" y="4478850"/>
            <a:ext cx="5975475" cy="10426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8"/>
          <p:cNvSpPr txBox="1"/>
          <p:nvPr>
            <p:ph type="title"/>
          </p:nvPr>
        </p:nvSpPr>
        <p:spPr>
          <a:xfrm>
            <a:off x="415650" y="343392"/>
            <a:ext cx="11360700" cy="7635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GB"/>
              <a:t>Approach: Mandatory units first</a:t>
            </a:r>
            <a:endParaRPr/>
          </a:p>
        </p:txBody>
      </p:sp>
      <p:sp>
        <p:nvSpPr>
          <p:cNvPr id="119" name="Google Shape;119;p18"/>
          <p:cNvSpPr txBox="1"/>
          <p:nvPr>
            <p:ph idx="1" type="body"/>
          </p:nvPr>
        </p:nvSpPr>
        <p:spPr>
          <a:xfrm>
            <a:off x="415600" y="1169374"/>
            <a:ext cx="11360700" cy="49224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GB"/>
              <a:t>Y12:</a:t>
            </a:r>
            <a:endParaRPr/>
          </a:p>
          <a:p>
            <a:pPr indent="0" lvl="0" marL="0" rtl="0" algn="l">
              <a:spcBef>
                <a:spcPts val="1000"/>
              </a:spcBef>
              <a:spcAft>
                <a:spcPts val="0"/>
              </a:spcAft>
              <a:buNone/>
            </a:pPr>
            <a:r>
              <a:rPr lang="en-GB"/>
              <a:t>Fundamentals of data analytics (E)  Jan/June</a:t>
            </a:r>
            <a:endParaRPr/>
          </a:p>
          <a:p>
            <a:pPr indent="0" lvl="0" marL="0" rtl="0" algn="l">
              <a:spcBef>
                <a:spcPts val="1000"/>
              </a:spcBef>
              <a:spcAft>
                <a:spcPts val="0"/>
              </a:spcAft>
              <a:buNone/>
            </a:pPr>
            <a:r>
              <a:rPr lang="en-GB"/>
              <a:t>Spreadsheet data modelling (N)</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GB"/>
              <a:t>Y12/Y13:</a:t>
            </a:r>
            <a:endParaRPr/>
          </a:p>
          <a:p>
            <a:pPr indent="0" lvl="0" marL="0" rtl="0" algn="l">
              <a:spcBef>
                <a:spcPts val="1000"/>
              </a:spcBef>
              <a:spcAft>
                <a:spcPts val="0"/>
              </a:spcAft>
              <a:buNone/>
            </a:pPr>
            <a:r>
              <a:rPr lang="en-GB"/>
              <a:t>Big data and machine learning(E) </a:t>
            </a:r>
            <a:r>
              <a:rPr lang="en-GB"/>
              <a:t>Jan/June</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GB"/>
              <a:t>Y13:</a:t>
            </a:r>
            <a:endParaRPr/>
          </a:p>
          <a:p>
            <a:pPr indent="0" lvl="0" marL="0" rtl="0" algn="l">
              <a:spcBef>
                <a:spcPts val="1000"/>
              </a:spcBef>
              <a:spcAft>
                <a:spcPts val="0"/>
              </a:spcAft>
              <a:buNone/>
            </a:pPr>
            <a:r>
              <a:rPr lang="en-GB"/>
              <a:t>2 of the optional units, to be decided.</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9"/>
          <p:cNvSpPr txBox="1"/>
          <p:nvPr>
            <p:ph type="title"/>
          </p:nvPr>
        </p:nvSpPr>
        <p:spPr>
          <a:xfrm>
            <a:off x="415600" y="593367"/>
            <a:ext cx="11360700" cy="13416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GB"/>
              <a:t> </a:t>
            </a:r>
            <a:r>
              <a:rPr lang="en-GB"/>
              <a:t>The subjects that complement this course</a:t>
            </a:r>
            <a:endParaRPr/>
          </a:p>
        </p:txBody>
      </p:sp>
      <p:sp>
        <p:nvSpPr>
          <p:cNvPr id="125" name="Google Shape;125;p19"/>
          <p:cNvSpPr txBox="1"/>
          <p:nvPr>
            <p:ph idx="1" type="body"/>
          </p:nvPr>
        </p:nvSpPr>
        <p:spPr>
          <a:xfrm>
            <a:off x="415600" y="1760225"/>
            <a:ext cx="11360700" cy="3465600"/>
          </a:xfrm>
          <a:prstGeom prst="rect">
            <a:avLst/>
          </a:prstGeom>
        </p:spPr>
        <p:txBody>
          <a:bodyPr anchorCtr="0" anchor="t" bIns="45700" lIns="91425" spcFirstLastPara="1" rIns="91425" wrap="square" tIns="45700">
            <a:normAutofit/>
          </a:bodyPr>
          <a:lstStyle/>
          <a:p>
            <a:pPr indent="0" lvl="0" marL="457200" rtl="0" algn="l">
              <a:spcBef>
                <a:spcPts val="1000"/>
              </a:spcBef>
              <a:spcAft>
                <a:spcPts val="0"/>
              </a:spcAft>
              <a:buNone/>
            </a:pPr>
            <a:r>
              <a:rPr lang="en-GB"/>
              <a:t>These subjects might complement this qualification: </a:t>
            </a:r>
            <a:endParaRPr/>
          </a:p>
          <a:p>
            <a:pPr indent="0" lvl="0" marL="457200" rtl="0" algn="l">
              <a:spcBef>
                <a:spcPts val="1000"/>
              </a:spcBef>
              <a:spcAft>
                <a:spcPts val="0"/>
              </a:spcAft>
              <a:buNone/>
            </a:pPr>
            <a:r>
              <a:rPr lang="en-GB"/>
              <a:t>• A Level Business </a:t>
            </a:r>
            <a:endParaRPr/>
          </a:p>
          <a:p>
            <a:pPr indent="0" lvl="0" marL="457200" rtl="0" algn="l">
              <a:spcBef>
                <a:spcPts val="1000"/>
              </a:spcBef>
              <a:spcAft>
                <a:spcPts val="0"/>
              </a:spcAft>
              <a:buNone/>
            </a:pPr>
            <a:r>
              <a:rPr lang="en-GB"/>
              <a:t>• A Level Computing </a:t>
            </a:r>
            <a:endParaRPr/>
          </a:p>
          <a:p>
            <a:pPr indent="0" lvl="0" marL="457200" rtl="0" algn="l">
              <a:spcBef>
                <a:spcPts val="1000"/>
              </a:spcBef>
              <a:spcAft>
                <a:spcPts val="0"/>
              </a:spcAft>
              <a:buNone/>
            </a:pPr>
            <a:r>
              <a:rPr lang="en-GB"/>
              <a:t>• A Level Geography </a:t>
            </a:r>
            <a:endParaRPr/>
          </a:p>
          <a:p>
            <a:pPr indent="0" lvl="0" marL="457200" rtl="0" algn="l">
              <a:spcBef>
                <a:spcPts val="1000"/>
              </a:spcBef>
              <a:spcAft>
                <a:spcPts val="0"/>
              </a:spcAft>
              <a:buNone/>
            </a:pPr>
            <a:r>
              <a:rPr lang="en-GB"/>
              <a:t>• A-Level Maths </a:t>
            </a:r>
            <a:endParaRPr/>
          </a:p>
          <a:p>
            <a:pPr indent="0" lvl="0" marL="457200" rtl="0" algn="l">
              <a:spcBef>
                <a:spcPts val="1000"/>
              </a:spcBef>
              <a:spcAft>
                <a:spcPts val="0"/>
              </a:spcAft>
              <a:buNone/>
            </a:pPr>
            <a:r>
              <a:rPr lang="en-GB"/>
              <a:t>• A Level Psychology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0"/>
          <p:cNvSpPr txBox="1"/>
          <p:nvPr>
            <p:ph type="title"/>
          </p:nvPr>
        </p:nvSpPr>
        <p:spPr>
          <a:xfrm>
            <a:off x="415600" y="593367"/>
            <a:ext cx="11360700" cy="7635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GB"/>
              <a:t>The types of courses you may progress to</a:t>
            </a:r>
            <a:endParaRPr/>
          </a:p>
        </p:txBody>
      </p:sp>
      <p:sp>
        <p:nvSpPr>
          <p:cNvPr id="131" name="Google Shape;131;p20"/>
          <p:cNvSpPr txBox="1"/>
          <p:nvPr>
            <p:ph idx="1" type="body"/>
          </p:nvPr>
        </p:nvSpPr>
        <p:spPr>
          <a:xfrm>
            <a:off x="415600" y="1536633"/>
            <a:ext cx="11360700" cy="4555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GB"/>
              <a:t>Both the subject-specific knowledge, understanding and skills, and broader transferable skills developed in this qualification will help you progress to further study in related areas such as: </a:t>
            </a:r>
            <a:endParaRPr/>
          </a:p>
          <a:p>
            <a:pPr indent="0" lvl="0" marL="0" rtl="0" algn="l">
              <a:spcBef>
                <a:spcPts val="1000"/>
              </a:spcBef>
              <a:spcAft>
                <a:spcPts val="0"/>
              </a:spcAft>
              <a:buNone/>
            </a:pPr>
            <a:r>
              <a:rPr lang="en-GB"/>
              <a:t>• Business Analytics </a:t>
            </a:r>
            <a:endParaRPr/>
          </a:p>
          <a:p>
            <a:pPr indent="0" lvl="0" marL="0" rtl="0" algn="l">
              <a:spcBef>
                <a:spcPts val="1000"/>
              </a:spcBef>
              <a:spcAft>
                <a:spcPts val="0"/>
              </a:spcAft>
              <a:buNone/>
            </a:pPr>
            <a:r>
              <a:rPr lang="en-GB"/>
              <a:t>• Information Technology </a:t>
            </a:r>
            <a:endParaRPr/>
          </a:p>
          <a:p>
            <a:pPr indent="0" lvl="0" marL="0" rtl="0" algn="l">
              <a:spcBef>
                <a:spcPts val="1000"/>
              </a:spcBef>
              <a:spcAft>
                <a:spcPts val="0"/>
              </a:spcAft>
              <a:buNone/>
            </a:pPr>
            <a:r>
              <a:rPr lang="en-GB"/>
              <a:t>• Digital Marketing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1"/>
          <p:cNvSpPr txBox="1"/>
          <p:nvPr>
            <p:ph type="title"/>
          </p:nvPr>
        </p:nvSpPr>
        <p:spPr>
          <a:xfrm>
            <a:off x="415600" y="593367"/>
            <a:ext cx="11360700" cy="7635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GB"/>
              <a:t>The student who would do well on this course</a:t>
            </a:r>
            <a:endParaRPr/>
          </a:p>
        </p:txBody>
      </p:sp>
      <p:sp>
        <p:nvSpPr>
          <p:cNvPr id="137" name="Google Shape;137;p21"/>
          <p:cNvSpPr txBox="1"/>
          <p:nvPr>
            <p:ph idx="1" type="body"/>
          </p:nvPr>
        </p:nvSpPr>
        <p:spPr>
          <a:xfrm>
            <a:off x="415600" y="1536633"/>
            <a:ext cx="11360700" cy="4555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GB"/>
              <a:t>• Interested in IT and would like to study/work in this field</a:t>
            </a:r>
            <a:endParaRPr/>
          </a:p>
          <a:p>
            <a:pPr indent="0" lvl="0" marL="0" rtl="0" algn="l">
              <a:spcBef>
                <a:spcPts val="1000"/>
              </a:spcBef>
              <a:spcAft>
                <a:spcPts val="0"/>
              </a:spcAft>
              <a:buNone/>
            </a:pPr>
            <a:r>
              <a:rPr lang="en-GB"/>
              <a:t>• </a:t>
            </a:r>
            <a:r>
              <a:rPr lang="en-GB"/>
              <a:t>Good problem solving skills</a:t>
            </a:r>
            <a:r>
              <a:rPr lang="en-GB"/>
              <a:t> </a:t>
            </a:r>
            <a:endParaRPr/>
          </a:p>
          <a:p>
            <a:pPr indent="0" lvl="0" marL="0" rtl="0" algn="l">
              <a:spcBef>
                <a:spcPts val="1000"/>
              </a:spcBef>
              <a:spcAft>
                <a:spcPts val="0"/>
              </a:spcAft>
              <a:buNone/>
            </a:pPr>
            <a:r>
              <a:rPr lang="en-GB"/>
              <a:t>• Good organisational skills </a:t>
            </a:r>
            <a:endParaRPr/>
          </a:p>
          <a:p>
            <a:pPr indent="0" lvl="0" marL="0" rtl="0" algn="l">
              <a:spcBef>
                <a:spcPts val="1000"/>
              </a:spcBef>
              <a:spcAft>
                <a:spcPts val="0"/>
              </a:spcAft>
              <a:buNone/>
            </a:pPr>
            <a:r>
              <a:rPr lang="en-GB"/>
              <a:t>• Self motivated - course work is the more difficult option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2"/>
          <p:cNvSpPr txBox="1"/>
          <p:nvPr>
            <p:ph type="title"/>
          </p:nvPr>
        </p:nvSpPr>
        <p:spPr>
          <a:xfrm>
            <a:off x="415600" y="593367"/>
            <a:ext cx="11360700" cy="7635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GB"/>
              <a:t>Lessons today</a:t>
            </a:r>
            <a:endParaRPr/>
          </a:p>
        </p:txBody>
      </p:sp>
      <p:sp>
        <p:nvSpPr>
          <p:cNvPr id="143" name="Google Shape;143;p22"/>
          <p:cNvSpPr txBox="1"/>
          <p:nvPr>
            <p:ph idx="1" type="body"/>
          </p:nvPr>
        </p:nvSpPr>
        <p:spPr>
          <a:xfrm>
            <a:off x="415600" y="1536633"/>
            <a:ext cx="11360700" cy="4555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GB"/>
              <a:t>We will do two mini lessons on the Y12 units</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E530B004E4030438EC8C74B8DAE3C6D" ma:contentTypeVersion="18" ma:contentTypeDescription="Create a new document." ma:contentTypeScope="" ma:versionID="76015047d295ab2ab6fb0bb38b92783d">
  <xsd:schema xmlns:xsd="http://www.w3.org/2001/XMLSchema" xmlns:xs="http://www.w3.org/2001/XMLSchema" xmlns:p="http://schemas.microsoft.com/office/2006/metadata/properties" xmlns:ns2="3ae4bebc-5183-402f-9a72-94513702be85" xmlns:ns3="0ff20ada-ea1e-4479-af96-12e7f68be8f6" targetNamespace="http://schemas.microsoft.com/office/2006/metadata/properties" ma:root="true" ma:fieldsID="2232b0e2fdd0729c05db7f1825d902f3" ns2:_="" ns3:_="">
    <xsd:import namespace="3ae4bebc-5183-402f-9a72-94513702be85"/>
    <xsd:import namespace="0ff20ada-ea1e-4479-af96-12e7f68be8f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2:MediaServiceObjectDetectorVersions" minOccurs="0"/>
                <xsd:element ref="ns2:MediaServiceSearchPropertie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e4bebc-5183-402f-9a72-94513702be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2d9a6a31-fdfb-4004-be80-b2e33366328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ff20ada-ea1e-4479-af96-12e7f68be8f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7af94c68-3a47-42a6-be9b-7b315d5a8e27}" ma:internalName="TaxCatchAll" ma:showField="CatchAllData" ma:web="0ff20ada-ea1e-4479-af96-12e7f68be8f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ff20ada-ea1e-4479-af96-12e7f68be8f6" xsi:nil="true"/>
    <lcf76f155ced4ddcb4097134ff3c332f xmlns="3ae4bebc-5183-402f-9a72-94513702be8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0A1C664-BE39-485E-962E-F96F53059D47}"/>
</file>

<file path=customXml/itemProps2.xml><?xml version="1.0" encoding="utf-8"?>
<ds:datastoreItem xmlns:ds="http://schemas.openxmlformats.org/officeDocument/2006/customXml" ds:itemID="{8CF37102-6F91-48B9-805F-5AEC7E8D6808}"/>
</file>

<file path=customXml/itemProps3.xml><?xml version="1.0" encoding="utf-8"?>
<ds:datastoreItem xmlns:ds="http://schemas.openxmlformats.org/officeDocument/2006/customXml" ds:itemID="{149D0200-2FD5-4583-8792-AEB6BDCBB8DD}"/>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0x0101008E530B004E4030438EC8C74B8DAE3C6D</vt:lpwstr>
  </property>
</Properties>
</file>