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07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2" r:id="rId13"/>
    <p:sldId id="274" r:id="rId14"/>
    <p:sldId id="306" r:id="rId15"/>
    <p:sldId id="276" r:id="rId16"/>
    <p:sldId id="278" r:id="rId17"/>
    <p:sldId id="280" r:id="rId18"/>
    <p:sldId id="282" r:id="rId19"/>
    <p:sldId id="284" r:id="rId20"/>
    <p:sldId id="305" r:id="rId21"/>
    <p:sldId id="286" r:id="rId22"/>
    <p:sldId id="288" r:id="rId23"/>
    <p:sldId id="290" r:id="rId24"/>
    <p:sldId id="292" r:id="rId25"/>
    <p:sldId id="294" r:id="rId26"/>
    <p:sldId id="296" r:id="rId27"/>
    <p:sldId id="298" r:id="rId28"/>
    <p:sldId id="300" r:id="rId29"/>
    <p:sldId id="302" r:id="rId30"/>
    <p:sldId id="304" r:id="rId31"/>
  </p:sldIdLst>
  <p:sldSz cx="16436975" cy="92456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5" d="100"/>
          <a:sy n="85" d="100"/>
        </p:scale>
        <p:origin x="4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E Park" userId="275471e4-ae45-4c75-bacd-744d3e904a48" providerId="ADAL" clId="{BA0F1233-3D1E-4092-A057-15644B1F7C21}"/>
    <pc:docChg chg="undo custSel addSld modSld sldOrd">
      <pc:chgData name="Mrs E Park" userId="275471e4-ae45-4c75-bacd-744d3e904a48" providerId="ADAL" clId="{BA0F1233-3D1E-4092-A057-15644B1F7C21}" dt="2025-07-03T14:14:34.856" v="507"/>
      <pc:docMkLst>
        <pc:docMk/>
      </pc:docMkLst>
      <pc:sldChg chg="addSp modSp">
        <pc:chgData name="Mrs E Park" userId="275471e4-ae45-4c75-bacd-744d3e904a48" providerId="ADAL" clId="{BA0F1233-3D1E-4092-A057-15644B1F7C21}" dt="2025-07-03T14:11:37.281" v="393" actId="1076"/>
        <pc:sldMkLst>
          <pc:docMk/>
          <pc:sldMk cId="0" sldId="294"/>
        </pc:sldMkLst>
        <pc:spChg chg="mod">
          <ac:chgData name="Mrs E Park" userId="275471e4-ae45-4c75-bacd-744d3e904a48" providerId="ADAL" clId="{BA0F1233-3D1E-4092-A057-15644B1F7C21}" dt="2025-07-03T14:11:37.281" v="393" actId="1076"/>
          <ac:spMkLst>
            <pc:docMk/>
            <pc:sldMk cId="0" sldId="294"/>
            <ac:spMk id="2" creationId="{00000000-0000-0000-0000-000000000000}"/>
          </ac:spMkLst>
        </pc:spChg>
        <pc:picChg chg="add mod">
          <ac:chgData name="Mrs E Park" userId="275471e4-ae45-4c75-bacd-744d3e904a48" providerId="ADAL" clId="{BA0F1233-3D1E-4092-A057-15644B1F7C21}" dt="2025-07-03T14:10:23.173" v="392" actId="1076"/>
          <ac:picMkLst>
            <pc:docMk/>
            <pc:sldMk cId="0" sldId="294"/>
            <ac:picMk id="3" creationId="{839B14CA-BA5D-44A5-BE86-31318D32B88F}"/>
          </ac:picMkLst>
        </pc:picChg>
      </pc:sldChg>
      <pc:sldChg chg="modSp">
        <pc:chgData name="Mrs E Park" userId="275471e4-ae45-4c75-bacd-744d3e904a48" providerId="ADAL" clId="{BA0F1233-3D1E-4092-A057-15644B1F7C21}" dt="2025-07-03T14:08:41.168" v="261" actId="1076"/>
        <pc:sldMkLst>
          <pc:docMk/>
          <pc:sldMk cId="0" sldId="296"/>
        </pc:sldMkLst>
        <pc:spChg chg="mod">
          <ac:chgData name="Mrs E Park" userId="275471e4-ae45-4c75-bacd-744d3e904a48" providerId="ADAL" clId="{BA0F1233-3D1E-4092-A057-15644B1F7C21}" dt="2025-07-03T14:08:35.724" v="259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Mrs E Park" userId="275471e4-ae45-4c75-bacd-744d3e904a48" providerId="ADAL" clId="{BA0F1233-3D1E-4092-A057-15644B1F7C21}" dt="2025-07-03T14:08:38.004" v="260" actId="1076"/>
          <ac:spMkLst>
            <pc:docMk/>
            <pc:sldMk cId="0" sldId="296"/>
            <ac:spMk id="3" creationId="{00000000-0000-0000-0000-000000000000}"/>
          </ac:spMkLst>
        </pc:spChg>
        <pc:spChg chg="mod">
          <ac:chgData name="Mrs E Park" userId="275471e4-ae45-4c75-bacd-744d3e904a48" providerId="ADAL" clId="{BA0F1233-3D1E-4092-A057-15644B1F7C21}" dt="2025-07-03T14:08:41.168" v="261" actId="1076"/>
          <ac:spMkLst>
            <pc:docMk/>
            <pc:sldMk cId="0" sldId="296"/>
            <ac:spMk id="4" creationId="{00000000-0000-0000-0000-000000000000}"/>
          </ac:spMkLst>
        </pc:spChg>
      </pc:sldChg>
      <pc:sldChg chg="modSp">
        <pc:chgData name="Mrs E Park" userId="275471e4-ae45-4c75-bacd-744d3e904a48" providerId="ADAL" clId="{BA0F1233-3D1E-4092-A057-15644B1F7C21}" dt="2025-07-03T14:09:22.752" v="386" actId="20577"/>
        <pc:sldMkLst>
          <pc:docMk/>
          <pc:sldMk cId="0" sldId="300"/>
        </pc:sldMkLst>
        <pc:spChg chg="mod">
          <ac:chgData name="Mrs E Park" userId="275471e4-ae45-4c75-bacd-744d3e904a48" providerId="ADAL" clId="{BA0F1233-3D1E-4092-A057-15644B1F7C21}" dt="2025-07-03T14:09:22.752" v="386" actId="20577"/>
          <ac:spMkLst>
            <pc:docMk/>
            <pc:sldMk cId="0" sldId="300"/>
            <ac:spMk id="3" creationId="{00000000-0000-0000-0000-000000000000}"/>
          </ac:spMkLst>
        </pc:spChg>
      </pc:sldChg>
      <pc:sldChg chg="addSp modSp modAnim">
        <pc:chgData name="Mrs E Park" userId="275471e4-ae45-4c75-bacd-744d3e904a48" providerId="ADAL" clId="{BA0F1233-3D1E-4092-A057-15644B1F7C21}" dt="2025-07-03T14:14:34.856" v="507"/>
        <pc:sldMkLst>
          <pc:docMk/>
          <pc:sldMk cId="0" sldId="302"/>
        </pc:sldMkLst>
        <pc:spChg chg="add mod">
          <ac:chgData name="Mrs E Park" userId="275471e4-ae45-4c75-bacd-744d3e904a48" providerId="ADAL" clId="{BA0F1233-3D1E-4092-A057-15644B1F7C21}" dt="2025-07-03T14:14:29.391" v="506" actId="14100"/>
          <ac:spMkLst>
            <pc:docMk/>
            <pc:sldMk cId="0" sldId="302"/>
            <ac:spMk id="26" creationId="{BBF26B6C-9A52-46B5-B1EB-64A318F20C42}"/>
          </ac:spMkLst>
        </pc:spChg>
      </pc:sldChg>
      <pc:sldChg chg="modSp">
        <pc:chgData name="Mrs E Park" userId="275471e4-ae45-4c75-bacd-744d3e904a48" providerId="ADAL" clId="{BA0F1233-3D1E-4092-A057-15644B1F7C21}" dt="2025-07-03T14:07:05.953" v="12" actId="1076"/>
        <pc:sldMkLst>
          <pc:docMk/>
          <pc:sldMk cId="3146201723" sldId="305"/>
        </pc:sldMkLst>
        <pc:picChg chg="mod">
          <ac:chgData name="Mrs E Park" userId="275471e4-ae45-4c75-bacd-744d3e904a48" providerId="ADAL" clId="{BA0F1233-3D1E-4092-A057-15644B1F7C21}" dt="2025-07-03T14:07:05.953" v="12" actId="1076"/>
          <ac:picMkLst>
            <pc:docMk/>
            <pc:sldMk cId="3146201723" sldId="305"/>
            <ac:picMk id="4" creationId="{DB0572DB-878F-4B7A-8139-D2454E25CE50}"/>
          </ac:picMkLst>
        </pc:picChg>
      </pc:sldChg>
      <pc:sldChg chg="addSp modSp add ord">
        <pc:chgData name="Mrs E Park" userId="275471e4-ae45-4c75-bacd-744d3e904a48" providerId="ADAL" clId="{BA0F1233-3D1E-4092-A057-15644B1F7C21}" dt="2025-07-03T14:05:38.365" v="7" actId="732"/>
        <pc:sldMkLst>
          <pc:docMk/>
          <pc:sldMk cId="2606799067" sldId="307"/>
        </pc:sldMkLst>
        <pc:picChg chg="add mod modCrop">
          <ac:chgData name="Mrs E Park" userId="275471e4-ae45-4c75-bacd-744d3e904a48" providerId="ADAL" clId="{BA0F1233-3D1E-4092-A057-15644B1F7C21}" dt="2025-07-03T14:05:38.365" v="7" actId="732"/>
          <ac:picMkLst>
            <pc:docMk/>
            <pc:sldMk cId="2606799067" sldId="307"/>
            <ac:picMk id="2" creationId="{2D0337BA-D637-41C6-A11B-F1DA34DEE9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629227"/>
            <a:ext cx="1643697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8539597"/>
            <a:ext cx="16436975" cy="89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328" y="1023180"/>
            <a:ext cx="13560504" cy="480771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785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064" y="6006837"/>
            <a:ext cx="13560504" cy="15409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35" cap="all" spc="270" baseline="0">
                <a:solidFill>
                  <a:schemeClr val="tx2"/>
                </a:solidFill>
                <a:latin typeface="+mj-lt"/>
              </a:defRPr>
            </a:lvl1pPr>
            <a:lvl2pPr marL="616351" indent="0" algn="ctr">
              <a:buNone/>
              <a:defRPr sz="3235"/>
            </a:lvl2pPr>
            <a:lvl3pPr marL="1232703" indent="0" algn="ctr">
              <a:buNone/>
              <a:defRPr sz="3235"/>
            </a:lvl3pPr>
            <a:lvl4pPr marL="1849054" indent="0" algn="ctr">
              <a:buNone/>
              <a:defRPr sz="2696"/>
            </a:lvl4pPr>
            <a:lvl5pPr marL="2465405" indent="0" algn="ctr">
              <a:buNone/>
              <a:defRPr sz="2696"/>
            </a:lvl5pPr>
            <a:lvl6pPr marL="3081757" indent="0" algn="ctr">
              <a:buNone/>
              <a:defRPr sz="2696"/>
            </a:lvl6pPr>
            <a:lvl7pPr marL="3698108" indent="0" algn="ctr">
              <a:buNone/>
              <a:defRPr sz="2696"/>
            </a:lvl7pPr>
            <a:lvl8pPr marL="4314459" indent="0" algn="ctr">
              <a:buNone/>
              <a:defRPr sz="2696"/>
            </a:lvl8pPr>
            <a:lvl9pPr marL="4930811" indent="0" algn="ctr">
              <a:buNone/>
              <a:defRPr sz="26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141-F1D9-4B1A-A0EE-69D05AE660D8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28137" y="5855547"/>
            <a:ext cx="1331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7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8904-842D-4267-BAC9-0A61EB019495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62710" y="555844"/>
            <a:ext cx="3544223" cy="7765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042" y="555844"/>
            <a:ext cx="10427206" cy="776519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6B3F-C593-4F60-9617-7F735BB23613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9E98-FE1E-4F88-9F77-C175FAE0B7A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28" y="1023180"/>
            <a:ext cx="13560504" cy="480771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78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328" y="6003476"/>
            <a:ext cx="13560504" cy="15409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35" cap="all" spc="270" baseline="0">
                <a:solidFill>
                  <a:schemeClr val="tx2"/>
                </a:solidFill>
                <a:latin typeface="+mj-lt"/>
              </a:defRPr>
            </a:lvl1pPr>
            <a:lvl2pPr marL="616351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2pPr>
            <a:lvl3pPr marL="1232703" indent="0">
              <a:buNone/>
              <a:defRPr sz="2157">
                <a:solidFill>
                  <a:schemeClr val="tx1">
                    <a:tint val="75000"/>
                  </a:schemeClr>
                </a:solidFill>
              </a:defRPr>
            </a:lvl3pPr>
            <a:lvl4pPr marL="184905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4pPr>
            <a:lvl5pPr marL="2465405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5pPr>
            <a:lvl6pPr marL="3081757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6pPr>
            <a:lvl7pPr marL="3698108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7pPr>
            <a:lvl8pPr marL="4314459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8pPr>
            <a:lvl9pPr marL="4930811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67C2-C987-4AB2-AB27-5C5B2C4D12A1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28137" y="5855547"/>
            <a:ext cx="1331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79328" y="386384"/>
            <a:ext cx="13560504" cy="1955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328" y="2488324"/>
            <a:ext cx="6656975" cy="54240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857" y="2488324"/>
            <a:ext cx="6656975" cy="5424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74B1-A691-490A-BFFA-D88D6AEEF02F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79328" y="386384"/>
            <a:ext cx="13560504" cy="1955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328" y="2488752"/>
            <a:ext cx="6656975" cy="99261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96" b="0" cap="all" baseline="0">
                <a:solidFill>
                  <a:schemeClr val="tx2"/>
                </a:solidFill>
              </a:defRPr>
            </a:lvl1pPr>
            <a:lvl2pPr marL="616351" indent="0">
              <a:buNone/>
              <a:defRPr sz="2696" b="1"/>
            </a:lvl2pPr>
            <a:lvl3pPr marL="1232703" indent="0">
              <a:buNone/>
              <a:defRPr sz="2427" b="1"/>
            </a:lvl3pPr>
            <a:lvl4pPr marL="1849054" indent="0">
              <a:buNone/>
              <a:defRPr sz="2157" b="1"/>
            </a:lvl4pPr>
            <a:lvl5pPr marL="2465405" indent="0">
              <a:buNone/>
              <a:defRPr sz="2157" b="1"/>
            </a:lvl5pPr>
            <a:lvl6pPr marL="3081757" indent="0">
              <a:buNone/>
              <a:defRPr sz="2157" b="1"/>
            </a:lvl6pPr>
            <a:lvl7pPr marL="3698108" indent="0">
              <a:buNone/>
              <a:defRPr sz="2157" b="1"/>
            </a:lvl7pPr>
            <a:lvl8pPr marL="4314459" indent="0">
              <a:buNone/>
              <a:defRPr sz="2157" b="1"/>
            </a:lvl8pPr>
            <a:lvl9pPr marL="4930811" indent="0">
              <a:buNone/>
              <a:defRPr sz="215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9328" y="3481370"/>
            <a:ext cx="6656975" cy="4431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857" y="2488752"/>
            <a:ext cx="6656975" cy="99261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96" b="0" cap="all" baseline="0">
                <a:solidFill>
                  <a:schemeClr val="tx2"/>
                </a:solidFill>
              </a:defRPr>
            </a:lvl1pPr>
            <a:lvl2pPr marL="616351" indent="0">
              <a:buNone/>
              <a:defRPr sz="2696" b="1"/>
            </a:lvl2pPr>
            <a:lvl3pPr marL="1232703" indent="0">
              <a:buNone/>
              <a:defRPr sz="2427" b="1"/>
            </a:lvl3pPr>
            <a:lvl4pPr marL="1849054" indent="0">
              <a:buNone/>
              <a:defRPr sz="2157" b="1"/>
            </a:lvl4pPr>
            <a:lvl5pPr marL="2465405" indent="0">
              <a:buNone/>
              <a:defRPr sz="2157" b="1"/>
            </a:lvl5pPr>
            <a:lvl6pPr marL="3081757" indent="0">
              <a:buNone/>
              <a:defRPr sz="2157" b="1"/>
            </a:lvl6pPr>
            <a:lvl7pPr marL="3698108" indent="0">
              <a:buNone/>
              <a:defRPr sz="2157" b="1"/>
            </a:lvl7pPr>
            <a:lvl8pPr marL="4314459" indent="0">
              <a:buNone/>
              <a:defRPr sz="2157" b="1"/>
            </a:lvl8pPr>
            <a:lvl9pPr marL="4930811" indent="0">
              <a:buNone/>
              <a:defRPr sz="215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857" y="3481369"/>
            <a:ext cx="6656975" cy="4431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FC40-BF68-42FB-9828-F3500C8A787D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DA13-8FC8-4515-874D-9C10982C6D6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7053-41A1-44B3-8114-E98E2109BCDC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1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5461184" cy="92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446731" y="0"/>
            <a:ext cx="86294" cy="92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387" y="801284"/>
            <a:ext cx="4314706" cy="3081867"/>
          </a:xfrm>
        </p:spPr>
        <p:txBody>
          <a:bodyPr anchor="b">
            <a:normAutofit/>
          </a:bodyPr>
          <a:lstStyle>
            <a:lvl1pPr>
              <a:defRPr sz="485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059" y="986198"/>
            <a:ext cx="8752689" cy="70882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87" y="3944789"/>
            <a:ext cx="4314706" cy="455556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22">
                <a:solidFill>
                  <a:srgbClr val="FFFFFF"/>
                </a:solidFill>
              </a:defRPr>
            </a:lvl1pPr>
            <a:lvl2pPr marL="616351" indent="0">
              <a:buNone/>
              <a:defRPr sz="1618"/>
            </a:lvl2pPr>
            <a:lvl3pPr marL="1232703" indent="0">
              <a:buNone/>
              <a:defRPr sz="1348"/>
            </a:lvl3pPr>
            <a:lvl4pPr marL="1849054" indent="0">
              <a:buNone/>
              <a:defRPr sz="1213"/>
            </a:lvl4pPr>
            <a:lvl5pPr marL="2465405" indent="0">
              <a:buNone/>
              <a:defRPr sz="1213"/>
            </a:lvl5pPr>
            <a:lvl6pPr marL="3081757" indent="0">
              <a:buNone/>
              <a:defRPr sz="1213"/>
            </a:lvl6pPr>
            <a:lvl7pPr marL="3698108" indent="0">
              <a:buNone/>
              <a:defRPr sz="1213"/>
            </a:lvl7pPr>
            <a:lvl8pPr marL="4314459" indent="0">
              <a:buNone/>
              <a:defRPr sz="1213"/>
            </a:lvl8pPr>
            <a:lvl9pPr marL="4930811" indent="0">
              <a:buNone/>
              <a:defRPr sz="12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593" y="8708748"/>
            <a:ext cx="3530215" cy="492243"/>
          </a:xfrm>
        </p:spPr>
        <p:txBody>
          <a:bodyPr/>
          <a:lstStyle>
            <a:lvl1pPr algn="l">
              <a:defRPr/>
            </a:lvl1pPr>
          </a:lstStyle>
          <a:p>
            <a:fld id="{94488999-AC82-4F03-B72A-A9630D0D1BCB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72059" y="8708748"/>
            <a:ext cx="6266597" cy="49224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77378"/>
            <a:ext cx="16432695" cy="25682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6626251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29" y="6841744"/>
            <a:ext cx="13634984" cy="1109472"/>
          </a:xfrm>
        </p:spPr>
        <p:txBody>
          <a:bodyPr tIns="0" bIns="0" anchor="b">
            <a:noAutofit/>
          </a:bodyPr>
          <a:lstStyle>
            <a:lvl1pPr>
              <a:defRPr sz="485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6436955" cy="662625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4314"/>
            </a:lvl1pPr>
            <a:lvl2pPr marL="616351" indent="0">
              <a:buNone/>
              <a:defRPr sz="3775"/>
            </a:lvl2pPr>
            <a:lvl3pPr marL="1232703" indent="0">
              <a:buNone/>
              <a:defRPr sz="3235"/>
            </a:lvl3pPr>
            <a:lvl4pPr marL="1849054" indent="0">
              <a:buNone/>
              <a:defRPr sz="2696"/>
            </a:lvl4pPr>
            <a:lvl5pPr marL="2465405" indent="0">
              <a:buNone/>
              <a:defRPr sz="2696"/>
            </a:lvl5pPr>
            <a:lvl6pPr marL="3081757" indent="0">
              <a:buNone/>
              <a:defRPr sz="2696"/>
            </a:lvl6pPr>
            <a:lvl7pPr marL="3698108" indent="0">
              <a:buNone/>
              <a:defRPr sz="2696"/>
            </a:lvl7pPr>
            <a:lvl8pPr marL="4314459" indent="0">
              <a:buNone/>
              <a:defRPr sz="2696"/>
            </a:lvl8pPr>
            <a:lvl9pPr marL="4930811" indent="0">
              <a:buNone/>
              <a:defRPr sz="26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328" y="7963544"/>
            <a:ext cx="13634471" cy="80128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09"/>
              </a:spcAft>
              <a:buNone/>
              <a:defRPr sz="2022">
                <a:solidFill>
                  <a:srgbClr val="FFFFFF"/>
                </a:solidFill>
              </a:defRPr>
            </a:lvl1pPr>
            <a:lvl2pPr marL="616351" indent="0">
              <a:buNone/>
              <a:defRPr sz="1618"/>
            </a:lvl2pPr>
            <a:lvl3pPr marL="1232703" indent="0">
              <a:buNone/>
              <a:defRPr sz="1348"/>
            </a:lvl3pPr>
            <a:lvl4pPr marL="1849054" indent="0">
              <a:buNone/>
              <a:defRPr sz="1213"/>
            </a:lvl4pPr>
            <a:lvl5pPr marL="2465405" indent="0">
              <a:buNone/>
              <a:defRPr sz="1213"/>
            </a:lvl5pPr>
            <a:lvl6pPr marL="3081757" indent="0">
              <a:buNone/>
              <a:defRPr sz="1213"/>
            </a:lvl6pPr>
            <a:lvl7pPr marL="3698108" indent="0">
              <a:buNone/>
              <a:defRPr sz="1213"/>
            </a:lvl7pPr>
            <a:lvl8pPr marL="4314459" indent="0">
              <a:buNone/>
              <a:defRPr sz="1213"/>
            </a:lvl8pPr>
            <a:lvl9pPr marL="4930811" indent="0">
              <a:buNone/>
              <a:defRPr sz="12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24D8-897B-4DB7-AFF8-220F1DAB2441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9328" y="386384"/>
            <a:ext cx="13560504" cy="1955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328" y="2488323"/>
            <a:ext cx="13560504" cy="54240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9328" y="8708748"/>
            <a:ext cx="3333059" cy="492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rgbClr val="FFFFFF"/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9630" y="8708748"/>
            <a:ext cx="6501994" cy="492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3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47571" y="8708748"/>
            <a:ext cx="1768842" cy="492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6">
                <a:solidFill>
                  <a:srgbClr val="FFFFFF"/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09093" y="2342873"/>
            <a:ext cx="1343722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97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32703" rtl="0" eaLnBrk="1" latinLnBrk="0" hangingPunct="1">
        <a:lnSpc>
          <a:spcPct val="85000"/>
        </a:lnSpc>
        <a:spcBef>
          <a:spcPct val="0"/>
        </a:spcBef>
        <a:buNone/>
        <a:defRPr sz="6471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3270" indent="-123270" algn="l" defTabSz="1232703" rtl="0" eaLnBrk="1" latinLnBrk="0" hangingPunct="1">
        <a:lnSpc>
          <a:spcPct val="90000"/>
        </a:lnSpc>
        <a:spcBef>
          <a:spcPts val="1618"/>
        </a:spcBef>
        <a:spcAft>
          <a:spcPts val="27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7735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24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64276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10816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7357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291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5253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2215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9177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616351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2pPr>
      <a:lvl3pPr marL="1232703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3pPr>
      <a:lvl4pPr marL="1849054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4pPr>
      <a:lvl5pPr marL="2465405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5pPr>
      <a:lvl6pPr marL="3081757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6pPr>
      <a:lvl7pPr marL="3698108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7pPr>
      <a:lvl8pPr marL="4314459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8pPr>
      <a:lvl9pPr marL="4930811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x7cmnb/revision/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337BA-D637-41C6-A11B-F1DA34DEE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2" b="2133"/>
          <a:stretch/>
        </p:blipFill>
        <p:spPr>
          <a:xfrm>
            <a:off x="3826000" y="109769"/>
            <a:ext cx="8856984" cy="88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1: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258047" y="518344"/>
            <a:ext cx="9283700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Geography equips you for life in many ways.</a:t>
            </a:r>
          </a:p>
        </p:txBody>
      </p:sp>
      <p:sp>
        <p:nvSpPr>
          <p:cNvPr id="3" name="New shape"/>
          <p:cNvSpPr/>
          <p:nvPr/>
        </p:nvSpPr>
        <p:spPr>
          <a:xfrm>
            <a:off x="2097807" y="1526456"/>
            <a:ext cx="12169352" cy="6840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33883-23A2-4289-9A0B-68C7A45B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03" y="374328"/>
            <a:ext cx="10795173" cy="8008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C1A72C-0590-4A9A-A630-C1CE0EB84F06}"/>
              </a:ext>
            </a:extLst>
          </p:cNvPr>
          <p:cNvSpPr/>
          <p:nvPr/>
        </p:nvSpPr>
        <p:spPr>
          <a:xfrm>
            <a:off x="333611" y="6350992"/>
            <a:ext cx="15769752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It’s great fun but it also equips you for your future!</a:t>
            </a:r>
          </a:p>
        </p:txBody>
      </p:sp>
    </p:spTree>
    <p:extLst>
      <p:ext uri="{BB962C8B-B14F-4D97-AF65-F5344CB8AC3E}">
        <p14:creationId xmlns:p14="http://schemas.microsoft.com/office/powerpoint/2010/main" val="6033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665759" y="1231518"/>
            <a:ext cx="13825536" cy="6919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Intellectual skills, such as critically evaluating theories and judging evidence in order to make informed decisions and to develop reasoned arguments.</a:t>
            </a:r>
          </a:p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Research skills, including how to use a range of technical methods for the collection and analysis of spatial and environmental data.</a:t>
            </a:r>
          </a:p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Transferable skills, such as teamwork, problem solving, IT skills, communication skills </a:t>
            </a:r>
          </a:p>
          <a:p>
            <a:pPr lvl="1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(presentation, writing, debating).</a:t>
            </a:r>
          </a:p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Personal skills, such as time-management, development of responsibility, coping with uncertainty, self-reflection, motivation, </a:t>
            </a:r>
          </a:p>
          <a:p>
            <a:pPr lvl="1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flexibility, and creativity. </a:t>
            </a:r>
          </a:p>
        </p:txBody>
      </p:sp>
      <p:sp>
        <p:nvSpPr>
          <p:cNvPr id="3" name="New shape"/>
          <p:cNvSpPr/>
          <p:nvPr/>
        </p:nvSpPr>
        <p:spPr>
          <a:xfrm>
            <a:off x="5770215" y="547541"/>
            <a:ext cx="5793080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FF0000"/>
                </a:solidFill>
                <a:latin typeface="Arial"/>
              </a:defRPr>
            </a:pPr>
            <a:r>
              <a:rPr sz="3600" dirty="0">
                <a:solidFill>
                  <a:srgbClr val="FF0000"/>
                </a:solidFill>
                <a:latin typeface="Arial"/>
              </a:rPr>
              <a:t>What other skills will I learn?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3: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36987" y="952119"/>
            <a:ext cx="8953500" cy="1660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4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>
                <a:solidFill>
                  <a:srgbClr val="000000"/>
                </a:solidFill>
                <a:latin typeface="Arial"/>
              </a:rPr>
              <a:t>Which jobs does Geography lead to ?</a:t>
            </a:r>
          </a:p>
        </p:txBody>
      </p:sp>
      <p:sp>
        <p:nvSpPr>
          <p:cNvPr id="3" name="New shape"/>
          <p:cNvSpPr/>
          <p:nvPr/>
        </p:nvSpPr>
        <p:spPr>
          <a:xfrm>
            <a:off x="2529855" y="2612949"/>
            <a:ext cx="10451380" cy="50398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945679" y="482218"/>
            <a:ext cx="14473607" cy="1692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6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buNone/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sz="1200" dirty="0"/>
          </a:p>
          <a:p>
            <a:pPr lvl="0" algn="ctr">
              <a:buNone/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sz="1200" dirty="0"/>
          </a:p>
          <a:p>
            <a:pPr lvl="0" algn="ctr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There are no ‘geography jobs’ … there are jobs in all sectors of the economy that geographers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do</a:t>
            </a:r>
            <a:r>
              <a:rPr sz="53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3" name="New shape"/>
          <p:cNvSpPr/>
          <p:nvPr/>
        </p:nvSpPr>
        <p:spPr>
          <a:xfrm>
            <a:off x="2169815" y="2174528"/>
            <a:ext cx="11683652" cy="63164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062287" y="494919"/>
            <a:ext cx="10160000" cy="762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521743" y="2603118"/>
            <a:ext cx="13177464" cy="4827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buNone/>
              <a:defRPr sz="1300" b="0" i="0" u="none" strike="noStrike">
                <a:solidFill>
                  <a:srgbClr val="000000"/>
                </a:solidFill>
                <a:latin typeface="Arial"/>
              </a:defRPr>
            </a:pPr>
            <a:endParaRPr sz="1300" dirty="0"/>
          </a:p>
          <a:p>
            <a:pPr lvl="0" algn="l">
              <a:buNone/>
              <a:defRPr sz="1300" b="0" i="0" u="none" strike="noStrike">
                <a:solidFill>
                  <a:srgbClr val="000000"/>
                </a:solidFill>
                <a:latin typeface="Arial"/>
              </a:defRPr>
            </a:pPr>
            <a:endParaRPr sz="1300" dirty="0"/>
          </a:p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600" b="0" i="1" u="none" strike="noStrike">
                <a:solidFill>
                  <a:srgbClr val="000000"/>
                </a:solidFill>
                <a:latin typeface="Arial"/>
              </a:defRPr>
            </a:pPr>
            <a:r>
              <a:rPr sz="6200" i="1" dirty="0">
                <a:solidFill>
                  <a:srgbClr val="000000"/>
                </a:solidFill>
                <a:latin typeface="Arial"/>
              </a:rPr>
              <a:t>“Geography helps us understand the world. It gives us the science, the data and the insights to plan for the future” </a:t>
            </a:r>
          </a:p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6200" dirty="0">
                <a:solidFill>
                  <a:srgbClr val="000000"/>
                </a:solidFill>
                <a:latin typeface="Arial"/>
              </a:rPr>
              <a:t>Nick Crane, RGS-IBG President </a:t>
            </a:r>
          </a:p>
        </p:txBody>
      </p:sp>
      <p:sp>
        <p:nvSpPr>
          <p:cNvPr id="3" name="New shape"/>
          <p:cNvSpPr/>
          <p:nvPr/>
        </p:nvSpPr>
        <p:spPr>
          <a:xfrm>
            <a:off x="1665759" y="1167851"/>
            <a:ext cx="9601200" cy="6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6600" dirty="0">
                <a:solidFill>
                  <a:srgbClr val="000000"/>
                </a:solidFill>
                <a:latin typeface="Arial"/>
              </a:rPr>
              <a:t>So why should you do Geography?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D996-F2BE-4B7C-BE30-B0363632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Let’s have a little taste of things to come in your future lessons at Little Heath…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0572DB-878F-4B7A-8139-D2454E25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096" y="2534568"/>
            <a:ext cx="8712968" cy="56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457847" y="1958504"/>
            <a:ext cx="11881320" cy="6048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>
            <a:off x="3468688" y="1053720"/>
            <a:ext cx="9702165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Annotate your graphs to identify what it shows.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313831" y="950392"/>
            <a:ext cx="11222136" cy="159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200" dirty="0">
                <a:solidFill>
                  <a:srgbClr val="000000"/>
                </a:solidFill>
                <a:latin typeface="Arial"/>
              </a:rPr>
              <a:t>How is the global climate changing?</a:t>
            </a:r>
          </a:p>
        </p:txBody>
      </p:sp>
      <p:sp>
        <p:nvSpPr>
          <p:cNvPr id="3" name="New shape"/>
          <p:cNvSpPr/>
          <p:nvPr/>
        </p:nvSpPr>
        <p:spPr>
          <a:xfrm>
            <a:off x="585639" y="3326656"/>
            <a:ext cx="14473608" cy="191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Learning objectives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To suggest solutions to the world climate change dilemma.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97607" y="0"/>
            <a:ext cx="15841760" cy="8583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459287" y="3085720"/>
            <a:ext cx="7480046" cy="1553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000">
                <a:solidFill>
                  <a:srgbClr val="000000"/>
                </a:solidFill>
                <a:latin typeface="Arial"/>
              </a:rPr>
              <a:t>What are the impacts of a changing climate?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673871" y="610493"/>
            <a:ext cx="5182311" cy="65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4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400" dirty="0">
                <a:solidFill>
                  <a:srgbClr val="000000"/>
                </a:solidFill>
                <a:latin typeface="Arial"/>
              </a:rPr>
              <a:t>It's time to educate...</a:t>
            </a:r>
          </a:p>
        </p:txBody>
      </p:sp>
      <p:sp>
        <p:nvSpPr>
          <p:cNvPr id="3" name="New shape"/>
          <p:cNvSpPr/>
          <p:nvPr/>
        </p:nvSpPr>
        <p:spPr>
          <a:xfrm>
            <a:off x="1591486" y="7143080"/>
            <a:ext cx="12529392" cy="11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Annotate Donald Trump with the consequences of climate change</a:t>
            </a:r>
          </a:p>
        </p:txBody>
      </p:sp>
      <p:sp>
        <p:nvSpPr>
          <p:cNvPr id="4" name="New shape"/>
          <p:cNvSpPr/>
          <p:nvPr/>
        </p:nvSpPr>
        <p:spPr>
          <a:xfrm>
            <a:off x="3249935" y="1866518"/>
            <a:ext cx="7787952" cy="44844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458207" y="446336"/>
            <a:ext cx="9880600" cy="1866269"/>
          </a:xfrm>
          <a:custGeom>
            <a:avLst/>
            <a:gdLst/>
            <a:ahLst/>
            <a:cxnLst/>
            <a:rect l="l" t="t" r="r" b="b"/>
            <a:pathLst>
              <a:path w="9880600" h="1866268">
                <a:moveTo>
                  <a:pt x="0" y="0"/>
                </a:moveTo>
                <a:lnTo>
                  <a:pt x="9880600" y="0"/>
                </a:lnTo>
                <a:lnTo>
                  <a:pt x="9880600" y="1866269"/>
                </a:lnTo>
                <a:lnTo>
                  <a:pt x="0" y="1866269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" rtlCol="0" anchor="t">
            <a:normAutofit fontScale="97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2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6200" b="1">
                <a:solidFill>
                  <a:srgbClr val="000000"/>
                </a:solidFill>
                <a:latin typeface="Arial"/>
              </a:rPr>
              <a:t>Like it or not, the world is facing a dilemma.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B14CA-BA5D-44A5-BE86-31318D32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015" y="2462560"/>
            <a:ext cx="8856984" cy="59376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105919" y="302320"/>
            <a:ext cx="5565165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An example of a dilemma...</a:t>
            </a:r>
          </a:p>
        </p:txBody>
      </p:sp>
      <p:sp>
        <p:nvSpPr>
          <p:cNvPr id="3" name="New shape"/>
          <p:cNvSpPr/>
          <p:nvPr/>
        </p:nvSpPr>
        <p:spPr>
          <a:xfrm>
            <a:off x="333611" y="1026238"/>
            <a:ext cx="15769751" cy="3969264"/>
          </a:xfrm>
          <a:custGeom>
            <a:avLst/>
            <a:gdLst/>
            <a:ahLst/>
            <a:cxnLst/>
            <a:rect l="l" t="t" r="r" b="b"/>
            <a:pathLst>
              <a:path w="9672861" h="3505062">
                <a:moveTo>
                  <a:pt x="0" y="0"/>
                </a:moveTo>
                <a:lnTo>
                  <a:pt x="9672861" y="0"/>
                </a:lnTo>
                <a:lnTo>
                  <a:pt x="9672861" y="3505062"/>
                </a:lnTo>
                <a:lnTo>
                  <a:pt x="0" y="3505062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33" bIns="1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You have been in an unhappy marriage for the past 10 years.  Your partner is a workaholic who spends little time at home, and while you have no evidence there are </a:t>
            </a:r>
            <a:r>
              <a:rPr sz="3600" dirty="0" err="1">
                <a:solidFill>
                  <a:srgbClr val="000000"/>
                </a:solidFill>
                <a:latin typeface="Arial"/>
              </a:rPr>
              <a:t>rumours</a:t>
            </a:r>
            <a:r>
              <a:rPr sz="3600" dirty="0">
                <a:solidFill>
                  <a:srgbClr val="000000"/>
                </a:solidFill>
                <a:latin typeface="Arial"/>
              </a:rPr>
              <a:t> that your partner has been seeing other people.</a:t>
            </a:r>
            <a:r>
              <a:rPr lang="en-GB" sz="3600" dirty="0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                               </a:t>
            </a:r>
            <a:r>
              <a:rPr lang="en-GB" sz="3600" dirty="0" err="1">
                <a:solidFill>
                  <a:srgbClr val="000000"/>
                </a:solidFill>
                <a:latin typeface="Arial"/>
              </a:rPr>
              <a:t>Yo</a:t>
            </a:r>
            <a:r>
              <a:rPr sz="3600" dirty="0">
                <a:solidFill>
                  <a:srgbClr val="000000"/>
                </a:solidFill>
                <a:latin typeface="Arial"/>
              </a:rPr>
              <a:t>u are in your mid-30s, with two young children aged 7 and 4.  A friend has suggested that after several years of trying to make the relationship work, it is time to move on.</a:t>
            </a:r>
          </a:p>
        </p:txBody>
      </p:sp>
      <p:sp>
        <p:nvSpPr>
          <p:cNvPr id="4" name="New shape"/>
          <p:cNvSpPr/>
          <p:nvPr/>
        </p:nvSpPr>
        <p:spPr>
          <a:xfrm>
            <a:off x="2169815" y="4995502"/>
            <a:ext cx="5674258" cy="2177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400" dirty="0">
                <a:solidFill>
                  <a:srgbClr val="000000"/>
                </a:solidFill>
                <a:latin typeface="Arial"/>
              </a:rPr>
              <a:t>In pairs discuss:</a:t>
            </a: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What is a dilemma?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400" dirty="0">
                <a:solidFill>
                  <a:srgbClr val="000000"/>
                </a:solidFill>
                <a:latin typeface="Arial"/>
              </a:rPr>
              <a:t>What makes this scenario a dilemma?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400" dirty="0">
                <a:solidFill>
                  <a:srgbClr val="000000"/>
                </a:solidFill>
                <a:latin typeface="Arial"/>
              </a:rPr>
              <a:t>What would you do?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973387" y="2107819"/>
            <a:ext cx="10160000" cy="58331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>
            <a:off x="3430587" y="914019"/>
            <a:ext cx="9715500" cy="11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A dilemma is a complicated problem with no right or wrong answer.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98007" y="374328"/>
            <a:ext cx="8284997" cy="708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800" b="0" i="0" u="none" strike="noStrike">
                <a:solidFill>
                  <a:srgbClr val="FF0000"/>
                </a:solidFill>
                <a:latin typeface="Arial"/>
              </a:defRPr>
            </a:pPr>
            <a:r>
              <a:rPr sz="4800" dirty="0">
                <a:solidFill>
                  <a:srgbClr val="FF0000"/>
                </a:solidFill>
                <a:latin typeface="Arial"/>
              </a:rPr>
              <a:t>The Climate Change dilemma.</a:t>
            </a:r>
          </a:p>
        </p:txBody>
      </p:sp>
      <p:sp>
        <p:nvSpPr>
          <p:cNvPr id="3" name="New shape"/>
          <p:cNvSpPr/>
          <p:nvPr/>
        </p:nvSpPr>
        <p:spPr>
          <a:xfrm>
            <a:off x="225599" y="1082963"/>
            <a:ext cx="16129792" cy="530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The World climate is changing.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The world is getting hotter, sea levels are rising.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The population and the economy of the world is at risk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6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b="1" dirty="0">
                <a:solidFill>
                  <a:srgbClr val="000000"/>
                </a:solidFill>
                <a:latin typeface="Arial"/>
              </a:rPr>
              <a:t>You have been invited to speak at the Climate Change Conference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- COP 30 in Brazil in 2025.</a:t>
            </a:r>
            <a:endParaRPr sz="2800" b="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Politicians know people do not like to be told bad news, especially if you have to give things up or change the way they live.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You have to give a speech at the Climate Change conference suggesting how countries should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Arial"/>
              </a:rPr>
              <a:t>ork</a:t>
            </a:r>
            <a:r>
              <a:rPr sz="2800" dirty="0">
                <a:solidFill>
                  <a:srgbClr val="000000"/>
                </a:solidFill>
                <a:latin typeface="Arial"/>
              </a:rPr>
              <a:t> towards halting climate change.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             									</a:t>
            </a:r>
            <a:r>
              <a:rPr sz="5400" b="1" dirty="0">
                <a:solidFill>
                  <a:srgbClr val="000000"/>
                </a:solidFill>
                <a:latin typeface="Arial"/>
              </a:rPr>
              <a:t>What will you say?</a:t>
            </a:r>
            <a:endParaRPr sz="6600" b="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6-12: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w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5434"/>
              </p:ext>
            </p:extLst>
          </p:nvPr>
        </p:nvGraphicFramePr>
        <p:xfrm>
          <a:off x="3328225" y="406400"/>
          <a:ext cx="9792462" cy="845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62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8499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862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781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781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New shape"/>
          <p:cNvSpPr/>
          <p:nvPr/>
        </p:nvSpPr>
        <p:spPr>
          <a:xfrm>
            <a:off x="3347275" y="505817"/>
            <a:ext cx="4369562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 b="1">
                <a:solidFill>
                  <a:srgbClr val="000000"/>
                </a:solidFill>
                <a:latin typeface="Arial"/>
              </a:rPr>
              <a:t>Technique</a:t>
            </a:r>
          </a:p>
        </p:txBody>
      </p:sp>
      <p:sp>
        <p:nvSpPr>
          <p:cNvPr id="4" name="New shape"/>
          <p:cNvSpPr/>
          <p:nvPr/>
        </p:nvSpPr>
        <p:spPr>
          <a:xfrm>
            <a:off x="7754937" y="505817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 b="1">
                <a:solidFill>
                  <a:srgbClr val="000000"/>
                </a:solidFill>
                <a:latin typeface="Arial"/>
              </a:rPr>
              <a:t>Examples</a:t>
            </a:r>
          </a:p>
        </p:txBody>
      </p:sp>
      <p:sp>
        <p:nvSpPr>
          <p:cNvPr id="5" name="New shape"/>
          <p:cNvSpPr/>
          <p:nvPr/>
        </p:nvSpPr>
        <p:spPr>
          <a:xfrm>
            <a:off x="3347275" y="933463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Flattery - complimenting your audience. </a:t>
            </a:r>
          </a:p>
        </p:txBody>
      </p:sp>
      <p:sp>
        <p:nvSpPr>
          <p:cNvPr id="6" name="New shape"/>
          <p:cNvSpPr/>
          <p:nvPr/>
        </p:nvSpPr>
        <p:spPr>
          <a:xfrm>
            <a:off x="7754937" y="933463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Opinion - a personal viewpoint often presented as if fact. </a:t>
            </a:r>
          </a:p>
        </p:txBody>
      </p:sp>
      <p:sp>
        <p:nvSpPr>
          <p:cNvPr id="7" name="New shape"/>
          <p:cNvSpPr/>
          <p:nvPr/>
        </p:nvSpPr>
        <p:spPr>
          <a:xfrm>
            <a:off x="3347275" y="1564526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Opinion - a personal viewpoint often presented as if fact. </a:t>
            </a:r>
          </a:p>
        </p:txBody>
      </p:sp>
      <p:sp>
        <p:nvSpPr>
          <p:cNvPr id="8" name="New shape"/>
          <p:cNvSpPr/>
          <p:nvPr/>
        </p:nvSpPr>
        <p:spPr>
          <a:xfrm>
            <a:off x="7754937" y="1564526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In my view, this is the best thing to have ever happened.</a:t>
            </a:r>
          </a:p>
        </p:txBody>
      </p:sp>
      <p:sp>
        <p:nvSpPr>
          <p:cNvPr id="9" name="New shape"/>
          <p:cNvSpPr/>
          <p:nvPr/>
        </p:nvSpPr>
        <p:spPr>
          <a:xfrm>
            <a:off x="3347275" y="2195525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Hyperbole - exaggerated language used for effect. </a:t>
            </a:r>
          </a:p>
        </p:txBody>
      </p:sp>
      <p:sp>
        <p:nvSpPr>
          <p:cNvPr id="10" name="New shape"/>
          <p:cNvSpPr/>
          <p:nvPr/>
        </p:nvSpPr>
        <p:spPr>
          <a:xfrm>
            <a:off x="7754937" y="2337411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It is simply out of this world – stunning!</a:t>
            </a:r>
          </a:p>
        </p:txBody>
      </p:sp>
      <p:sp>
        <p:nvSpPr>
          <p:cNvPr id="11" name="New shape"/>
          <p:cNvSpPr/>
          <p:nvPr/>
        </p:nvSpPr>
        <p:spPr>
          <a:xfrm>
            <a:off x="3347275" y="3252192"/>
            <a:ext cx="4369562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Personal pronouns - ‘I’, ‘you’ and ‘we’. </a:t>
            </a:r>
          </a:p>
        </p:txBody>
      </p:sp>
      <p:sp>
        <p:nvSpPr>
          <p:cNvPr id="12" name="New shape"/>
          <p:cNvSpPr/>
          <p:nvPr/>
        </p:nvSpPr>
        <p:spPr>
          <a:xfrm>
            <a:off x="7754937" y="2968422"/>
            <a:ext cx="5346700" cy="87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You are the key to this entire idea succeeding - we will be with you all the way. I can’t thank you enough!</a:t>
            </a:r>
          </a:p>
        </p:txBody>
      </p:sp>
      <p:sp>
        <p:nvSpPr>
          <p:cNvPr id="13" name="New shape"/>
          <p:cNvSpPr/>
          <p:nvPr/>
        </p:nvSpPr>
        <p:spPr>
          <a:xfrm>
            <a:off x="3347275" y="4025151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 dirty="0">
                <a:solidFill>
                  <a:srgbClr val="000000"/>
                </a:solidFill>
                <a:latin typeface="Arial"/>
              </a:rPr>
              <a:t>Imperative command - instructional language. </a:t>
            </a:r>
          </a:p>
        </p:txBody>
      </p:sp>
      <p:sp>
        <p:nvSpPr>
          <p:cNvPr id="14" name="New shape"/>
          <p:cNvSpPr/>
          <p:nvPr/>
        </p:nvSpPr>
        <p:spPr>
          <a:xfrm>
            <a:off x="7754937" y="4167036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Get on board and join us!</a:t>
            </a:r>
          </a:p>
        </p:txBody>
      </p:sp>
      <p:sp>
        <p:nvSpPr>
          <p:cNvPr id="15" name="New shape"/>
          <p:cNvSpPr/>
          <p:nvPr/>
        </p:nvSpPr>
        <p:spPr>
          <a:xfrm>
            <a:off x="3347275" y="4939932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Triples - three points to support an argument.</a:t>
            </a:r>
          </a:p>
        </p:txBody>
      </p:sp>
      <p:sp>
        <p:nvSpPr>
          <p:cNvPr id="16" name="New shape"/>
          <p:cNvSpPr/>
          <p:nvPr/>
        </p:nvSpPr>
        <p:spPr>
          <a:xfrm>
            <a:off x="7754937" y="4798047"/>
            <a:ext cx="5346700" cy="87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Safer streets means comfort, reassurance and peace of mind for you, your family and your friends.</a:t>
            </a:r>
          </a:p>
        </p:txBody>
      </p:sp>
      <p:sp>
        <p:nvSpPr>
          <p:cNvPr id="17" name="New shape"/>
          <p:cNvSpPr/>
          <p:nvPr/>
        </p:nvSpPr>
        <p:spPr>
          <a:xfrm>
            <a:off x="3347275" y="5996610"/>
            <a:ext cx="4369562" cy="87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Emotive language - vocabulary to make the audience/reader feel a particular emotion. </a:t>
            </a:r>
          </a:p>
        </p:txBody>
      </p:sp>
      <p:sp>
        <p:nvSpPr>
          <p:cNvPr id="18" name="New shape"/>
          <p:cNvSpPr/>
          <p:nvPr/>
        </p:nvSpPr>
        <p:spPr>
          <a:xfrm>
            <a:off x="7754937" y="6138494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There are thousands of animals at the mercy of our selfishness and disregard for kindness.</a:t>
            </a:r>
          </a:p>
        </p:txBody>
      </p:sp>
      <p:sp>
        <p:nvSpPr>
          <p:cNvPr id="19" name="New shape"/>
          <p:cNvSpPr/>
          <p:nvPr/>
        </p:nvSpPr>
        <p:spPr>
          <a:xfrm>
            <a:off x="3347275" y="7195197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Statistics and figures - factual data used in a persuasive way. </a:t>
            </a:r>
          </a:p>
        </p:txBody>
      </p:sp>
      <p:sp>
        <p:nvSpPr>
          <p:cNvPr id="20" name="New shape"/>
          <p:cNvSpPr/>
          <p:nvPr/>
        </p:nvSpPr>
        <p:spPr>
          <a:xfrm>
            <a:off x="7754937" y="7195197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80% of people agreed that this would change their community for the better.</a:t>
            </a:r>
          </a:p>
        </p:txBody>
      </p:sp>
      <p:sp>
        <p:nvSpPr>
          <p:cNvPr id="21" name="New shape"/>
          <p:cNvSpPr/>
          <p:nvPr/>
        </p:nvSpPr>
        <p:spPr>
          <a:xfrm>
            <a:off x="3347275" y="8109979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Rhetorical question - a question which implies its own answer. </a:t>
            </a:r>
          </a:p>
        </p:txBody>
      </p:sp>
      <p:sp>
        <p:nvSpPr>
          <p:cNvPr id="22" name="New shape"/>
          <p:cNvSpPr/>
          <p:nvPr/>
        </p:nvSpPr>
        <p:spPr>
          <a:xfrm>
            <a:off x="7754937" y="8251864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Who doesn’t want success?</a:t>
            </a:r>
          </a:p>
        </p:txBody>
      </p:sp>
      <p:sp>
        <p:nvSpPr>
          <p:cNvPr id="23" name="New shape"/>
          <p:cNvSpPr/>
          <p:nvPr/>
        </p:nvSpPr>
        <p:spPr>
          <a:xfrm>
            <a:off x="5449888" y="-38100"/>
            <a:ext cx="4956149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How can you persuade?</a:t>
            </a:r>
          </a:p>
        </p:txBody>
      </p:sp>
      <p:sp>
        <p:nvSpPr>
          <p:cNvPr id="24" name="New shape">
            <a:hlinkClick r:id="rId2"/>
          </p:cNvPr>
          <p:cNvSpPr/>
          <p:nvPr/>
        </p:nvSpPr>
        <p:spPr>
          <a:xfrm>
            <a:off x="11088687" y="50801"/>
            <a:ext cx="1572234" cy="9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00">
                <a:solidFill>
                  <a:srgbClr val="000000"/>
                </a:solidFill>
                <a:latin typeface="Arial"/>
              </a:rPr>
              <a:t>https://www.bbc.co.uk/bitesize/guides/zx7cmnb/revision/2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BB6A4-8B4A-4D3B-8076-4B1C892B93F6}"/>
              </a:ext>
            </a:extLst>
          </p:cNvPr>
          <p:cNvSpPr/>
          <p:nvPr/>
        </p:nvSpPr>
        <p:spPr>
          <a:xfrm rot="619354">
            <a:off x="13057832" y="1733186"/>
            <a:ext cx="3337476" cy="28778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You have 10 minutes to plan your speech!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F26B6C-9A52-46B5-B1EB-64A318F20C42}"/>
              </a:ext>
            </a:extLst>
          </p:cNvPr>
          <p:cNvSpPr/>
          <p:nvPr/>
        </p:nvSpPr>
        <p:spPr>
          <a:xfrm>
            <a:off x="153591" y="2157465"/>
            <a:ext cx="3136534" cy="383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#challenge</a:t>
            </a:r>
          </a:p>
          <a:p>
            <a:pPr algn="ctr"/>
            <a:r>
              <a:rPr lang="en-GB" sz="3200" dirty="0"/>
              <a:t>Use your phones to find out any additional information you may wish to include in your argument.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629D-B032-4198-B92F-8C7236AC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you consider to be the biggest barrier to global co operation?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20AA6D-AFE2-443E-8361-E97D81E11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4844" y="2487613"/>
            <a:ext cx="4455895" cy="5807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13631" y="1495600"/>
            <a:ext cx="10153129" cy="7372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7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Geography is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everywhere. </a:t>
            </a:r>
          </a:p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Allows you to do lots of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different </a:t>
            </a:r>
            <a:r>
              <a:rPr sz="5300" dirty="0">
                <a:solidFill>
                  <a:srgbClr val="000000"/>
                </a:solidFill>
                <a:latin typeface="Arial"/>
              </a:rPr>
              <a:t>things.</a:t>
            </a:r>
          </a:p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It goes well with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everything.</a:t>
            </a:r>
          </a:p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Without geography “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we’d be lost” </a:t>
            </a:r>
          </a:p>
        </p:txBody>
      </p:sp>
      <p:sp>
        <p:nvSpPr>
          <p:cNvPr id="3" name="New shape"/>
          <p:cNvSpPr/>
          <p:nvPr/>
        </p:nvSpPr>
        <p:spPr>
          <a:xfrm>
            <a:off x="3970015" y="331107"/>
            <a:ext cx="9054135" cy="1321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91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9100" dirty="0">
                <a:solidFill>
                  <a:srgbClr val="000000"/>
                </a:solidFill>
                <a:latin typeface="Arial"/>
              </a:rPr>
              <a:t>Why Geography?</a:t>
            </a:r>
          </a:p>
        </p:txBody>
      </p:sp>
      <p:sp>
        <p:nvSpPr>
          <p:cNvPr id="4" name="New shape"/>
          <p:cNvSpPr/>
          <p:nvPr/>
        </p:nvSpPr>
        <p:spPr>
          <a:xfrm>
            <a:off x="9968595" y="1382440"/>
            <a:ext cx="5954749" cy="69127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1: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846888" y="2653919"/>
            <a:ext cx="2664079" cy="30947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>
            <a:off x="2457847" y="230312"/>
            <a:ext cx="11593288" cy="83529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72928-4ED2-425B-93C1-3C808BAA1C03}"/>
              </a:ext>
            </a:extLst>
          </p:cNvPr>
          <p:cNvSpPr/>
          <p:nvPr/>
        </p:nvSpPr>
        <p:spPr>
          <a:xfrm>
            <a:off x="729655" y="7143080"/>
            <a:ext cx="15121680" cy="14401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So, why study geography at Little Heath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3-09: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116702" y="524819"/>
            <a:ext cx="6203569" cy="912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6200" dirty="0">
                <a:solidFill>
                  <a:srgbClr val="000000"/>
                </a:solidFill>
                <a:latin typeface="Arial"/>
              </a:rPr>
              <a:t>What will I study?</a:t>
            </a:r>
          </a:p>
        </p:txBody>
      </p:sp>
      <p:sp>
        <p:nvSpPr>
          <p:cNvPr id="3" name="New shape"/>
          <p:cNvSpPr/>
          <p:nvPr/>
        </p:nvSpPr>
        <p:spPr>
          <a:xfrm>
            <a:off x="1521743" y="1670472"/>
            <a:ext cx="14041560" cy="65940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385839" y="158304"/>
            <a:ext cx="11809312" cy="165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8000" dirty="0">
                <a:solidFill>
                  <a:srgbClr val="000000"/>
                </a:solidFill>
                <a:latin typeface="Arial"/>
              </a:rPr>
              <a:t>Physical Geography</a:t>
            </a:r>
          </a:p>
        </p:txBody>
      </p:sp>
      <p:sp>
        <p:nvSpPr>
          <p:cNvPr id="3" name="New shape"/>
          <p:cNvSpPr/>
          <p:nvPr/>
        </p:nvSpPr>
        <p:spPr>
          <a:xfrm>
            <a:off x="945679" y="1912620"/>
            <a:ext cx="9080094" cy="2710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5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1. Water and carbon cycles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5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2. Coastal systems and landscapes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5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3. Hazards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74541-4913-4608-9636-552A3FAF8CE5}"/>
              </a:ext>
            </a:extLst>
          </p:cNvPr>
          <p:cNvSpPr/>
          <p:nvPr/>
        </p:nvSpPr>
        <p:spPr>
          <a:xfrm rot="929368">
            <a:off x="9560613" y="2115582"/>
            <a:ext cx="6480720" cy="23042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Worth 40% of your A level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042023" y="374328"/>
            <a:ext cx="388838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8000" dirty="0">
                <a:solidFill>
                  <a:srgbClr val="000000"/>
                </a:solidFill>
                <a:latin typeface="Arial"/>
              </a:rPr>
              <a:t>Human Geography</a:t>
            </a:r>
          </a:p>
        </p:txBody>
      </p:sp>
      <p:sp>
        <p:nvSpPr>
          <p:cNvPr id="3" name="New shape"/>
          <p:cNvSpPr/>
          <p:nvPr/>
        </p:nvSpPr>
        <p:spPr>
          <a:xfrm>
            <a:off x="873671" y="1886496"/>
            <a:ext cx="7725461" cy="215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 dirty="0">
                <a:solidFill>
                  <a:srgbClr val="000000"/>
                </a:solidFill>
                <a:latin typeface="Arial"/>
              </a:rPr>
              <a:t>1. Changing Places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 dirty="0">
                <a:solidFill>
                  <a:srgbClr val="000000"/>
                </a:solidFill>
                <a:latin typeface="Arial"/>
              </a:rPr>
              <a:t>2. Global systems and governance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 dirty="0">
                <a:solidFill>
                  <a:srgbClr val="000000"/>
                </a:solidFill>
                <a:latin typeface="Arial"/>
              </a:rPr>
              <a:t>3. Contemporary urban environments.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9341E-A518-4217-86D5-F8962EE3119B}"/>
              </a:ext>
            </a:extLst>
          </p:cNvPr>
          <p:cNvSpPr/>
          <p:nvPr/>
        </p:nvSpPr>
        <p:spPr>
          <a:xfrm rot="929368">
            <a:off x="9560612" y="2349984"/>
            <a:ext cx="6480720" cy="23042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Worth 40% of your A level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233988" y="863220"/>
            <a:ext cx="6159881" cy="72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9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900">
                <a:solidFill>
                  <a:srgbClr val="000000"/>
                </a:solidFill>
                <a:latin typeface="Arial"/>
              </a:rPr>
              <a:t>Personal investigation</a:t>
            </a:r>
          </a:p>
        </p:txBody>
      </p:sp>
      <p:sp>
        <p:nvSpPr>
          <p:cNvPr id="3" name="New shape"/>
          <p:cNvSpPr/>
          <p:nvPr/>
        </p:nvSpPr>
        <p:spPr>
          <a:xfrm>
            <a:off x="873671" y="2111522"/>
            <a:ext cx="8568951" cy="2180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5000"/>
              </a:lnSpc>
              <a:spcBef>
                <a:spcPct val="157500"/>
              </a:spcBef>
              <a:spcAft>
                <a:spcPct val="0"/>
              </a:spcAft>
              <a:buNone/>
              <a:defRPr sz="29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000" dirty="0">
                <a:solidFill>
                  <a:srgbClr val="000000"/>
                </a:solidFill>
                <a:latin typeface="Arial"/>
              </a:rPr>
              <a:t>Students complete an individual investigation which must include data collected in the field. The individual investigation must be based on a question or issue defined and developed by the student relating to any part of the specification content.</a:t>
            </a:r>
          </a:p>
        </p:txBody>
      </p:sp>
      <p:sp>
        <p:nvSpPr>
          <p:cNvPr id="5" name="New shape"/>
          <p:cNvSpPr/>
          <p:nvPr/>
        </p:nvSpPr>
        <p:spPr>
          <a:xfrm>
            <a:off x="1233711" y="7106468"/>
            <a:ext cx="14329592" cy="11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This can be based on any area of the course you are </a:t>
            </a:r>
            <a:r>
              <a:rPr sz="3600" dirty="0" err="1">
                <a:solidFill>
                  <a:srgbClr val="000000"/>
                </a:solidFill>
                <a:latin typeface="Arial"/>
              </a:rPr>
              <a:t>inte</a:t>
            </a:r>
            <a:r>
              <a:rPr lang="en-GB" sz="3600" dirty="0">
                <a:solidFill>
                  <a:srgbClr val="000000"/>
                </a:solidFill>
                <a:latin typeface="Arial"/>
              </a:rPr>
              <a:t>re</a:t>
            </a:r>
            <a:r>
              <a:rPr sz="3600" dirty="0" err="1">
                <a:solidFill>
                  <a:srgbClr val="000000"/>
                </a:solidFill>
                <a:latin typeface="Arial"/>
              </a:rPr>
              <a:t>sted</a:t>
            </a:r>
            <a:r>
              <a:rPr sz="3600" dirty="0">
                <a:solidFill>
                  <a:srgbClr val="000000"/>
                </a:solidFill>
                <a:latin typeface="Arial"/>
              </a:rPr>
              <a:t> 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232EA-25B1-4233-825A-AF16932FA338}"/>
              </a:ext>
            </a:extLst>
          </p:cNvPr>
          <p:cNvSpPr/>
          <p:nvPr/>
        </p:nvSpPr>
        <p:spPr>
          <a:xfrm rot="929368">
            <a:off x="9781903" y="2571505"/>
            <a:ext cx="6480720" cy="23042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Worth 20% of your A level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11587" y="694073"/>
            <a:ext cx="8928100" cy="147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>
                <a:solidFill>
                  <a:srgbClr val="000000"/>
                </a:solidFill>
                <a:latin typeface="Arial"/>
              </a:rPr>
              <a:t>4 days of human and physical geography field work</a:t>
            </a:r>
          </a:p>
        </p:txBody>
      </p:sp>
      <p:sp>
        <p:nvSpPr>
          <p:cNvPr id="3" name="New shape"/>
          <p:cNvSpPr/>
          <p:nvPr/>
        </p:nvSpPr>
        <p:spPr>
          <a:xfrm>
            <a:off x="3110276" y="3367981"/>
            <a:ext cx="10370947" cy="47970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2645135" y="2578860"/>
            <a:ext cx="5650615" cy="5950136"/>
          </a:xfrm>
          <a:custGeom>
            <a:avLst/>
            <a:gdLst/>
            <a:ahLst/>
            <a:cxnLst/>
            <a:rect l="l" t="t" r="r" b="b"/>
            <a:pathLst>
              <a:path w="4385733" h="5173133">
                <a:moveTo>
                  <a:pt x="0" y="0"/>
                </a:moveTo>
                <a:lnTo>
                  <a:pt x="4385733" y="0"/>
                </a:lnTo>
                <a:lnTo>
                  <a:pt x="4385733" y="5173134"/>
                </a:lnTo>
                <a:lnTo>
                  <a:pt x="0" y="5173134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7274454" y="3543106"/>
            <a:ext cx="7658474" cy="4728259"/>
          </a:xfrm>
          <a:custGeom>
            <a:avLst/>
            <a:gdLst/>
            <a:ahLst/>
            <a:cxnLst/>
            <a:rect l="l" t="t" r="r" b="b"/>
            <a:pathLst>
              <a:path w="7658474" h="4728259">
                <a:moveTo>
                  <a:pt x="0" y="0"/>
                </a:moveTo>
                <a:lnTo>
                  <a:pt x="7658475" y="4728259"/>
                </a:lnTo>
                <a:lnTo>
                  <a:pt x="0" y="4728259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New shape"/>
          <p:cNvSpPr/>
          <p:nvPr/>
        </p:nvSpPr>
        <p:spPr>
          <a:xfrm>
            <a:off x="8400521" y="7471639"/>
            <a:ext cx="160867" cy="279400"/>
          </a:xfrm>
          <a:custGeom>
            <a:avLst/>
            <a:gdLst/>
            <a:ahLst/>
            <a:cxnLst/>
            <a:rect l="l" t="t" r="r" b="b"/>
            <a:pathLst>
              <a:path w="160866" h="279400">
                <a:moveTo>
                  <a:pt x="0" y="0"/>
                </a:moveTo>
                <a:lnTo>
                  <a:pt x="160866" y="279400"/>
                </a:lnTo>
                <a:lnTo>
                  <a:pt x="0" y="279400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New shape"/>
          <p:cNvSpPr/>
          <p:nvPr/>
        </p:nvSpPr>
        <p:spPr>
          <a:xfrm>
            <a:off x="3609975" y="2462560"/>
            <a:ext cx="4006621" cy="55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72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Reading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Stratford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Chesil Beach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en-GB" sz="5300" dirty="0" err="1">
                <a:solidFill>
                  <a:srgbClr val="000000"/>
                </a:solidFill>
                <a:latin typeface="Arial"/>
              </a:rPr>
              <a:t>Sulham</a:t>
            </a:r>
            <a:r>
              <a:rPr lang="en-GB" sz="5300" dirty="0">
                <a:solidFill>
                  <a:srgbClr val="000000"/>
                </a:solidFill>
                <a:latin typeface="Arial"/>
              </a:rPr>
              <a:t> Woods</a:t>
            </a:r>
            <a:endParaRPr sz="5300" dirty="0">
              <a:solidFill>
                <a:srgbClr val="000000"/>
              </a:solidFill>
              <a:latin typeface="Arial"/>
            </a:endParaRPr>
          </a:p>
          <a:p>
            <a:pPr lvl="0" algn="l"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endParaRPr sz="53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48"/>
  <p:tag name="AS_OS" val="Microsoft Windows NT 10.0.19045.0"/>
  <p:tag name="AS_RELEASE_DATE" val="2023.03.21"/>
  <p:tag name="AS_TITLE" val="Aspose.Slides for C++"/>
  <p:tag name="AS_VERSION" val="23.3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8" ma:contentTypeDescription="Create a new document." ma:contentTypeScope="" ma:versionID="76015047d295ab2ab6fb0bb38b92783d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2232b0e2fdd0729c05db7f1825d902f3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E2DFB-9EB8-4EEE-B178-24ECB6AE77FE}"/>
</file>

<file path=customXml/itemProps2.xml><?xml version="1.0" encoding="utf-8"?>
<ds:datastoreItem xmlns:ds="http://schemas.openxmlformats.org/officeDocument/2006/customXml" ds:itemID="{51437A7B-03D6-4430-B042-804B8DDD6FBF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e3630ff6-a346-4ef2-b219-87c3ee39129c"/>
    <ds:schemaRef ds:uri="http://purl.org/dc/dcmitype/"/>
    <ds:schemaRef ds:uri="af5db624-cada-4978-b094-c04850ab1a29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81C61B2-4098-4764-AE96-09CE350AE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963</Words>
  <Application>Microsoft Office PowerPoint</Application>
  <PresentationFormat>Custom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have a little taste of things to come in your future lessons at Little Heath…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consider to be the biggest barrier to global co operation?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Mrs E Park</cp:lastModifiedBy>
  <cp:revision>9</cp:revision>
  <cp:lastPrinted>2024-06-27T13:20:31Z</cp:lastPrinted>
  <dcterms:created xsi:type="dcterms:W3CDTF">2024-06-27T12:20:31Z</dcterms:created>
  <dcterms:modified xsi:type="dcterms:W3CDTF">2025-07-03T14:14:37Z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Order">
    <vt:r8>721000</vt:r8>
  </property>
  <property fmtid="{D5CDD505-2E9C-101B-9397-08002B2CF9AE}" pid="4" name="MediaServiceImageTags">
    <vt:lpwstr/>
  </property>
</Properties>
</file>