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62" r:id="rId4"/>
    <p:sldId id="258" r:id="rId5"/>
    <p:sldId id="266" r:id="rId6"/>
    <p:sldId id="268" r:id="rId7"/>
    <p:sldId id="269" r:id="rId8"/>
    <p:sldId id="261" r:id="rId9"/>
    <p:sldId id="259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62BFF-9595-4270-9C8B-E1D92EE7DB87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E2BB6-B1E4-42BE-86BC-25877531D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219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74DB9-7076-442D-85AC-E35B47E89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DD4E95-3300-4171-9E3C-EE28A0A59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CE11E-53A8-4ACD-81A4-96C1412EF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D0F8-7705-48D3-97E5-5B3C6E2BB1E6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F21F2-A2DF-4F3B-85C5-FADD2B6CE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E4EBF-12F8-417D-B4F1-9495CD8A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9E4D-3E8E-4CF1-9107-8C8D1B6E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05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44621-B68F-4CCB-B4E4-FEC7EC08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14C58-FFD4-4F6E-AFC3-B7F3D954C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13B60-5C00-48AF-9E18-39BF2C6A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D0F8-7705-48D3-97E5-5B3C6E2BB1E6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CF7BD-06DF-4FA7-98BC-E4DE5FCE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A6D77-89CB-4C8C-A91D-E3171040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9E4D-3E8E-4CF1-9107-8C8D1B6E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9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255F8C-B9E4-4A1E-BD64-21F4AC61A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4D666-6609-45E9-9632-798E1C35A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73A55-3FB4-4E21-A12F-C994E6D5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D0F8-7705-48D3-97E5-5B3C6E2BB1E6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845A1-A373-4F57-A03F-6F9057DE2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95BE0-FE2C-4E79-8F78-FD105FD67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9E4D-3E8E-4CF1-9107-8C8D1B6E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79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4C007-820C-440E-92AD-949B0A0E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8BD5B-97DF-40F3-83A5-12368009C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349E9-4C05-42D6-B903-2EA668078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D0F8-7705-48D3-97E5-5B3C6E2BB1E6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36AF9-4E61-417F-BC98-EAA2FC536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DB08C-BBD8-4B26-8892-F9865CF6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9E4D-3E8E-4CF1-9107-8C8D1B6E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1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169C-C1F9-43F4-9D89-8A742BE8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58A39-14B6-4ECB-A600-3018B5F74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1FC55-1166-42E6-A0C5-D5399E85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D0F8-7705-48D3-97E5-5B3C6E2BB1E6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A29C8-C2C0-44E6-AC02-382011635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B89B2-12C5-4583-A2BA-4383D765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9E4D-3E8E-4CF1-9107-8C8D1B6E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3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615F5-8790-4AEC-9E6A-82760B82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30E41-575B-4A9B-A3EF-14984F5E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54739-5F13-4D2A-8787-28288AEAF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F5E89-FE51-4B0E-A635-3ACBE244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D0F8-7705-48D3-97E5-5B3C6E2BB1E6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24D6E-1704-4294-9C3D-A5899482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C0AC0-EAF0-400B-9914-64D7699B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9E4D-3E8E-4CF1-9107-8C8D1B6E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62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ED71-250A-4344-BE51-4D4B5824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8E58-71A6-4232-9463-8732E831F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757CF-1E96-43E3-BE57-FBF296F10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800F5C-0E2E-4E7A-981F-BA1579EF9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33E66-14C8-4E7B-9306-2097A590C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DF6467-C7E3-4F6C-A333-93C4CA87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D0F8-7705-48D3-97E5-5B3C6E2BB1E6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0BB96-F671-4B2C-A252-47E574E8D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D8D2B-7FBB-49BC-ADBE-750937335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9E4D-3E8E-4CF1-9107-8C8D1B6E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010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3937C-8A9A-4EE7-9507-2B98F914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A722BA-C719-4ED6-855C-D0B9820A0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D0F8-7705-48D3-97E5-5B3C6E2BB1E6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E0C8A2-6B96-428B-BC91-B0373FF02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34D71-D566-4B19-9D27-8C1243E9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9E4D-3E8E-4CF1-9107-8C8D1B6E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50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3F538A-04A5-4045-8660-FDA1B65A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D0F8-7705-48D3-97E5-5B3C6E2BB1E6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BF11FA-6696-47CD-A9FA-8E31C0207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E2A11-E912-499A-9CB5-5CF817E70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9E4D-3E8E-4CF1-9107-8C8D1B6E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046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3D91-EA5D-466D-B2EF-91408ADD0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A2547-0035-4572-A8FD-4A80FFF9A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7AA6E-F501-4C24-B7F2-6470F8973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D5802-BBF7-4480-B32E-94651A001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D0F8-7705-48D3-97E5-5B3C6E2BB1E6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FBEFE-8870-4CA9-BDC3-0E52348F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31E90-F946-4F39-8125-0938BC7D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9E4D-3E8E-4CF1-9107-8C8D1B6E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39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1A2C0-8282-416C-8813-45F0063EE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D5F411-1B42-4AA8-B835-92E3A364E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0FD9D-5A2C-4269-93B0-4C11DC155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CE334-58DF-49DE-A69A-7994366C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D0F8-7705-48D3-97E5-5B3C6E2BB1E6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778F0-E40B-4ACC-B9E0-97501C840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F3A94-C32B-4F36-A02F-29755FFA0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9E4D-3E8E-4CF1-9107-8C8D1B6E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4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AB6734-64C3-4231-8D26-CA27B48D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AEBA9-3881-4556-B9AC-F3C3874B4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41D3D-4E6F-4AC1-AFEC-DDE6DE7B7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3D0F8-7705-48D3-97E5-5B3C6E2BB1E6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84711-DFB8-40F9-8E01-ED11910B0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71ED4-1B12-43C3-9BFA-D302BEDCB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29E4D-3E8E-4CF1-9107-8C8D1B6E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5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www.youtube.com/watch?v=DK_0jXPuIr0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www.youtube.com/watch?v=U3ASj1L6_sY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B0112-870E-4E0D-84F8-04821FCE2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687" y="1129586"/>
            <a:ext cx="10114625" cy="180726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To explore how colour constructs meaning in a music video?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C3FF9-0676-4734-876B-B715474EA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1845" y="656648"/>
            <a:ext cx="4184342" cy="42772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dirty="0"/>
              <a:t>Media Studies Taster Lesson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2A582B-731C-4543-892B-4F0885B7A434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LO: </a:t>
            </a:r>
            <a:r>
              <a:rPr lang="en-GB" sz="2000" dirty="0"/>
              <a:t>To be able to understand how music videos construct meaning to audiences through colour.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4DEA-00EB-45B2-B3D2-E71AA298D9A9}"/>
              </a:ext>
            </a:extLst>
          </p:cNvPr>
          <p:cNvSpPr txBox="1"/>
          <p:nvPr/>
        </p:nvSpPr>
        <p:spPr>
          <a:xfrm>
            <a:off x="571130" y="3464363"/>
            <a:ext cx="106946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Starter:  List as many connotations of these colours as you can think of: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b="1" dirty="0"/>
              <a:t>Once done answer this question:</a:t>
            </a:r>
          </a:p>
          <a:p>
            <a:endParaRPr lang="en-GB" sz="2800" dirty="0"/>
          </a:p>
          <a:p>
            <a:r>
              <a:rPr lang="en-GB" sz="2800" dirty="0"/>
              <a:t>What is a convention?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259891-3AB5-42BA-A25B-AE35E6872BA0}"/>
              </a:ext>
            </a:extLst>
          </p:cNvPr>
          <p:cNvSpPr txBox="1"/>
          <p:nvPr/>
        </p:nvSpPr>
        <p:spPr>
          <a:xfrm>
            <a:off x="5370990" y="6034357"/>
            <a:ext cx="6622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A way in which something is usually done.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EFE2BE-B700-46CC-8253-B5C2D79FB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265" y="4098066"/>
            <a:ext cx="808330" cy="808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53B6E8-7788-4AB3-952F-56E86F25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62" y="4098066"/>
            <a:ext cx="826254" cy="808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C7530F-5EB4-455B-BFBE-0B7174C76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183" y="4098066"/>
            <a:ext cx="808330" cy="808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DFE446-D058-4986-B6D3-1DD545C8E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680" y="4098066"/>
            <a:ext cx="808330" cy="798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73DF6-E454-43BD-A40F-9B840B393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183" y="4098066"/>
            <a:ext cx="808330" cy="80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3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5"/>
          <p:cNvPicPr preferRelativeResize="0"/>
          <p:nvPr/>
        </p:nvPicPr>
        <p:blipFill rotWithShape="1">
          <a:blip r:embed="rId3">
            <a:alphaModFix/>
          </a:blip>
          <a:srcRect t="2733" r="-2" b="2731"/>
          <a:stretch/>
        </p:blipFill>
        <p:spPr>
          <a:xfrm>
            <a:off x="-133648" y="0"/>
            <a:ext cx="3492650" cy="397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 descr="Websit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l="4183" r="27305" b="2"/>
          <a:stretch/>
        </p:blipFill>
        <p:spPr>
          <a:xfrm>
            <a:off x="9088836" y="3472666"/>
            <a:ext cx="3103164" cy="3385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 descr="A person standing on rocks by water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b="19986"/>
          <a:stretch/>
        </p:blipFill>
        <p:spPr>
          <a:xfrm>
            <a:off x="9298055" y="-31271"/>
            <a:ext cx="2961936" cy="350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6">
            <a:alphaModFix/>
          </a:blip>
          <a:srcRect t="13691" r="3" b="6316"/>
          <a:stretch/>
        </p:blipFill>
        <p:spPr>
          <a:xfrm>
            <a:off x="3188885" y="-2064"/>
            <a:ext cx="3562069" cy="4057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67316" y="4398633"/>
            <a:ext cx="5193748" cy="637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Candara"/>
              <a:buNone/>
            </a:pPr>
            <a:r>
              <a:rPr lang="en-GB" sz="54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Component 2 : </a:t>
            </a:r>
            <a:endParaRPr dirty="0"/>
          </a:p>
        </p:txBody>
      </p:sp>
      <p:sp>
        <p:nvSpPr>
          <p:cNvPr id="172" name="Google Shape;172;p5"/>
          <p:cNvSpPr txBox="1">
            <a:spLocks noGrp="1"/>
          </p:cNvSpPr>
          <p:nvPr>
            <p:ph type="body" idx="1"/>
          </p:nvPr>
        </p:nvSpPr>
        <p:spPr>
          <a:xfrm>
            <a:off x="67316" y="5388926"/>
            <a:ext cx="3821877" cy="175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 sz="3200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In-depth studies of texts in pairs </a:t>
            </a:r>
            <a:endParaRPr dirty="0"/>
          </a:p>
        </p:txBody>
      </p:sp>
      <p:pic>
        <p:nvPicPr>
          <p:cNvPr id="173" name="Google Shape;173;p5"/>
          <p:cNvPicPr preferRelativeResize="0"/>
          <p:nvPr/>
        </p:nvPicPr>
        <p:blipFill rotWithShape="1">
          <a:blip r:embed="rId7">
            <a:alphaModFix/>
          </a:blip>
          <a:srcRect t="27265" r="1"/>
          <a:stretch/>
        </p:blipFill>
        <p:spPr>
          <a:xfrm>
            <a:off x="6372378" y="-4129"/>
            <a:ext cx="3005056" cy="36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 descr="KSI on Training to Beat Logan Paul | Don't Read The Comments | Men's Health  - YouTub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14614" y="3605346"/>
            <a:ext cx="4404796" cy="3250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A44E84-A7D3-4E04-AF5E-FA70F63E9C12}"/>
              </a:ext>
            </a:extLst>
          </p:cNvPr>
          <p:cNvSpPr txBox="1"/>
          <p:nvPr/>
        </p:nvSpPr>
        <p:spPr>
          <a:xfrm>
            <a:off x="461639" y="363984"/>
            <a:ext cx="11354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are going to look at two types of colours seen in music videos these are the following:  </a:t>
            </a:r>
          </a:p>
        </p:txBody>
      </p:sp>
      <p:sp>
        <p:nvSpPr>
          <p:cNvPr id="3" name="Google Shape;139;p6">
            <a:extLst>
              <a:ext uri="{FF2B5EF4-FFF2-40B4-BE49-F238E27FC236}">
                <a16:creationId xmlns:a16="http://schemas.microsoft.com/office/drawing/2014/main" id="{B65E706A-5886-47CA-9F49-4937FEEA8579}"/>
              </a:ext>
            </a:extLst>
          </p:cNvPr>
          <p:cNvSpPr txBox="1">
            <a:spLocks/>
          </p:cNvSpPr>
          <p:nvPr/>
        </p:nvSpPr>
        <p:spPr>
          <a:xfrm>
            <a:off x="5189004" y="1056443"/>
            <a:ext cx="6541357" cy="748565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66FFFF"/>
              </a:buClr>
              <a:buSzPts val="4400"/>
              <a:buFont typeface="Calibri"/>
              <a:buNone/>
            </a:pPr>
            <a:r>
              <a:rPr lang="en-GB">
                <a:solidFill>
                  <a:srgbClr val="66FFFF"/>
                </a:solidFill>
              </a:rPr>
              <a:t>NEON</a:t>
            </a:r>
            <a:endParaRPr lang="en-GB" dirty="0"/>
          </a:p>
        </p:txBody>
      </p:sp>
      <p:sp>
        <p:nvSpPr>
          <p:cNvPr id="4" name="Google Shape;171;p9">
            <a:extLst>
              <a:ext uri="{FF2B5EF4-FFF2-40B4-BE49-F238E27FC236}">
                <a16:creationId xmlns:a16="http://schemas.microsoft.com/office/drawing/2014/main" id="{800C3010-B144-45BD-ABA8-80D8B8641E43}"/>
              </a:ext>
            </a:extLst>
          </p:cNvPr>
          <p:cNvSpPr txBox="1">
            <a:spLocks/>
          </p:cNvSpPr>
          <p:nvPr/>
        </p:nvSpPr>
        <p:spPr>
          <a:xfrm>
            <a:off x="5189003" y="1935331"/>
            <a:ext cx="6541357" cy="846161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D8D8D8"/>
              </a:buClr>
              <a:buSzPts val="4400"/>
              <a:buFont typeface="Calibri"/>
              <a:buNone/>
            </a:pPr>
            <a:r>
              <a:rPr lang="en-GB">
                <a:solidFill>
                  <a:srgbClr val="D8D8D8"/>
                </a:solidFill>
              </a:rPr>
              <a:t>BLACK &amp; WHITE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E2B0E-9E84-4A7F-A9F4-D11804715A67}"/>
              </a:ext>
            </a:extLst>
          </p:cNvPr>
          <p:cNvSpPr txBox="1"/>
          <p:nvPr/>
        </p:nvSpPr>
        <p:spPr>
          <a:xfrm>
            <a:off x="-44391" y="3429000"/>
            <a:ext cx="1233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You will watch music videos with these colours in and will complete these questions as you watch: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BD5E6-A9B7-4114-BB6A-9BCF486C4DF9}"/>
              </a:ext>
            </a:extLst>
          </p:cNvPr>
          <p:cNvSpPr/>
          <p:nvPr/>
        </p:nvSpPr>
        <p:spPr>
          <a:xfrm>
            <a:off x="554118" y="4068883"/>
            <a:ext cx="111695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What genre is the music video?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How is colour used as a convention in the music video?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How is the colour used to make us feel?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Is the song slow or fast, why?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How do we know the artist is a star?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Is the artist over-sexualised? If yes/no – why?</a:t>
            </a:r>
          </a:p>
        </p:txBody>
      </p:sp>
    </p:spTree>
    <p:extLst>
      <p:ext uri="{BB962C8B-B14F-4D97-AF65-F5344CB8AC3E}">
        <p14:creationId xmlns:p14="http://schemas.microsoft.com/office/powerpoint/2010/main" val="32100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6541357" cy="748565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FFFF"/>
              </a:buClr>
              <a:buSzPts val="4400"/>
              <a:buFont typeface="Calibri"/>
              <a:buNone/>
            </a:pPr>
            <a:r>
              <a:rPr lang="en-GB" dirty="0">
                <a:solidFill>
                  <a:srgbClr val="66FFFF"/>
                </a:solidFill>
              </a:rPr>
              <a:t>NEON</a:t>
            </a:r>
            <a:endParaRPr dirty="0"/>
          </a:p>
        </p:txBody>
      </p:sp>
      <p:pic>
        <p:nvPicPr>
          <p:cNvPr id="140" name="Google Shape;14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0751"/>
            <a:ext cx="6541357" cy="2715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/>
          <p:cNvPicPr preferRelativeResize="0"/>
          <p:nvPr/>
        </p:nvPicPr>
        <p:blipFill rotWithShape="1">
          <a:blip r:embed="rId4">
            <a:alphaModFix/>
          </a:blip>
          <a:srcRect l="17766" r="18105"/>
          <a:stretch/>
        </p:blipFill>
        <p:spPr>
          <a:xfrm>
            <a:off x="0" y="3746697"/>
            <a:ext cx="5172501" cy="311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"/>
          <p:cNvPicPr preferRelativeResize="0"/>
          <p:nvPr/>
        </p:nvPicPr>
        <p:blipFill rotWithShape="1">
          <a:blip r:embed="rId5">
            <a:alphaModFix/>
          </a:blip>
          <a:srcRect l="2528"/>
          <a:stretch/>
        </p:blipFill>
        <p:spPr>
          <a:xfrm>
            <a:off x="5349921" y="3771112"/>
            <a:ext cx="6842077" cy="308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1994" y="526723"/>
            <a:ext cx="5450004" cy="3089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8;g1482b0880ae_0_7" descr="‘Purpose’ Available Everywhere Now!&#10;iTunes: http://smarturl.it/PurposeDlx?IQid=VEVO1113 &#10;Stream &amp; Add To Your Spotify Playlist: http://smarturl.it/sPurpose?IQid=VEVO1113 &#10;Google Play: http://smarturl.it/gPurpose?IQid=VEVO1113 &#10;Amazon: http://smarturl.it/aPurpose?IQid=VEVO1113 &#10;&#10;Director: Brad Furman&#10;Production Company: Happy Place&#10;Producer: Roger Ubina&#10;Executive Producer: Tara Razavi&#10; &#10;Download or stream the single below:&#10;iTunes: http://smarturl.it/iWDYM?IQid=YT&#10;Google: http://smarturl.it/gWDYM?IQid=YT&#10;Amazon: http://smarturl.it/aWDYM?IQid=YT&#10;Stream On Spotify &amp; Add To Your Playlist: http://smarturl.it/sWDYM?IQid=YT&#10; &#10;Follow Justin:&#10;http://facebook.com/justinbieber&#10;http://twitter.com/justinbieber&#10;http://instagram.com/justinbieber&#10;http://shots.com/justinbieber &#10;http://fahlo.me/justinbieber&#10;And sign up to Justin’s newsletter: http://justinbiebermusic.com&#10; &#10;Lyrics:&#10;What do you mean?&#10;When you nod your head yes&#10;But you wanna say no&#10;What do you mean?&#10;When you don’t want me to move&#10;But you tell me to go&#10;What do you mean?&#10;Said we’re running out of time&#10;Trying to catch the beat make up your mind&#10;What do you mean?&#10;Better make up your mind&#10;What do you mean?&#10;You’re so indecisive of what I’m saying&#10;Don’t want us to end where do I start&#10;First you wanna go left and you want to turn right&#10;First you up and you’re down and then between&#10;&#10;Ohh I really want to know…&#10;&#10;When you nod your head yes&#10;But you wanna say no&#10;What do you mean?&#10;What do you mean?&#10;But you tell me to go&#10;Said we’re running out of time&#10;What do you mean?&#10;Better make up your mind&#10;What do you mean?&#10;You’re overprotective when I’m leaving&#10;Trying to compromise but I can’t win&#10;You wanna make a point but you keep preaching&#10;You had me from the start won’t let this end&#10;First you wanna go left and you want to turn right&#10;Wanna argue all day make love all night&#10;First you up and you’re down and then between&#10;Ohh I really want to know…&#10;What do you mean?&#10;When you nod your head yes&#10;What do you mean?&#10;When you don’t want me to move&#10;But you tell me to go&#10;What do you mean?&#10;Said we’re running out of time&#10;What do you mean?&#10;Better make up your mind&#10;What do you mean?&#10;&#10;http://vevo.ly/zvsAcK" title="Justin Bieber - What Do You Mean?">
            <a:hlinkClick r:id="rId2"/>
            <a:extLst>
              <a:ext uri="{FF2B5EF4-FFF2-40B4-BE49-F238E27FC236}">
                <a16:creationId xmlns:a16="http://schemas.microsoft.com/office/drawing/2014/main" id="{1852679C-EEBF-475D-9167-D52A78B8A8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8388" y="1195400"/>
            <a:ext cx="5524500" cy="414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08B78-91A1-4680-A013-EE7FFE8D47C9}"/>
              </a:ext>
            </a:extLst>
          </p:cNvPr>
          <p:cNvSpPr txBox="1"/>
          <p:nvPr/>
        </p:nvSpPr>
        <p:spPr>
          <a:xfrm>
            <a:off x="337351" y="665825"/>
            <a:ext cx="56562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Task: </a:t>
            </a:r>
          </a:p>
          <a:p>
            <a:endParaRPr lang="en-GB" sz="2800" dirty="0"/>
          </a:p>
          <a:p>
            <a:r>
              <a:rPr lang="en-GB" sz="2800" dirty="0"/>
              <a:t>Make notes on how colour is used as a convention in Justin Bieber’s music video.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2000" b="1" dirty="0">
                <a:highlight>
                  <a:srgbClr val="FFFF00"/>
                </a:highlight>
              </a:rPr>
              <a:t>Success criteria: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What genre is the music video?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How is colour used as a convention in the music video?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How is the colour used to make us feel?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Is the song slow or fast, why?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How do we know the artist is a star?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Is the artist over-sexualised? If yes/no – why?</a:t>
            </a:r>
          </a:p>
        </p:txBody>
      </p:sp>
    </p:spTree>
    <p:extLst>
      <p:ext uri="{BB962C8B-B14F-4D97-AF65-F5344CB8AC3E}">
        <p14:creationId xmlns:p14="http://schemas.microsoft.com/office/powerpoint/2010/main" val="203043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>
            <a:spLocks noGrp="1"/>
          </p:cNvSpPr>
          <p:nvPr>
            <p:ph type="title"/>
          </p:nvPr>
        </p:nvSpPr>
        <p:spPr>
          <a:xfrm>
            <a:off x="0" y="0"/>
            <a:ext cx="6271548" cy="846161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4400"/>
              <a:buFont typeface="Calibri"/>
              <a:buNone/>
            </a:pPr>
            <a:r>
              <a:rPr lang="en-GB" dirty="0">
                <a:solidFill>
                  <a:srgbClr val="D8D8D8"/>
                </a:solidFill>
              </a:rPr>
              <a:t>BLACK &amp; WHITE</a:t>
            </a:r>
            <a:endParaRPr dirty="0"/>
          </a:p>
        </p:txBody>
      </p:sp>
      <p:pic>
        <p:nvPicPr>
          <p:cNvPr id="172" name="Google Shape;172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173"/>
          <a:stretch/>
        </p:blipFill>
        <p:spPr>
          <a:xfrm>
            <a:off x="0" y="928048"/>
            <a:ext cx="6271548" cy="249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543910"/>
            <a:ext cx="5622878" cy="331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7014" y="3543910"/>
            <a:ext cx="6364986" cy="331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9"/>
          <p:cNvPicPr preferRelativeResize="0"/>
          <p:nvPr/>
        </p:nvPicPr>
        <p:blipFill rotWithShape="1">
          <a:blip r:embed="rId6">
            <a:alphaModFix/>
          </a:blip>
          <a:srcRect l="8215" r="9509"/>
          <a:stretch/>
        </p:blipFill>
        <p:spPr>
          <a:xfrm>
            <a:off x="6469038" y="293538"/>
            <a:ext cx="5722962" cy="31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0;g1482b0880ae_0_12" descr="Official Video for &quot;Easy On Me&quot; by Adele.&#10;Shop the &quot;Adele&quot; collection here: http://shop.adele.com&#10;&#10;Listen to &quot;Easy On Me&quot; here: http://Adele.lnk.to/EOM&#10;Amazon Music: http://Adele.lnk.to/EOM/AmazonMusic&#10;Apple Music: http://Adele.lnk.to/EOM/AppleMusic&#10;Deezer: http://Adele.lnk.to/EOM/Deezer &#10;iTunes: http://Adele.lnk.to/EOM/iTunes&#10;Pandora: http://Adele.lnk.to/EOM/Pandora&#10;Spotify: http://Adele.lnk.to/EOM/Spotify&#10;YouTube Music: http://Adele.lnk.to/EOM/YouTubeMusic&#10;&#10;Follow Adele:&#10;Facebook - https://www.facebook.com/Adele &#10;Twitter - https://twitter.com/Adele &#10;Instagram - http://instagram.com/Adele&#10;&#10; https://www.adele.com&#10;&#10;Lyrics:&#10;There ain’t no gold&#10;In this river&#10;That I’ve been washing my hands in forever&#10;I know there is hope&#10;In these waters&#10;But I can’t bring myself to swim &#10;When I am drowning &#10;In this silence baby let me in&#10; &#10;Go easy on me baby&#10;I was still a child&#10;Didn’t get the chance to &#10;Feel the world around me&#10;I had no time to choose&#10;What I chose to do&#10;So go easy on me&#10; &#10;There ain’t no room &#10;For things to change&#10;When we are both so deeply &#10;Stuck in our ways&#10;You can’t deny how hard I have tried&#10;I changed who I was&#10;To put you both first&#10;But now I give up &#10; &#10;I had good intentions&#10;And the highest hopes&#10;But I know right now&#10;It probably doesn’t even show&#10;&#10;Credits:&#10;Directed by: Xavier Dolan @xavierdolan&#10;Video commissioner - Phil Lee @phillee at Untold Studios @untold_studios&#10;Executive Producer - Nkem Egbuchiri at Untold Studios @Nkem__nkem&#10;Executive Producer - Bryan Younce at Columbia Records &#10;Production Company: Sons of Manual/Scheme Engine @schemeengine&#10;Executive Producer: Jannie McInnes @janniemcinnes&#10;Producers: Nancy Grant, Xavier Dolan @nancygrantbonjour; @xavierdolan&#10;Cinematographer:  André Turpin @andreturpin &#10;Camera Operator:  Jean-Sébastien Caron @jeans_caron&#10;Production design: Élise de Blois @elisedeblois23&#10;Supervising art director: Carolyne De Bellefeuille @carolynedebellefeuille&#10;Stylist: Jamie Mizrahi @sweetbabyjamie&#10;Hair: Sami Knight @samiknighthair&#10;Make-up: Anthony Nguyen @anthonyhnguyenmakeup&#10;Nails: Kimberly Kyees  @kimmiekyees&#10;Editor: Xavier Dolan @xavierdolan&#10;Post: MELS Studio @melsstudios /Flawless Post @flawlesspostproduction&#10; &#10;#Adele #EasyOnMe" title="Adele - Easy On Me (Official Video)">
            <a:hlinkClick r:id="rId2"/>
            <a:extLst>
              <a:ext uri="{FF2B5EF4-FFF2-40B4-BE49-F238E27FC236}">
                <a16:creationId xmlns:a16="http://schemas.microsoft.com/office/drawing/2014/main" id="{D91E9C89-B8EE-44EC-A740-391C3D4F234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1775" y="1485875"/>
            <a:ext cx="5419726" cy="406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4686C3-4013-486C-85A0-CA89A55E766F}"/>
              </a:ext>
            </a:extLst>
          </p:cNvPr>
          <p:cNvSpPr txBox="1"/>
          <p:nvPr/>
        </p:nvSpPr>
        <p:spPr>
          <a:xfrm>
            <a:off x="337351" y="665825"/>
            <a:ext cx="565626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Task: </a:t>
            </a:r>
          </a:p>
          <a:p>
            <a:endParaRPr lang="en-GB" sz="2800" dirty="0"/>
          </a:p>
          <a:p>
            <a:r>
              <a:rPr lang="en-GB" sz="2800" dirty="0"/>
              <a:t>Make notes on how colour is used as a convention in Adele’s music video.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2000" b="1" dirty="0">
                <a:highlight>
                  <a:srgbClr val="FFFF00"/>
                </a:highlight>
              </a:rPr>
              <a:t>Success criteria: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What genre is the music video?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How is colour used as a convention in the music video?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How is the colour used to make us feel?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Is the song slow or fast, why?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How do we know the artist is a star?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Is the artist over-sexualised? If yes/no – why?</a:t>
            </a:r>
          </a:p>
        </p:txBody>
      </p:sp>
    </p:spTree>
    <p:extLst>
      <p:ext uri="{BB962C8B-B14F-4D97-AF65-F5344CB8AC3E}">
        <p14:creationId xmlns:p14="http://schemas.microsoft.com/office/powerpoint/2010/main" val="31654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BE46CB88-7491-478D-B31F-AB1FBB33F94C}"/>
              </a:ext>
            </a:extLst>
          </p:cNvPr>
          <p:cNvSpPr/>
          <p:nvPr/>
        </p:nvSpPr>
        <p:spPr>
          <a:xfrm>
            <a:off x="2651464" y="1981940"/>
            <a:ext cx="6889072" cy="2894120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Class Feedback</a:t>
            </a:r>
          </a:p>
        </p:txBody>
      </p:sp>
    </p:spTree>
    <p:extLst>
      <p:ext uri="{BB962C8B-B14F-4D97-AF65-F5344CB8AC3E}">
        <p14:creationId xmlns:p14="http://schemas.microsoft.com/office/powerpoint/2010/main" val="2360154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 for Media Langu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8"/>
          <a:stretch/>
        </p:blipFill>
        <p:spPr bwMode="auto">
          <a:xfrm>
            <a:off x="284086" y="2867479"/>
            <a:ext cx="2895600" cy="181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310" y="4686964"/>
            <a:ext cx="26276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Language that we use as media students and professionals is key to being able to communicate your ideas properly so that others can understand you.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2E646E-593D-4DC9-A427-49823A6AA848}"/>
              </a:ext>
            </a:extLst>
          </p:cNvPr>
          <p:cNvGrpSpPr/>
          <p:nvPr/>
        </p:nvGrpSpPr>
        <p:grpSpPr>
          <a:xfrm>
            <a:off x="9833137" y="2761963"/>
            <a:ext cx="1973580" cy="2216789"/>
            <a:chOff x="3444240" y="2576121"/>
            <a:chExt cx="1973580" cy="2216789"/>
          </a:xfrm>
        </p:grpSpPr>
        <p:pic>
          <p:nvPicPr>
            <p:cNvPr id="3078" name="Picture 6" descr="Image result for Institu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240" y="2576121"/>
              <a:ext cx="1973580" cy="1973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882876" y="4423578"/>
              <a:ext cx="1160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INDUSTRY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506112" y="4933663"/>
            <a:ext cx="26276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Understanding what a Institutions motivations are, as well as the processes associated with media production is vital to studying media.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D04EBF-32E4-430D-9842-B823854677C6}"/>
              </a:ext>
            </a:extLst>
          </p:cNvPr>
          <p:cNvGrpSpPr/>
          <p:nvPr/>
        </p:nvGrpSpPr>
        <p:grpSpPr>
          <a:xfrm>
            <a:off x="6841490" y="2770352"/>
            <a:ext cx="2290445" cy="2059762"/>
            <a:chOff x="6248732" y="2833739"/>
            <a:chExt cx="2290445" cy="2059762"/>
          </a:xfrm>
        </p:grpSpPr>
        <p:pic>
          <p:nvPicPr>
            <p:cNvPr id="3074" name="Picture 2" descr="Image result for Audienc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732" y="2833739"/>
              <a:ext cx="2290445" cy="1715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813933" y="4524169"/>
              <a:ext cx="1187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AUDIENCE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57481" y="4730699"/>
            <a:ext cx="26276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Everything has an audience! Without it, it would be hard to make money. You need to be able to understand the role that audiences play in the media.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7974D9-C3A3-4B44-B9F6-29E37279B457}"/>
              </a:ext>
            </a:extLst>
          </p:cNvPr>
          <p:cNvGrpSpPr/>
          <p:nvPr/>
        </p:nvGrpSpPr>
        <p:grpSpPr>
          <a:xfrm>
            <a:off x="3623441" y="2761963"/>
            <a:ext cx="2571750" cy="2153402"/>
            <a:chOff x="9299575" y="2705099"/>
            <a:chExt cx="2571750" cy="2153402"/>
          </a:xfrm>
        </p:grpSpPr>
        <p:pic>
          <p:nvPicPr>
            <p:cNvPr id="3076" name="Picture 4" descr="Image result for Stereotyp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9575" y="2705099"/>
              <a:ext cx="2571750" cy="178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9621481" y="4489169"/>
              <a:ext cx="1863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REPRESENTATION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35163" y="4818286"/>
            <a:ext cx="2948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This is about understanding how the media represent- people, places &amp; events. As well as trying to understand how the context (The time it was made) impacts representation.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64465C-F7FF-4FC1-A423-7A1FACB55FEA}"/>
              </a:ext>
            </a:extLst>
          </p:cNvPr>
          <p:cNvSpPr txBox="1"/>
          <p:nvPr/>
        </p:nvSpPr>
        <p:spPr>
          <a:xfrm>
            <a:off x="321310" y="191203"/>
            <a:ext cx="11656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andara" panose="020E0502030303020204" pitchFamily="34" charset="0"/>
              </a:rPr>
              <a:t>In Media Studies we examine and analyse a range of media forms in order to understand how media products attract consumers into buying into their material. We do this through learning what Media Language, Representation, Industry &amp; Audience is and how these components work together.</a:t>
            </a:r>
          </a:p>
        </p:txBody>
      </p:sp>
    </p:spTree>
    <p:extLst>
      <p:ext uri="{BB962C8B-B14F-4D97-AF65-F5344CB8AC3E}">
        <p14:creationId xmlns:p14="http://schemas.microsoft.com/office/powerpoint/2010/main" val="6453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4" descr="A magazine cover with a group of people dancing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7882" y="2969205"/>
            <a:ext cx="2019046" cy="290000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"/>
          <p:cNvSpPr txBox="1">
            <a:spLocks noGrp="1"/>
          </p:cNvSpPr>
          <p:nvPr>
            <p:ph type="title"/>
          </p:nvPr>
        </p:nvSpPr>
        <p:spPr>
          <a:xfrm>
            <a:off x="165779" y="5897050"/>
            <a:ext cx="5683251" cy="86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Candara"/>
              <a:buNone/>
            </a:pPr>
            <a:r>
              <a:rPr lang="en-GB" sz="6000" b="1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Component one : </a:t>
            </a:r>
            <a:endParaRPr/>
          </a:p>
        </p:txBody>
      </p:sp>
      <p:pic>
        <p:nvPicPr>
          <p:cNvPr id="153" name="Google Shape;153;p4" descr="A magazine cover with a person on it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038019" y="-1"/>
            <a:ext cx="2165814" cy="308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 descr="Website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0625" y="-184918"/>
            <a:ext cx="4052888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61" y="2781975"/>
            <a:ext cx="2037897" cy="297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42453" y="1623859"/>
            <a:ext cx="2869909" cy="3096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 descr="Beyoncé's Renaissance Concert Tour Looks: Photos With Live Updates – WW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20494" y="-184918"/>
            <a:ext cx="3271506" cy="4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10 years of 'Superhumans': Inside Channel 4's transformational Paralympics  campaig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42602" y="4412619"/>
            <a:ext cx="4949398" cy="248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10597" y="609910"/>
            <a:ext cx="4325831" cy="400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 descr="A person in a suit&#10;&#10;Description automatically generated with low confidence"/>
          <p:cNvPicPr preferRelativeResize="0"/>
          <p:nvPr/>
        </p:nvPicPr>
        <p:blipFill rotWithShape="1">
          <a:blip r:embed="rId11">
            <a:alphaModFix/>
          </a:blip>
          <a:srcRect l="4452" r="16716" b="4946"/>
          <a:stretch/>
        </p:blipFill>
        <p:spPr>
          <a:xfrm>
            <a:off x="-96326" y="-1"/>
            <a:ext cx="2165814" cy="289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 descr="A movie poster with a group of people holding guns&#10;&#10;Description automatically generated with low confidenc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12136" y="-1"/>
            <a:ext cx="2330699" cy="31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 descr="Text, whiteboard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06955" y="3055244"/>
            <a:ext cx="1735707" cy="2841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530B004E4030438EC8C74B8DAE3C6D" ma:contentTypeVersion="18" ma:contentTypeDescription="Create a new document." ma:contentTypeScope="" ma:versionID="76015047d295ab2ab6fb0bb38b92783d">
  <xsd:schema xmlns:xsd="http://www.w3.org/2001/XMLSchema" xmlns:xs="http://www.w3.org/2001/XMLSchema" xmlns:p="http://schemas.microsoft.com/office/2006/metadata/properties" xmlns:ns2="3ae4bebc-5183-402f-9a72-94513702be85" xmlns:ns3="0ff20ada-ea1e-4479-af96-12e7f68be8f6" targetNamespace="http://schemas.microsoft.com/office/2006/metadata/properties" ma:root="true" ma:fieldsID="2232b0e2fdd0729c05db7f1825d902f3" ns2:_="" ns3:_="">
    <xsd:import namespace="3ae4bebc-5183-402f-9a72-94513702be85"/>
    <xsd:import namespace="0ff20ada-ea1e-4479-af96-12e7f68be8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bebc-5183-402f-9a72-94513702be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d9a6a31-fdfb-4004-be80-b2e3336632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20ada-ea1e-4479-af96-12e7f68be8f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af94c68-3a47-42a6-be9b-7b315d5a8e27}" ma:internalName="TaxCatchAll" ma:showField="CatchAllData" ma:web="0ff20ada-ea1e-4479-af96-12e7f68be8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f20ada-ea1e-4479-af96-12e7f68be8f6" xsi:nil="true"/>
    <lcf76f155ced4ddcb4097134ff3c332f xmlns="3ae4bebc-5183-402f-9a72-94513702be8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C02F9A-0D3B-4E42-BDE2-118068856AFD}"/>
</file>

<file path=customXml/itemProps2.xml><?xml version="1.0" encoding="utf-8"?>
<ds:datastoreItem xmlns:ds="http://schemas.openxmlformats.org/officeDocument/2006/customXml" ds:itemID="{3EF3A76F-84D3-4C44-AE0A-924BC057EC31}"/>
</file>

<file path=customXml/itemProps3.xml><?xml version="1.0" encoding="utf-8"?>
<ds:datastoreItem xmlns:ds="http://schemas.openxmlformats.org/officeDocument/2006/customXml" ds:itemID="{727A401D-4789-412E-87F4-2D52E5A0ABC1}"/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513</Words>
  <Application>Microsoft Office PowerPoint</Application>
  <PresentationFormat>Widescreen</PresentationFormat>
  <Paragraphs>59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Candara</vt:lpstr>
      <vt:lpstr>Office Theme</vt:lpstr>
      <vt:lpstr>To explore how colour constructs meaning in a music video?</vt:lpstr>
      <vt:lpstr>PowerPoint Presentation</vt:lpstr>
      <vt:lpstr>NEON</vt:lpstr>
      <vt:lpstr>PowerPoint Presentation</vt:lpstr>
      <vt:lpstr>BLACK &amp; WHITE</vt:lpstr>
      <vt:lpstr>PowerPoint Presentation</vt:lpstr>
      <vt:lpstr>PowerPoint Presentation</vt:lpstr>
      <vt:lpstr>PowerPoint Presentation</vt:lpstr>
      <vt:lpstr>Component one : </vt:lpstr>
      <vt:lpstr>Component 2 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explore how a music video constructs meaning?</dc:title>
  <dc:creator>Mr L Chan</dc:creator>
  <cp:lastModifiedBy>Mr L Chan</cp:lastModifiedBy>
  <cp:revision>19</cp:revision>
  <dcterms:created xsi:type="dcterms:W3CDTF">2024-02-08T15:49:32Z</dcterms:created>
  <dcterms:modified xsi:type="dcterms:W3CDTF">2025-02-12T11:33:33Z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0x0101008E530B004E4030438EC8C74B8DAE3C6D</vt:lpwstr>
  </property>
</Properties>
</file>