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0" r:id="rId5"/>
    <p:sldId id="276" r:id="rId6"/>
    <p:sldId id="277" r:id="rId7"/>
    <p:sldId id="278" r:id="rId8"/>
    <p:sldId id="256" r:id="rId9"/>
    <p:sldId id="257" r:id="rId10"/>
    <p:sldId id="258" r:id="rId11"/>
    <p:sldId id="259" r:id="rId12"/>
    <p:sldId id="260" r:id="rId13"/>
    <p:sldId id="261" r:id="rId14"/>
    <p:sldId id="262" r:id="rId15"/>
    <p:sldId id="279" r:id="rId16"/>
    <p:sldId id="263" r:id="rId17"/>
    <p:sldId id="264" r:id="rId18"/>
    <p:sldId id="282" r:id="rId19"/>
    <p:sldId id="265"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J Eden" userId="c196ecf3-3f62-4092-8c81-f6359b861d6a" providerId="ADAL" clId="{1BCE6230-CE25-4DE8-9C3C-BBA127532EE9}"/>
    <pc:docChg chg="modSld">
      <pc:chgData name="Mr J Eden" userId="c196ecf3-3f62-4092-8c81-f6359b861d6a" providerId="ADAL" clId="{1BCE6230-CE25-4DE8-9C3C-BBA127532EE9}" dt="2024-06-25T10:52:30.568" v="1" actId="20577"/>
      <pc:docMkLst>
        <pc:docMk/>
      </pc:docMkLst>
      <pc:sldChg chg="modSp">
        <pc:chgData name="Mr J Eden" userId="c196ecf3-3f62-4092-8c81-f6359b861d6a" providerId="ADAL" clId="{1BCE6230-CE25-4DE8-9C3C-BBA127532EE9}" dt="2024-06-25T10:52:30.568" v="1" actId="20577"/>
        <pc:sldMkLst>
          <pc:docMk/>
          <pc:sldMk cId="3237642036" sldId="276"/>
        </pc:sldMkLst>
        <pc:spChg chg="mod">
          <ac:chgData name="Mr J Eden" userId="c196ecf3-3f62-4092-8c81-f6359b861d6a" providerId="ADAL" clId="{1BCE6230-CE25-4DE8-9C3C-BBA127532EE9}" dt="2024-06-25T10:52:30.568" v="1" actId="20577"/>
          <ac:spMkLst>
            <pc:docMk/>
            <pc:sldMk cId="3237642036" sldId="27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13681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97141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56173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BD122EF-DD20-4945-82B4-C375BA43A4EA}"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300364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D122EF-DD20-4945-82B4-C375BA43A4EA}"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39391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BD122EF-DD20-4945-82B4-C375BA43A4EA}"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25661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BD122EF-DD20-4945-82B4-C375BA43A4EA}" type="datetimeFigureOut">
              <a:rPr lang="en-GB" smtClean="0"/>
              <a:t>25/06/2024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13439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BD122EF-DD20-4945-82B4-C375BA43A4EA}" type="datetimeFigureOut">
              <a:rPr lang="en-GB" smtClean="0"/>
              <a:t>25/06/2024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695100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122EF-DD20-4945-82B4-C375BA43A4EA}" type="datetimeFigureOut">
              <a:rPr lang="en-GB" smtClean="0"/>
              <a:t>25/06/2024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811087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122EF-DD20-4945-82B4-C375BA43A4EA}"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219286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D122EF-DD20-4945-82B4-C375BA43A4EA}"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EFB2C2-581D-48C4-95EA-31A4D466343A}" type="slidenum">
              <a:rPr lang="en-GB" smtClean="0"/>
              <a:t>‹#›</a:t>
            </a:fld>
            <a:endParaRPr lang="en-GB"/>
          </a:p>
        </p:txBody>
      </p:sp>
    </p:spTree>
    <p:extLst>
      <p:ext uri="{BB962C8B-B14F-4D97-AF65-F5344CB8AC3E}">
        <p14:creationId xmlns:p14="http://schemas.microsoft.com/office/powerpoint/2010/main" val="192118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122EF-DD20-4945-82B4-C375BA43A4EA}" type="datetimeFigureOut">
              <a:rPr lang="en-GB" smtClean="0"/>
              <a:t>25/06/2024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FB2C2-581D-48C4-95EA-31A4D466343A}" type="slidenum">
              <a:rPr lang="en-GB" smtClean="0"/>
              <a:t>‹#›</a:t>
            </a:fld>
            <a:endParaRPr lang="en-GB"/>
          </a:p>
        </p:txBody>
      </p:sp>
    </p:spTree>
    <p:extLst>
      <p:ext uri="{BB962C8B-B14F-4D97-AF65-F5344CB8AC3E}">
        <p14:creationId xmlns:p14="http://schemas.microsoft.com/office/powerpoint/2010/main" val="1306927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4530F2C-5EDF-4D79-9624-F49005177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2661" y="4749880"/>
            <a:ext cx="2108120" cy="210812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94869859-C50F-4D00-B004-C446037A2E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857251"/>
            <a:ext cx="2791033" cy="210812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DBF87A5D-6D5C-4567-8A80-C489D29564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14830"/>
            <a:ext cx="2984183" cy="20502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C7659AE-13DF-4079-A3CE-C9B11D20F3F9}"/>
              </a:ext>
            </a:extLst>
          </p:cNvPr>
          <p:cNvSpPr txBox="1"/>
          <p:nvPr/>
        </p:nvSpPr>
        <p:spPr>
          <a:xfrm>
            <a:off x="91440" y="3059430"/>
            <a:ext cx="2699593" cy="738664"/>
          </a:xfrm>
          <a:prstGeom prst="rect">
            <a:avLst/>
          </a:prstGeom>
          <a:noFill/>
        </p:spPr>
        <p:txBody>
          <a:bodyPr wrap="square" rtlCol="0">
            <a:spAutoFit/>
          </a:bodyPr>
          <a:lstStyle/>
          <a:p>
            <a:pPr algn="ctr"/>
            <a:r>
              <a:rPr lang="en-GB" sz="2100" b="1" i="1" dirty="0">
                <a:solidFill>
                  <a:srgbClr val="0070C0"/>
                </a:solidFill>
              </a:rPr>
              <a:t>Thank you for being ready to learn!</a:t>
            </a:r>
          </a:p>
        </p:txBody>
      </p:sp>
      <p:sp>
        <p:nvSpPr>
          <p:cNvPr id="5" name="TextBox 4">
            <a:extLst>
              <a:ext uri="{FF2B5EF4-FFF2-40B4-BE49-F238E27FC236}">
                <a16:creationId xmlns:a16="http://schemas.microsoft.com/office/drawing/2014/main" id="{CDF25251-DF7F-446C-86BD-4648199E6D5C}"/>
              </a:ext>
            </a:extLst>
          </p:cNvPr>
          <p:cNvSpPr txBox="1"/>
          <p:nvPr/>
        </p:nvSpPr>
        <p:spPr>
          <a:xfrm>
            <a:off x="2791033" y="1135856"/>
            <a:ext cx="3653175" cy="715581"/>
          </a:xfrm>
          <a:prstGeom prst="rect">
            <a:avLst/>
          </a:prstGeom>
          <a:noFill/>
        </p:spPr>
        <p:txBody>
          <a:bodyPr wrap="square" lIns="68580" tIns="34290" rIns="68580" bIns="34290" rtlCol="0" anchor="t">
            <a:spAutoFit/>
          </a:bodyPr>
          <a:lstStyle/>
          <a:p>
            <a:r>
              <a:rPr lang="en-GB" sz="2100" b="1" u="sng" dirty="0"/>
              <a:t>Title: The Problem of Evil </a:t>
            </a:r>
          </a:p>
          <a:p>
            <a:r>
              <a:rPr lang="en-GB" sz="2100" b="1" u="sng" dirty="0"/>
              <a:t>Y11 Philosophy Induction</a:t>
            </a:r>
          </a:p>
        </p:txBody>
      </p:sp>
      <p:sp>
        <p:nvSpPr>
          <p:cNvPr id="6" name="TextBox 5">
            <a:extLst>
              <a:ext uri="{FF2B5EF4-FFF2-40B4-BE49-F238E27FC236}">
                <a16:creationId xmlns:a16="http://schemas.microsoft.com/office/drawing/2014/main" id="{6B680610-4F80-46A2-AB4C-8A9B847B68AC}"/>
              </a:ext>
            </a:extLst>
          </p:cNvPr>
          <p:cNvSpPr txBox="1"/>
          <p:nvPr/>
        </p:nvSpPr>
        <p:spPr>
          <a:xfrm>
            <a:off x="3087938" y="1917851"/>
            <a:ext cx="2984183" cy="3300904"/>
          </a:xfrm>
          <a:prstGeom prst="rect">
            <a:avLst/>
          </a:prstGeom>
          <a:noFill/>
        </p:spPr>
        <p:txBody>
          <a:bodyPr wrap="square" lIns="68580" tIns="34290" rIns="68580" bIns="34290" rtlCol="0" anchor="t">
            <a:spAutoFit/>
          </a:bodyPr>
          <a:lstStyle/>
          <a:p>
            <a:r>
              <a:rPr lang="en-GB" sz="2100" dirty="0"/>
              <a:t>Aims:</a:t>
            </a:r>
          </a:p>
          <a:p>
            <a:pPr marL="257175" indent="-257175">
              <a:buAutoNum type="arabicPeriod"/>
            </a:pPr>
            <a:r>
              <a:rPr lang="en-GB" sz="2100" dirty="0"/>
              <a:t>To understand the A Level Philosophy course a bit better</a:t>
            </a:r>
          </a:p>
          <a:p>
            <a:pPr marL="257175" indent="-257175">
              <a:buAutoNum type="arabicPeriod"/>
            </a:pPr>
            <a:r>
              <a:rPr lang="en-GB" sz="2100" dirty="0">
                <a:ea typeface="Calibri"/>
                <a:cs typeface="Calibri"/>
              </a:rPr>
              <a:t>To know the logical problem of evil.</a:t>
            </a:r>
          </a:p>
          <a:p>
            <a:pPr marL="257175" indent="-257175">
              <a:buAutoNum type="arabicPeriod"/>
            </a:pPr>
            <a:r>
              <a:rPr lang="en-GB" sz="2100" dirty="0">
                <a:ea typeface="Calibri"/>
                <a:cs typeface="Calibri"/>
              </a:rPr>
              <a:t>To consider responses to the logical problem.</a:t>
            </a:r>
          </a:p>
          <a:p>
            <a:pPr marL="257175" indent="-257175">
              <a:buAutoNum type="arabicPeriod"/>
            </a:pPr>
            <a:r>
              <a:rPr lang="en-GB" sz="2100" dirty="0">
                <a:ea typeface="Calibri"/>
                <a:cs typeface="Calibri"/>
              </a:rPr>
              <a:t>To develop logical evaluation skills.</a:t>
            </a:r>
          </a:p>
        </p:txBody>
      </p:sp>
      <p:sp>
        <p:nvSpPr>
          <p:cNvPr id="2" name="TextBox 1">
            <a:extLst>
              <a:ext uri="{FF2B5EF4-FFF2-40B4-BE49-F238E27FC236}">
                <a16:creationId xmlns:a16="http://schemas.microsoft.com/office/drawing/2014/main" id="{DD40849A-58A8-4EBA-9FD3-8C38F19A6997}"/>
              </a:ext>
            </a:extLst>
          </p:cNvPr>
          <p:cNvSpPr txBox="1"/>
          <p:nvPr/>
        </p:nvSpPr>
        <p:spPr>
          <a:xfrm>
            <a:off x="6519414" y="1133295"/>
            <a:ext cx="2380891" cy="2977738"/>
          </a:xfrm>
          <a:prstGeom prst="rect">
            <a:avLst/>
          </a:prstGeom>
          <a:noFill/>
          <a:ln>
            <a:solidFill>
              <a:schemeClr val="tx1"/>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l"/>
            <a:r>
              <a:rPr lang="en-US" sz="2100" b="1" dirty="0"/>
              <a:t>DNA:</a:t>
            </a:r>
          </a:p>
          <a:p>
            <a:r>
              <a:rPr lang="en-US" sz="2100" b="1" dirty="0">
                <a:ea typeface="Calibri"/>
                <a:cs typeface="Calibri"/>
              </a:rPr>
              <a:t>Write down some of the worst evils you can think of.  Divide them into those done by people, and those that occur through non-human forces.</a:t>
            </a:r>
          </a:p>
        </p:txBody>
      </p:sp>
      <p:pic>
        <p:nvPicPr>
          <p:cNvPr id="3" name="Picture 6">
            <a:extLst>
              <a:ext uri="{FF2B5EF4-FFF2-40B4-BE49-F238E27FC236}">
                <a16:creationId xmlns:a16="http://schemas.microsoft.com/office/drawing/2014/main" id="{D91986CF-B9CA-8522-A436-8C107F61D4EF}"/>
              </a:ext>
            </a:extLst>
          </p:cNvPr>
          <p:cNvPicPr>
            <a:picLocks noChangeAspect="1"/>
          </p:cNvPicPr>
          <p:nvPr/>
        </p:nvPicPr>
        <p:blipFill>
          <a:blip r:embed="rId5"/>
          <a:stretch>
            <a:fillRect/>
          </a:stretch>
        </p:blipFill>
        <p:spPr>
          <a:xfrm>
            <a:off x="5646815" y="4962003"/>
            <a:ext cx="1519933" cy="1581185"/>
          </a:xfrm>
          <a:prstGeom prst="rect">
            <a:avLst/>
          </a:prstGeom>
        </p:spPr>
      </p:pic>
    </p:spTree>
    <p:extLst>
      <p:ext uri="{BB962C8B-B14F-4D97-AF65-F5344CB8AC3E}">
        <p14:creationId xmlns:p14="http://schemas.microsoft.com/office/powerpoint/2010/main" val="374754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 of Evil</a:t>
            </a:r>
          </a:p>
        </p:txBody>
      </p:sp>
      <p:sp>
        <p:nvSpPr>
          <p:cNvPr id="3" name="Content Placeholder 2"/>
          <p:cNvSpPr>
            <a:spLocks noGrp="1"/>
          </p:cNvSpPr>
          <p:nvPr>
            <p:ph idx="1"/>
          </p:nvPr>
        </p:nvSpPr>
        <p:spPr/>
        <p:txBody>
          <a:bodyPr/>
          <a:lstStyle/>
          <a:p>
            <a:r>
              <a:rPr lang="en-GB" dirty="0"/>
              <a:t>Inconsistency: the quality of not being able to be true together.</a:t>
            </a:r>
          </a:p>
          <a:p>
            <a:r>
              <a:rPr lang="en-GB" dirty="0"/>
              <a:t>The Problem of Evil says that an omnipotent (all-powerful), omniscient (all-knowing) and benevolent (perfectly loving) God could not exist at the same time as evil.  Yet evil exists.</a:t>
            </a:r>
          </a:p>
        </p:txBody>
      </p:sp>
    </p:spTree>
    <p:extLst>
      <p:ext uri="{BB962C8B-B14F-4D97-AF65-F5344CB8AC3E}">
        <p14:creationId xmlns:p14="http://schemas.microsoft.com/office/powerpoint/2010/main" val="129396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logical argument</a:t>
            </a:r>
          </a:p>
        </p:txBody>
      </p:sp>
      <p:sp>
        <p:nvSpPr>
          <p:cNvPr id="3" name="Content Placeholder 2"/>
          <p:cNvSpPr>
            <a:spLocks noGrp="1"/>
          </p:cNvSpPr>
          <p:nvPr>
            <p:ph idx="1"/>
          </p:nvPr>
        </p:nvSpPr>
        <p:spPr/>
        <p:txBody>
          <a:bodyPr>
            <a:normAutofit fontScale="62500" lnSpcReduction="20000"/>
          </a:bodyPr>
          <a:lstStyle/>
          <a:p>
            <a:pPr marL="0" indent="0">
              <a:buNone/>
            </a:pPr>
            <a:r>
              <a:rPr lang="en-GB" dirty="0"/>
              <a:t>P1: The idea of God is of a being that is omniscient, omnipotent and benevolent.</a:t>
            </a:r>
          </a:p>
          <a:p>
            <a:pPr marL="0" indent="0">
              <a:buNone/>
            </a:pPr>
            <a:r>
              <a:rPr lang="en-GB" dirty="0"/>
              <a:t>P2: If there were an omniscient being, then it would know all the evil and how to stop it.</a:t>
            </a:r>
          </a:p>
          <a:p>
            <a:pPr marL="0" indent="0">
              <a:buNone/>
            </a:pPr>
            <a:r>
              <a:rPr lang="en-GB" dirty="0"/>
              <a:t>P3: If there were an omnipotent being, then it would have the power to stop all evil.</a:t>
            </a:r>
          </a:p>
          <a:p>
            <a:pPr marL="0" indent="0">
              <a:buNone/>
            </a:pPr>
            <a:r>
              <a:rPr lang="en-GB" dirty="0"/>
              <a:t>P4: If there were a benevolent being, then it would not wish for there to be any evil.</a:t>
            </a:r>
          </a:p>
          <a:p>
            <a:pPr marL="0" indent="0">
              <a:buNone/>
            </a:pPr>
            <a:r>
              <a:rPr lang="en-GB" dirty="0"/>
              <a:t>C1: An omniscient, omnipotent and benevolent being would stop all evil.</a:t>
            </a:r>
          </a:p>
          <a:p>
            <a:pPr marL="0" indent="0">
              <a:buNone/>
            </a:pPr>
            <a:r>
              <a:rPr lang="en-GB" dirty="0"/>
              <a:t>P5: Evil exists.</a:t>
            </a:r>
          </a:p>
          <a:p>
            <a:pPr marL="0" indent="0">
              <a:buNone/>
            </a:pPr>
            <a:r>
              <a:rPr lang="en-GB" dirty="0"/>
              <a:t>C2: Therefore, EITHER, (1) an omniscient, omnipotent and benevolent being (God) does not exist at all OR (2) only a being who is omniscient and omnipotent, but not benevolent exists OR (3) a only being who is omniscient and benevolent but not omnipotent exists OR (4) only a being who is omnipotent and benevolent but not omniscient exists.</a:t>
            </a:r>
          </a:p>
        </p:txBody>
      </p:sp>
    </p:spTree>
    <p:extLst>
      <p:ext uri="{BB962C8B-B14F-4D97-AF65-F5344CB8AC3E}">
        <p14:creationId xmlns:p14="http://schemas.microsoft.com/office/powerpoint/2010/main" val="279878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33AEA-3AB5-4320-B1F6-5CF4E72C1A72}"/>
              </a:ext>
            </a:extLst>
          </p:cNvPr>
          <p:cNvSpPr>
            <a:spLocks noGrp="1"/>
          </p:cNvSpPr>
          <p:nvPr>
            <p:ph type="title"/>
          </p:nvPr>
        </p:nvSpPr>
        <p:spPr/>
        <p:txBody>
          <a:bodyPr/>
          <a:lstStyle/>
          <a:p>
            <a:r>
              <a:rPr lang="en-GB" dirty="0"/>
              <a:t>Soundness in arguments</a:t>
            </a:r>
          </a:p>
        </p:txBody>
      </p:sp>
      <p:sp>
        <p:nvSpPr>
          <p:cNvPr id="3" name="Content Placeholder 2">
            <a:extLst>
              <a:ext uri="{FF2B5EF4-FFF2-40B4-BE49-F238E27FC236}">
                <a16:creationId xmlns:a16="http://schemas.microsoft.com/office/drawing/2014/main" id="{11720DF5-1521-46F6-96AD-2914B6A242B5}"/>
              </a:ext>
            </a:extLst>
          </p:cNvPr>
          <p:cNvSpPr>
            <a:spLocks noGrp="1"/>
          </p:cNvSpPr>
          <p:nvPr>
            <p:ph idx="1"/>
          </p:nvPr>
        </p:nvSpPr>
        <p:spPr/>
        <p:txBody>
          <a:bodyPr>
            <a:normAutofit/>
          </a:bodyPr>
          <a:lstStyle/>
          <a:p>
            <a:r>
              <a:rPr lang="en-GB" dirty="0"/>
              <a:t>A sound argument (a technical term in philosophy) is one that both:</a:t>
            </a:r>
          </a:p>
          <a:p>
            <a:pPr marL="514350" indent="-514350">
              <a:buFont typeface="+mj-lt"/>
              <a:buAutoNum type="arabicPeriod"/>
            </a:pPr>
            <a:r>
              <a:rPr lang="en-GB" dirty="0"/>
              <a:t>Has true premises</a:t>
            </a:r>
          </a:p>
          <a:p>
            <a:pPr marL="514350" indent="-514350">
              <a:buFont typeface="+mj-lt"/>
              <a:buAutoNum type="arabicPeriod"/>
            </a:pPr>
            <a:r>
              <a:rPr lang="en-GB" dirty="0"/>
              <a:t>Where the inferences are valid.  </a:t>
            </a:r>
          </a:p>
          <a:p>
            <a:pPr marL="914400" lvl="1" indent="-514350"/>
            <a:r>
              <a:rPr lang="en-GB" dirty="0"/>
              <a:t>The rational support offered by the premises to the conclusion/from one proposition to another is legitimate.  In other words, the premises do show the truth of the conclusion/support the conclusion.</a:t>
            </a:r>
          </a:p>
        </p:txBody>
      </p:sp>
    </p:spTree>
    <p:extLst>
      <p:ext uri="{BB962C8B-B14F-4D97-AF65-F5344CB8AC3E}">
        <p14:creationId xmlns:p14="http://schemas.microsoft.com/office/powerpoint/2010/main" val="154649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the argument</a:t>
            </a:r>
          </a:p>
        </p:txBody>
      </p:sp>
      <p:sp>
        <p:nvSpPr>
          <p:cNvPr id="3" name="Content Placeholder 2"/>
          <p:cNvSpPr>
            <a:spLocks noGrp="1"/>
          </p:cNvSpPr>
          <p:nvPr>
            <p:ph idx="1"/>
          </p:nvPr>
        </p:nvSpPr>
        <p:spPr/>
        <p:txBody>
          <a:bodyPr>
            <a:normAutofit fontScale="92500" lnSpcReduction="20000"/>
          </a:bodyPr>
          <a:lstStyle/>
          <a:p>
            <a:r>
              <a:rPr lang="en-GB" dirty="0"/>
              <a:t>Are all of the premises true?</a:t>
            </a:r>
          </a:p>
          <a:p>
            <a:r>
              <a:rPr lang="en-GB" dirty="0"/>
              <a:t>Do the conclusions follow from the premises?  (In philosophy, we use the technical language of: ‘are the inferences valid?’)</a:t>
            </a:r>
          </a:p>
          <a:p>
            <a:r>
              <a:rPr lang="en-GB" dirty="0"/>
              <a:t>If the premises are true, and the inferences are valid, the argument is said to be ‘sound’.</a:t>
            </a:r>
          </a:p>
          <a:p>
            <a:r>
              <a:rPr lang="en-GB" dirty="0"/>
              <a:t>If either (or both) some or all of the premises are false, and some or all of the inferences invalid, then the argument is said to be ‘unsound’</a:t>
            </a:r>
          </a:p>
          <a:p>
            <a:r>
              <a:rPr lang="en-GB" dirty="0"/>
              <a:t>Is this logical argument a ‘sound’ argument?</a:t>
            </a:r>
          </a:p>
        </p:txBody>
      </p:sp>
    </p:spTree>
    <p:extLst>
      <p:ext uri="{BB962C8B-B14F-4D97-AF65-F5344CB8AC3E}">
        <p14:creationId xmlns:p14="http://schemas.microsoft.com/office/powerpoint/2010/main" val="3557754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An argument back – free will defence</a:t>
            </a:r>
          </a:p>
        </p:txBody>
      </p:sp>
      <p:sp>
        <p:nvSpPr>
          <p:cNvPr id="3" name="Content Placeholder 2"/>
          <p:cNvSpPr>
            <a:spLocks noGrp="1"/>
          </p:cNvSpPr>
          <p:nvPr>
            <p:ph idx="1"/>
          </p:nvPr>
        </p:nvSpPr>
        <p:spPr>
          <a:xfrm>
            <a:off x="457200" y="1268760"/>
            <a:ext cx="8229600" cy="5040560"/>
          </a:xfrm>
        </p:spPr>
        <p:txBody>
          <a:bodyPr>
            <a:normAutofit fontScale="92500" lnSpcReduction="10000"/>
          </a:bodyPr>
          <a:lstStyle/>
          <a:p>
            <a:r>
              <a:rPr lang="en-GB" dirty="0"/>
              <a:t>People are free.  And so it is people and not God that are to blame for the evil in the world.</a:t>
            </a:r>
          </a:p>
          <a:p>
            <a:r>
              <a:rPr lang="en-GB" dirty="0"/>
              <a:t>God made people free as an act of love.</a:t>
            </a:r>
          </a:p>
          <a:p>
            <a:r>
              <a:rPr lang="en-GB" dirty="0"/>
              <a:t>It is a better universe with free beings with the possibility of them doing evil, than a universe with no free beings who just do exactly as they are created to.  </a:t>
            </a:r>
          </a:p>
          <a:p>
            <a:r>
              <a:rPr lang="en-GB" dirty="0"/>
              <a:t>In the latter universe, there would be no goodness or love – as these have to be freely given to be truly good or love, so depend on beings with freedom.</a:t>
            </a:r>
          </a:p>
        </p:txBody>
      </p:sp>
    </p:spTree>
    <p:extLst>
      <p:ext uri="{BB962C8B-B14F-4D97-AF65-F5344CB8AC3E}">
        <p14:creationId xmlns:p14="http://schemas.microsoft.com/office/powerpoint/2010/main" val="2662214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39914-A05C-4A92-AED6-7C8CF4706243}"/>
              </a:ext>
            </a:extLst>
          </p:cNvPr>
          <p:cNvSpPr>
            <a:spLocks noGrp="1"/>
          </p:cNvSpPr>
          <p:nvPr>
            <p:ph type="title"/>
          </p:nvPr>
        </p:nvSpPr>
        <p:spPr/>
        <p:txBody>
          <a:bodyPr>
            <a:normAutofit fontScale="90000"/>
          </a:bodyPr>
          <a:lstStyle/>
          <a:p>
            <a:r>
              <a:rPr lang="en-GB" dirty="0"/>
              <a:t>Free will defence logically formalised</a:t>
            </a:r>
          </a:p>
        </p:txBody>
      </p:sp>
      <p:sp>
        <p:nvSpPr>
          <p:cNvPr id="3" name="Content Placeholder 2">
            <a:extLst>
              <a:ext uri="{FF2B5EF4-FFF2-40B4-BE49-F238E27FC236}">
                <a16:creationId xmlns:a16="http://schemas.microsoft.com/office/drawing/2014/main" id="{1B52843A-F824-4462-BA0E-AD3759696AB4}"/>
              </a:ext>
            </a:extLst>
          </p:cNvPr>
          <p:cNvSpPr>
            <a:spLocks noGrp="1"/>
          </p:cNvSpPr>
          <p:nvPr>
            <p:ph idx="1"/>
          </p:nvPr>
        </p:nvSpPr>
        <p:spPr>
          <a:xfrm>
            <a:off x="457200" y="1600200"/>
            <a:ext cx="8229600" cy="4983162"/>
          </a:xfrm>
        </p:spPr>
        <p:txBody>
          <a:bodyPr>
            <a:normAutofit fontScale="85000" lnSpcReduction="20000"/>
          </a:bodyPr>
          <a:lstStyle/>
          <a:p>
            <a:pPr marL="0" indent="0">
              <a:buNone/>
            </a:pPr>
            <a:r>
              <a:rPr lang="en-GB" dirty="0"/>
              <a:t>P1: God has made us free – able to choose what we do.</a:t>
            </a:r>
          </a:p>
          <a:p>
            <a:pPr marL="0" indent="0">
              <a:buNone/>
            </a:pPr>
            <a:r>
              <a:rPr lang="en-GB" dirty="0"/>
              <a:t>P2: Being free is a significant good.</a:t>
            </a:r>
          </a:p>
          <a:p>
            <a:pPr marL="0" indent="0">
              <a:buNone/>
            </a:pPr>
            <a:r>
              <a:rPr lang="en-GB" dirty="0"/>
              <a:t>P3: Free beings sometimes make choices that cause evil.</a:t>
            </a:r>
          </a:p>
          <a:p>
            <a:pPr marL="0" indent="0">
              <a:buNone/>
            </a:pPr>
            <a:r>
              <a:rPr lang="en-GB" dirty="0"/>
              <a:t>P4: The evil that results is outweighed by the good of the existence of free beings who can choose.</a:t>
            </a:r>
          </a:p>
          <a:p>
            <a:pPr marL="0" indent="0">
              <a:buNone/>
            </a:pPr>
            <a:r>
              <a:rPr lang="en-GB" dirty="0"/>
              <a:t>C1: Therefore, God is benevolent in creating free creatures, even though some evil will result.</a:t>
            </a:r>
          </a:p>
          <a:p>
            <a:pPr marL="0" indent="0">
              <a:buNone/>
            </a:pPr>
            <a:r>
              <a:rPr lang="en-GB" dirty="0"/>
              <a:t>C2: Therefore, evil can exist, and a benevolent, omnipotent and omniscient God exist.  (The conclusion of the problem of evil argument is false)</a:t>
            </a:r>
          </a:p>
          <a:p>
            <a:pPr marL="0" indent="0">
              <a:buNone/>
            </a:pPr>
            <a:endParaRPr lang="en-GB" dirty="0"/>
          </a:p>
          <a:p>
            <a:pPr marL="0" indent="0">
              <a:buNone/>
            </a:pPr>
            <a:r>
              <a:rPr lang="en-GB" dirty="0"/>
              <a:t>WHICH PREMISE OF THE ORIGINAL PROBLEM OF EVIL ARGUMENT DOES THIS CHALLENGE?</a:t>
            </a:r>
          </a:p>
          <a:p>
            <a:endParaRPr lang="en-GB" dirty="0"/>
          </a:p>
        </p:txBody>
      </p:sp>
    </p:spTree>
    <p:extLst>
      <p:ext uri="{BB962C8B-B14F-4D97-AF65-F5344CB8AC3E}">
        <p14:creationId xmlns:p14="http://schemas.microsoft.com/office/powerpoint/2010/main" val="841550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the ‘Free Will Defence’</a:t>
            </a:r>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r>
              <a:rPr lang="en-GB" dirty="0"/>
              <a:t>Are all of the premises true?</a:t>
            </a:r>
          </a:p>
          <a:p>
            <a:r>
              <a:rPr lang="en-GB" dirty="0"/>
              <a:t>Do the conclusions follow from the premises?  (In philosophy, we use the technical language of: ‘are the inferences valid?’)</a:t>
            </a:r>
          </a:p>
          <a:p>
            <a:r>
              <a:rPr lang="en-GB" dirty="0"/>
              <a:t>If the premises are true, and the inferences are valid, the argument is said to be ‘sound’.</a:t>
            </a:r>
          </a:p>
          <a:p>
            <a:r>
              <a:rPr lang="en-GB" dirty="0"/>
              <a:t>If either (or both) some or all of the premises are false, and some or all of the inferences invalid, then the argument is said to be ‘unsound’</a:t>
            </a:r>
          </a:p>
          <a:p>
            <a:r>
              <a:rPr lang="en-GB" dirty="0"/>
              <a:t>Is this logical argument a ‘sound’ argument?</a:t>
            </a:r>
          </a:p>
        </p:txBody>
      </p:sp>
    </p:spTree>
    <p:extLst>
      <p:ext uri="{BB962C8B-B14F-4D97-AF65-F5344CB8AC3E}">
        <p14:creationId xmlns:p14="http://schemas.microsoft.com/office/powerpoint/2010/main" val="38589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162CA-78E4-4CCF-8036-6EC61D2104D8}"/>
              </a:ext>
            </a:extLst>
          </p:cNvPr>
          <p:cNvSpPr>
            <a:spLocks noGrp="1"/>
          </p:cNvSpPr>
          <p:nvPr>
            <p:ph type="title"/>
          </p:nvPr>
        </p:nvSpPr>
        <p:spPr/>
        <p:txBody>
          <a:bodyPr/>
          <a:lstStyle/>
          <a:p>
            <a:r>
              <a:rPr lang="en-GB" u="sng" dirty="0"/>
              <a:t>Check your understanding/review</a:t>
            </a:r>
          </a:p>
        </p:txBody>
      </p:sp>
      <p:sp>
        <p:nvSpPr>
          <p:cNvPr id="3" name="Content Placeholder 2">
            <a:extLst>
              <a:ext uri="{FF2B5EF4-FFF2-40B4-BE49-F238E27FC236}">
                <a16:creationId xmlns:a16="http://schemas.microsoft.com/office/drawing/2014/main" id="{543DD384-9C4F-48E0-A618-72AF60B6DDC3}"/>
              </a:ext>
            </a:extLst>
          </p:cNvPr>
          <p:cNvSpPr>
            <a:spLocks noGrp="1"/>
          </p:cNvSpPr>
          <p:nvPr>
            <p:ph idx="1"/>
          </p:nvPr>
        </p:nvSpPr>
        <p:spPr>
          <a:xfrm>
            <a:off x="457200" y="1417638"/>
            <a:ext cx="8229600" cy="5035698"/>
          </a:xfrm>
        </p:spPr>
        <p:txBody>
          <a:bodyPr>
            <a:normAutofit fontScale="77500" lnSpcReduction="20000"/>
          </a:bodyPr>
          <a:lstStyle/>
          <a:p>
            <a:pPr marL="514350" indent="-514350">
              <a:buAutoNum type="arabicPeriod"/>
            </a:pPr>
            <a:r>
              <a:rPr lang="en-GB" dirty="0"/>
              <a:t>What is the problem of evil?</a:t>
            </a:r>
          </a:p>
          <a:p>
            <a:pPr marL="514350" indent="-514350">
              <a:buAutoNum type="arabicPeriod"/>
            </a:pPr>
            <a:r>
              <a:rPr lang="en-GB" dirty="0"/>
              <a:t>Why is evil specifically a problem for those who believe in a perfect God, rather than those who do not? </a:t>
            </a:r>
          </a:p>
          <a:p>
            <a:pPr marL="514350" indent="-514350">
              <a:buAutoNum type="arabicPeriod"/>
            </a:pPr>
            <a:r>
              <a:rPr lang="en-GB" dirty="0"/>
              <a:t>What are the premises and conclusion of the logical problem of evil?</a:t>
            </a:r>
          </a:p>
          <a:p>
            <a:pPr marL="514350" indent="-514350">
              <a:buAutoNum type="arabicPeriod"/>
            </a:pPr>
            <a:r>
              <a:rPr lang="en-GB" dirty="0"/>
              <a:t>What is the ‘free will defence’?</a:t>
            </a:r>
          </a:p>
          <a:p>
            <a:pPr marL="514350" indent="-514350">
              <a:buAutoNum type="arabicPeriod"/>
            </a:pPr>
            <a:r>
              <a:rPr lang="en-GB" dirty="0"/>
              <a:t>Which of the premises of the logical problem of evil does it criticise?</a:t>
            </a:r>
          </a:p>
          <a:p>
            <a:pPr marL="514350" indent="-514350">
              <a:buAutoNum type="arabicPeriod"/>
            </a:pPr>
            <a:r>
              <a:rPr lang="en-GB" dirty="0"/>
              <a:t>What criticisms have there been of the free will defence?</a:t>
            </a:r>
          </a:p>
          <a:p>
            <a:pPr marL="0" indent="0">
              <a:buNone/>
            </a:pPr>
            <a:endParaRPr lang="en-GB" dirty="0"/>
          </a:p>
          <a:p>
            <a:pPr marL="0" indent="0">
              <a:buNone/>
            </a:pPr>
            <a:r>
              <a:rPr lang="en-GB" dirty="0"/>
              <a:t>REFLECTION: Do you think the logical problem of evil is a strong argument against the existence of God?  Why or why not?</a:t>
            </a:r>
          </a:p>
        </p:txBody>
      </p:sp>
    </p:spTree>
    <p:extLst>
      <p:ext uri="{BB962C8B-B14F-4D97-AF65-F5344CB8AC3E}">
        <p14:creationId xmlns:p14="http://schemas.microsoft.com/office/powerpoint/2010/main" val="348405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Philosophy?</a:t>
            </a:r>
          </a:p>
        </p:txBody>
      </p:sp>
      <p:sp>
        <p:nvSpPr>
          <p:cNvPr id="3" name="Content Placeholder 2"/>
          <p:cNvSpPr>
            <a:spLocks noGrp="1"/>
          </p:cNvSpPr>
          <p:nvPr>
            <p:ph idx="1"/>
          </p:nvPr>
        </p:nvSpPr>
        <p:spPr>
          <a:xfrm>
            <a:off x="457200" y="1417638"/>
            <a:ext cx="8229600" cy="5165724"/>
          </a:xfrm>
        </p:spPr>
        <p:txBody>
          <a:bodyPr>
            <a:normAutofit fontScale="77500" lnSpcReduction="20000"/>
          </a:bodyPr>
          <a:lstStyle/>
          <a:p>
            <a:r>
              <a:rPr lang="en-GB" dirty="0"/>
              <a:t>Philosophy literally means love of wisdom.  But this isn’t hugely helpful in understanding what Philosophy is.</a:t>
            </a:r>
          </a:p>
          <a:p>
            <a:pPr marL="0" indent="0">
              <a:buNone/>
            </a:pPr>
            <a:endParaRPr lang="en-GB" dirty="0"/>
          </a:p>
          <a:p>
            <a:r>
              <a:rPr lang="en-GB" dirty="0"/>
              <a:t>It means asking big questions and using logical thinking to figure out answers to them.</a:t>
            </a:r>
          </a:p>
          <a:p>
            <a:pPr lvl="1"/>
            <a:r>
              <a:rPr lang="en-GB" dirty="0"/>
              <a:t>This means not just accepting what others think, what has been thought, is thought by most people or what feels right, but ‘seeing where the argument leads’.</a:t>
            </a:r>
          </a:p>
          <a:p>
            <a:pPr lvl="1"/>
            <a:r>
              <a:rPr lang="en-GB" dirty="0"/>
              <a:t>This isn’t always popular.  People don’t like their ways of being, their traditional beliefs, being questioned.  Socrates was made to drink poison.  Many philosophers (e.g. Spinoza) have been cast out of their communities.</a:t>
            </a:r>
          </a:p>
          <a:p>
            <a:endParaRPr lang="en-GB" dirty="0"/>
          </a:p>
          <a:p>
            <a:r>
              <a:rPr lang="en-GB" dirty="0"/>
              <a:t>Do you like thinking about deep questions?</a:t>
            </a:r>
          </a:p>
        </p:txBody>
      </p:sp>
    </p:spTree>
    <p:extLst>
      <p:ext uri="{BB962C8B-B14F-4D97-AF65-F5344CB8AC3E}">
        <p14:creationId xmlns:p14="http://schemas.microsoft.com/office/powerpoint/2010/main" val="323764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Course’s Big Questions</a:t>
            </a:r>
          </a:p>
        </p:txBody>
      </p:sp>
      <p:sp>
        <p:nvSpPr>
          <p:cNvPr id="3" name="Content Placeholder 2"/>
          <p:cNvSpPr>
            <a:spLocks noGrp="1"/>
          </p:cNvSpPr>
          <p:nvPr>
            <p:ph idx="1"/>
          </p:nvPr>
        </p:nvSpPr>
        <p:spPr/>
        <p:txBody>
          <a:bodyPr/>
          <a:lstStyle/>
          <a:p>
            <a:pPr marL="0" indent="0">
              <a:buNone/>
            </a:pPr>
            <a:r>
              <a:rPr lang="en-GB" dirty="0"/>
              <a:t>The Philosophy course covers these big questions:</a:t>
            </a:r>
          </a:p>
          <a:p>
            <a:r>
              <a:rPr lang="en-GB" dirty="0"/>
              <a:t>What do we know for sure?</a:t>
            </a:r>
          </a:p>
          <a:p>
            <a:r>
              <a:rPr lang="en-GB" dirty="0"/>
              <a:t>What is right and what is wrong?</a:t>
            </a:r>
          </a:p>
          <a:p>
            <a:r>
              <a:rPr lang="en-GB" dirty="0"/>
              <a:t>Is there a God?</a:t>
            </a:r>
          </a:p>
          <a:p>
            <a:r>
              <a:rPr lang="en-GB" dirty="0"/>
              <a:t>What is a mind?  Is it the same as a brain or is it the same as a spiritual soul?</a:t>
            </a:r>
          </a:p>
        </p:txBody>
      </p:sp>
    </p:spTree>
    <p:extLst>
      <p:ext uri="{BB962C8B-B14F-4D97-AF65-F5344CB8AC3E}">
        <p14:creationId xmlns:p14="http://schemas.microsoft.com/office/powerpoint/2010/main" val="400268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2FFD-A0C1-49D0-AE9E-FAE0D4095DC2}"/>
              </a:ext>
            </a:extLst>
          </p:cNvPr>
          <p:cNvSpPr>
            <a:spLocks noGrp="1"/>
          </p:cNvSpPr>
          <p:nvPr>
            <p:ph type="title"/>
          </p:nvPr>
        </p:nvSpPr>
        <p:spPr/>
        <p:txBody>
          <a:bodyPr/>
          <a:lstStyle/>
          <a:p>
            <a:r>
              <a:rPr lang="en-GB" dirty="0"/>
              <a:t>How the course is assessed</a:t>
            </a:r>
          </a:p>
        </p:txBody>
      </p:sp>
      <p:sp>
        <p:nvSpPr>
          <p:cNvPr id="3" name="Content Placeholder 2">
            <a:extLst>
              <a:ext uri="{FF2B5EF4-FFF2-40B4-BE49-F238E27FC236}">
                <a16:creationId xmlns:a16="http://schemas.microsoft.com/office/drawing/2014/main" id="{E02284D5-CF8F-4F01-86E6-46E1C2545226}"/>
              </a:ext>
            </a:extLst>
          </p:cNvPr>
          <p:cNvSpPr>
            <a:spLocks noGrp="1"/>
          </p:cNvSpPr>
          <p:nvPr>
            <p:ph idx="1"/>
          </p:nvPr>
        </p:nvSpPr>
        <p:spPr/>
        <p:txBody>
          <a:bodyPr/>
          <a:lstStyle/>
          <a:p>
            <a:r>
              <a:rPr lang="en-GB" dirty="0"/>
              <a:t>Two three-hour exams at the end of the two years, covering all content from the two years of the course</a:t>
            </a:r>
          </a:p>
          <a:p>
            <a:pPr lvl="1"/>
            <a:r>
              <a:rPr lang="en-GB" dirty="0"/>
              <a:t>Yes, you read that right, 2 x 3hr exams.</a:t>
            </a:r>
          </a:p>
          <a:p>
            <a:r>
              <a:rPr lang="en-GB" dirty="0"/>
              <a:t>No coursework</a:t>
            </a:r>
          </a:p>
        </p:txBody>
      </p:sp>
    </p:spTree>
    <p:extLst>
      <p:ext uri="{BB962C8B-B14F-4D97-AF65-F5344CB8AC3E}">
        <p14:creationId xmlns:p14="http://schemas.microsoft.com/office/powerpoint/2010/main" val="318317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Problem of Evil</a:t>
            </a:r>
          </a:p>
        </p:txBody>
      </p:sp>
      <p:sp>
        <p:nvSpPr>
          <p:cNvPr id="3" name="Subtitle 2"/>
          <p:cNvSpPr>
            <a:spLocks noGrp="1"/>
          </p:cNvSpPr>
          <p:nvPr>
            <p:ph type="subTitle" idx="1"/>
          </p:nvPr>
        </p:nvSpPr>
        <p:spPr/>
        <p:txBody>
          <a:bodyPr/>
          <a:lstStyle/>
          <a:p>
            <a:r>
              <a:rPr lang="en-GB" dirty="0"/>
              <a:t>Does evil show that God does not exist?</a:t>
            </a:r>
          </a:p>
        </p:txBody>
      </p:sp>
    </p:spTree>
    <p:extLst>
      <p:ext uri="{BB962C8B-B14F-4D97-AF65-F5344CB8AC3E}">
        <p14:creationId xmlns:p14="http://schemas.microsoft.com/office/powerpoint/2010/main" val="395559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Write down the worst evils you can think of in the following categories:</a:t>
            </a:r>
          </a:p>
        </p:txBody>
      </p:sp>
      <p:sp>
        <p:nvSpPr>
          <p:cNvPr id="4" name="Text Placeholder 3"/>
          <p:cNvSpPr>
            <a:spLocks noGrp="1"/>
          </p:cNvSpPr>
          <p:nvPr>
            <p:ph type="body" idx="1"/>
          </p:nvPr>
        </p:nvSpPr>
        <p:spPr/>
        <p:txBody>
          <a:bodyPr/>
          <a:lstStyle/>
          <a:p>
            <a:r>
              <a:rPr lang="en-GB" dirty="0"/>
              <a:t>Moral evil (done by humans)</a:t>
            </a:r>
          </a:p>
        </p:txBody>
      </p:sp>
      <p:sp>
        <p:nvSpPr>
          <p:cNvPr id="5" name="Content Placeholder 4"/>
          <p:cNvSpPr>
            <a:spLocks noGrp="1"/>
          </p:cNvSpPr>
          <p:nvPr>
            <p:ph sz="half" idx="2"/>
          </p:nvPr>
        </p:nvSpPr>
        <p:spPr/>
        <p:txBody>
          <a:bodyPr/>
          <a:lstStyle/>
          <a:p>
            <a:endParaRPr lang="en-GB"/>
          </a:p>
        </p:txBody>
      </p:sp>
      <p:sp>
        <p:nvSpPr>
          <p:cNvPr id="6" name="Text Placeholder 5"/>
          <p:cNvSpPr>
            <a:spLocks noGrp="1"/>
          </p:cNvSpPr>
          <p:nvPr>
            <p:ph type="body" sz="quarter" idx="3"/>
          </p:nvPr>
        </p:nvSpPr>
        <p:spPr/>
        <p:txBody>
          <a:bodyPr>
            <a:normAutofit fontScale="92500" lnSpcReduction="20000"/>
          </a:bodyPr>
          <a:lstStyle/>
          <a:p>
            <a:r>
              <a:rPr lang="en-GB" dirty="0"/>
              <a:t>Natural evil (happens because of natural processes)</a:t>
            </a:r>
          </a:p>
        </p:txBody>
      </p:sp>
      <p:sp>
        <p:nvSpPr>
          <p:cNvPr id="7" name="Content Placeholder 6"/>
          <p:cNvSpPr>
            <a:spLocks noGrp="1"/>
          </p:cNvSpPr>
          <p:nvPr>
            <p:ph sz="quarter" idx="4"/>
          </p:nvPr>
        </p:nvSpPr>
        <p:spPr/>
        <p:txBody>
          <a:bodyPr/>
          <a:lstStyle/>
          <a:p>
            <a:endParaRPr lang="en-GB"/>
          </a:p>
        </p:txBody>
      </p:sp>
    </p:spTree>
    <p:extLst>
      <p:ext uri="{BB962C8B-B14F-4D97-AF65-F5344CB8AC3E}">
        <p14:creationId xmlns:p14="http://schemas.microsoft.com/office/powerpoint/2010/main" val="238302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What is God like?</a:t>
            </a:r>
          </a:p>
        </p:txBody>
      </p:sp>
      <p:sp>
        <p:nvSpPr>
          <p:cNvPr id="8" name="Content Placeholder 7"/>
          <p:cNvSpPr>
            <a:spLocks noGrp="1"/>
          </p:cNvSpPr>
          <p:nvPr>
            <p:ph idx="1"/>
          </p:nvPr>
        </p:nvSpPr>
        <p:spPr>
          <a:xfrm>
            <a:off x="457200" y="1268760"/>
            <a:ext cx="8229600" cy="5112568"/>
          </a:xfrm>
        </p:spPr>
        <p:txBody>
          <a:bodyPr>
            <a:normAutofit fontScale="77500" lnSpcReduction="20000"/>
          </a:bodyPr>
          <a:lstStyle/>
          <a:p>
            <a:pPr marL="0" indent="0">
              <a:buNone/>
            </a:pPr>
            <a:r>
              <a:rPr lang="en-GB" dirty="0"/>
              <a:t>Traditionally, religious thinkers have seen the Christian/Jewish/Muslim God as:</a:t>
            </a:r>
          </a:p>
          <a:p>
            <a:r>
              <a:rPr lang="en-GB" dirty="0"/>
              <a:t>Omnipotent – </a:t>
            </a:r>
          </a:p>
          <a:p>
            <a:r>
              <a:rPr lang="en-GB" dirty="0"/>
              <a:t>Omniscient – </a:t>
            </a:r>
          </a:p>
          <a:p>
            <a:r>
              <a:rPr lang="en-GB" dirty="0"/>
              <a:t>Benevolent – </a:t>
            </a:r>
          </a:p>
          <a:p>
            <a:pPr marL="0" indent="0">
              <a:buNone/>
            </a:pPr>
            <a:endParaRPr lang="en-GB" dirty="0"/>
          </a:p>
          <a:p>
            <a:pPr marL="0" indent="0">
              <a:buNone/>
            </a:pPr>
            <a:r>
              <a:rPr lang="en-GB" dirty="0"/>
              <a:t>Use these Latin translations of the parts of the words, to work out what they mean.  Write down the definitions.</a:t>
            </a:r>
          </a:p>
          <a:p>
            <a:pPr marL="0" indent="0">
              <a:buNone/>
            </a:pPr>
            <a:r>
              <a:rPr lang="en-GB" dirty="0"/>
              <a:t>Omni: all</a:t>
            </a:r>
          </a:p>
          <a:p>
            <a:pPr marL="0" indent="0">
              <a:buNone/>
            </a:pPr>
            <a:r>
              <a:rPr lang="en-GB" dirty="0"/>
              <a:t>Bene: good</a:t>
            </a:r>
          </a:p>
          <a:p>
            <a:pPr marL="0" indent="0">
              <a:buNone/>
            </a:pPr>
            <a:r>
              <a:rPr lang="en-GB" dirty="0"/>
              <a:t>Science: knowledge</a:t>
            </a:r>
          </a:p>
          <a:p>
            <a:pPr marL="0" indent="0">
              <a:buNone/>
            </a:pPr>
            <a:r>
              <a:rPr lang="en-GB" dirty="0" err="1"/>
              <a:t>Volens</a:t>
            </a:r>
            <a:r>
              <a:rPr lang="en-GB" dirty="0"/>
              <a:t>: wishing/willing</a:t>
            </a:r>
          </a:p>
          <a:p>
            <a:pPr marL="0" indent="0">
              <a:buNone/>
            </a:pPr>
            <a:r>
              <a:rPr lang="en-GB" dirty="0"/>
              <a:t>Potent: strong/powerful</a:t>
            </a:r>
          </a:p>
          <a:p>
            <a:pPr marL="0" indent="0">
              <a:buNone/>
            </a:pPr>
            <a:endParaRPr lang="en-GB" dirty="0"/>
          </a:p>
        </p:txBody>
      </p:sp>
    </p:spTree>
    <p:extLst>
      <p:ext uri="{BB962C8B-B14F-4D97-AF65-F5344CB8AC3E}">
        <p14:creationId xmlns:p14="http://schemas.microsoft.com/office/powerpoint/2010/main" val="4179303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Evil and God</a:t>
            </a:r>
          </a:p>
        </p:txBody>
      </p:sp>
      <p:sp>
        <p:nvSpPr>
          <p:cNvPr id="3" name="Content Placeholder 2"/>
          <p:cNvSpPr>
            <a:spLocks noGrp="1"/>
          </p:cNvSpPr>
          <p:nvPr>
            <p:ph idx="1"/>
          </p:nvPr>
        </p:nvSpPr>
        <p:spPr/>
        <p:txBody>
          <a:bodyPr/>
          <a:lstStyle/>
          <a:p>
            <a:r>
              <a:rPr lang="en-GB" dirty="0"/>
              <a:t>Looking back through the list of evils we made at the start of the lesson, what might seem problematic about this definition of God?</a:t>
            </a:r>
          </a:p>
        </p:txBody>
      </p:sp>
    </p:spTree>
    <p:extLst>
      <p:ext uri="{BB962C8B-B14F-4D97-AF65-F5344CB8AC3E}">
        <p14:creationId xmlns:p14="http://schemas.microsoft.com/office/powerpoint/2010/main" val="384384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something with God’s properties would be like towards evil:</a:t>
            </a:r>
          </a:p>
        </p:txBody>
      </p:sp>
      <p:sp>
        <p:nvSpPr>
          <p:cNvPr id="3" name="Content Placeholder 2"/>
          <p:cNvSpPr>
            <a:spLocks noGrp="1"/>
          </p:cNvSpPr>
          <p:nvPr>
            <p:ph idx="1"/>
          </p:nvPr>
        </p:nvSpPr>
        <p:spPr/>
        <p:txBody>
          <a:bodyPr/>
          <a:lstStyle/>
          <a:p>
            <a:pPr marL="514350" indent="-514350">
              <a:buFont typeface="+mj-lt"/>
              <a:buAutoNum type="arabicPeriod"/>
            </a:pPr>
            <a:r>
              <a:rPr lang="en-GB" dirty="0"/>
              <a:t>Something that were omnipotent would…evil.</a:t>
            </a:r>
          </a:p>
          <a:p>
            <a:pPr marL="514350" indent="-514350">
              <a:buFont typeface="+mj-lt"/>
              <a:buAutoNum type="arabicPeriod"/>
            </a:pPr>
            <a:r>
              <a:rPr lang="en-GB" dirty="0"/>
              <a:t>Something that were omniscient would… evil.</a:t>
            </a:r>
          </a:p>
          <a:p>
            <a:pPr marL="514350" indent="-514350">
              <a:buFont typeface="+mj-lt"/>
              <a:buAutoNum type="arabicPeriod"/>
            </a:pPr>
            <a:r>
              <a:rPr lang="en-GB" dirty="0"/>
              <a:t>Something that were benevolent would… evil.</a:t>
            </a:r>
          </a:p>
          <a:p>
            <a:pPr marL="514350" indent="-514350">
              <a:buFont typeface="+mj-lt"/>
              <a:buAutoNum type="arabicPeriod"/>
            </a:pPr>
            <a:endParaRPr lang="en-GB" dirty="0"/>
          </a:p>
          <a:p>
            <a:pPr marL="0" indent="0">
              <a:buNone/>
            </a:pPr>
            <a:r>
              <a:rPr lang="en-GB" dirty="0"/>
              <a:t>WRITE EACH IN TURN ON YOUR WHITE BOARD</a:t>
            </a:r>
          </a:p>
        </p:txBody>
      </p:sp>
    </p:spTree>
    <p:extLst>
      <p:ext uri="{BB962C8B-B14F-4D97-AF65-F5344CB8AC3E}">
        <p14:creationId xmlns:p14="http://schemas.microsoft.com/office/powerpoint/2010/main" val="3679230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8" ma:contentTypeDescription="Create a new document." ma:contentTypeScope="" ma:versionID="76015047d295ab2ab6fb0bb38b92783d">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2232b0e2fdd0729c05db7f1825d902f3"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d9a6a31-fdfb-4004-be80-b2e33366328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7af94c68-3a47-42a6-be9b-7b315d5a8e27}" ma:internalName="TaxCatchAll" ma:showField="CatchAllData" ma:web="0ff20ada-ea1e-4479-af96-12e7f68be8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ff20ada-ea1e-4479-af96-12e7f68be8f6" xsi:nil="true"/>
    <lcf76f155ced4ddcb4097134ff3c332f xmlns="3ae4bebc-5183-402f-9a72-94513702be8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F0FE89-C5CF-4872-B5EE-ACED14C0B4AD}">
  <ds:schemaRefs>
    <ds:schemaRef ds:uri="http://schemas.microsoft.com/sharepoint/v3/contenttype/forms"/>
  </ds:schemaRefs>
</ds:datastoreItem>
</file>

<file path=customXml/itemProps2.xml><?xml version="1.0" encoding="utf-8"?>
<ds:datastoreItem xmlns:ds="http://schemas.openxmlformats.org/officeDocument/2006/customXml" ds:itemID="{BE517874-FF10-4AA5-B246-E44362F103EB}"/>
</file>

<file path=customXml/itemProps3.xml><?xml version="1.0" encoding="utf-8"?>
<ds:datastoreItem xmlns:ds="http://schemas.openxmlformats.org/officeDocument/2006/customXml" ds:itemID="{FE11CDF3-9ABF-4AF3-A425-BDA081AD7697}">
  <ds:schemaRefs>
    <ds:schemaRef ds:uri="http://purl.org/dc/dcmitype/"/>
    <ds:schemaRef ds:uri="914b098f-da45-4883-905b-b5532251ed8c"/>
    <ds:schemaRef ds:uri="http://schemas.microsoft.com/office/2006/documentManagement/types"/>
    <ds:schemaRef ds:uri="http://purl.org/dc/terms/"/>
    <ds:schemaRef ds:uri="http://schemas.openxmlformats.org/package/2006/metadata/core-properties"/>
    <ds:schemaRef ds:uri="http://purl.org/dc/elements/1.1/"/>
    <ds:schemaRef ds:uri="f4128476-969b-4870-83ab-8ad65ea5c175"/>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113</TotalTime>
  <Words>1312</Words>
  <Application>Microsoft Office PowerPoint</Application>
  <PresentationFormat>On-screen Show (4:3)</PresentationFormat>
  <Paragraphs>104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PowerPoint Presentation</vt:lpstr>
      <vt:lpstr>What is Philosophy?</vt:lpstr>
      <vt:lpstr>Our Course’s Big Questions</vt:lpstr>
      <vt:lpstr>How the course is assessed</vt:lpstr>
      <vt:lpstr>Problem of Evil</vt:lpstr>
      <vt:lpstr>Write down the worst evils you can think of in the following categories:</vt:lpstr>
      <vt:lpstr>What is God like?</vt:lpstr>
      <vt:lpstr>Evil and God</vt:lpstr>
      <vt:lpstr>What something with God’s properties would be like towards evil:</vt:lpstr>
      <vt:lpstr>The Problem of Evil</vt:lpstr>
      <vt:lpstr>The logical argument</vt:lpstr>
      <vt:lpstr>Soundness in arguments</vt:lpstr>
      <vt:lpstr>Evaluating the argument</vt:lpstr>
      <vt:lpstr>An argument back – free will defence</vt:lpstr>
      <vt:lpstr>Free will defence logically formalised</vt:lpstr>
      <vt:lpstr>Evaluating the ‘Free Will Defence’</vt:lpstr>
      <vt:lpstr>Check your understanding/review</vt:lpstr>
    </vt:vector>
  </TitlesOfParts>
  <Company>Little Heath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of Evil</dc:title>
  <dc:creator>Mr J Eden</dc:creator>
  <cp:lastModifiedBy>Mr J Eden</cp:lastModifiedBy>
  <cp:revision>11</cp:revision>
  <dcterms:created xsi:type="dcterms:W3CDTF">2019-06-11T11:08:38Z</dcterms:created>
  <dcterms:modified xsi:type="dcterms:W3CDTF">2024-06-25T10:55:18Z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y fmtid="{D5CDD505-2E9C-101B-9397-08002B2CF9AE}" pid="3" name="Order">
    <vt:r8>184400</vt:r8>
  </property>
</Properties>
</file>