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9" r:id="rId2"/>
    <p:sldId id="310" r:id="rId3"/>
    <p:sldId id="266" r:id="rId4"/>
    <p:sldId id="306" r:id="rId5"/>
    <p:sldId id="257" r:id="rId6"/>
    <p:sldId id="304" r:id="rId7"/>
    <p:sldId id="307" r:id="rId8"/>
    <p:sldId id="258" r:id="rId9"/>
    <p:sldId id="260" r:id="rId10"/>
    <p:sldId id="267" r:id="rId11"/>
    <p:sldId id="302" r:id="rId12"/>
    <p:sldId id="261" r:id="rId13"/>
    <p:sldId id="265" r:id="rId14"/>
    <p:sldId id="303" r:id="rId15"/>
    <p:sldId id="308" r:id="rId16"/>
    <p:sldId id="31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E1F6D-6DE1-4519-82EF-DE4154C67153}" type="datetimeFigureOut">
              <a:rPr lang="en-GB" smtClean="0"/>
              <a:t>04/07/2025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5BA4B-D906-4CB1-BBC0-FDF63CA04AC0}" type="slidenum">
              <a:rPr lang="en-GB" smtClean="0"/>
              <a:t>‹#›</a:t>
            </a:fld>
            <a:endParaRPr lang="en-GB"/>
          </a:p>
        </p:txBody>
      </p:sp>
    </p:spTree>
    <p:extLst>
      <p:ext uri="{BB962C8B-B14F-4D97-AF65-F5344CB8AC3E}">
        <p14:creationId xmlns:p14="http://schemas.microsoft.com/office/powerpoint/2010/main" val="2189880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C48D1A-0ECE-4A6B-B51F-9E25F4E8591C}" type="slidenum">
              <a:rPr lang="en-GB" smtClean="0"/>
              <a:t>5</a:t>
            </a:fld>
            <a:endParaRPr lang="en-GB" dirty="0"/>
          </a:p>
        </p:txBody>
      </p:sp>
    </p:spTree>
    <p:extLst>
      <p:ext uri="{BB962C8B-B14F-4D97-AF65-F5344CB8AC3E}">
        <p14:creationId xmlns:p14="http://schemas.microsoft.com/office/powerpoint/2010/main" val="876815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C48D1A-0ECE-4A6B-B51F-9E25F4E8591C}" type="slidenum">
              <a:rPr lang="en-GB" smtClean="0"/>
              <a:t>6</a:t>
            </a:fld>
            <a:endParaRPr lang="en-GB" dirty="0"/>
          </a:p>
        </p:txBody>
      </p:sp>
    </p:spTree>
    <p:extLst>
      <p:ext uri="{BB962C8B-B14F-4D97-AF65-F5344CB8AC3E}">
        <p14:creationId xmlns:p14="http://schemas.microsoft.com/office/powerpoint/2010/main" val="3148809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D308-85C3-4216-B655-A7F8DB24A7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3FB679A-03C4-4912-843F-8073CEDB14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2DDCC58-2D9F-45F1-9663-E76231A81131}"/>
              </a:ext>
            </a:extLst>
          </p:cNvPr>
          <p:cNvSpPr>
            <a:spLocks noGrp="1"/>
          </p:cNvSpPr>
          <p:nvPr>
            <p:ph type="dt" sz="half" idx="10"/>
          </p:nvPr>
        </p:nvSpPr>
        <p:spPr/>
        <p:txBody>
          <a:bodyPr/>
          <a:lstStyle/>
          <a:p>
            <a:fld id="{97D38308-5448-4346-A367-E7B756D6D4DC}" type="datetimeFigureOut">
              <a:rPr lang="en-GB" smtClean="0"/>
              <a:t>04/07/2025</a:t>
            </a:fld>
            <a:endParaRPr lang="en-GB"/>
          </a:p>
        </p:txBody>
      </p:sp>
      <p:sp>
        <p:nvSpPr>
          <p:cNvPr id="5" name="Footer Placeholder 4">
            <a:extLst>
              <a:ext uri="{FF2B5EF4-FFF2-40B4-BE49-F238E27FC236}">
                <a16:creationId xmlns:a16="http://schemas.microsoft.com/office/drawing/2014/main" id="{39E9D311-098C-416D-A223-F00C272029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13827E-8E6E-457B-8C4B-AF21DABD4D6C}"/>
              </a:ext>
            </a:extLst>
          </p:cNvPr>
          <p:cNvSpPr>
            <a:spLocks noGrp="1"/>
          </p:cNvSpPr>
          <p:nvPr>
            <p:ph type="sldNum" sz="quarter" idx="12"/>
          </p:nvPr>
        </p:nvSpPr>
        <p:spPr/>
        <p:txBody>
          <a:bodyPr/>
          <a:lstStyle/>
          <a:p>
            <a:fld id="{02B459A1-CF7D-4756-BEA3-C64011373B81}" type="slidenum">
              <a:rPr lang="en-GB" smtClean="0"/>
              <a:t>‹#›</a:t>
            </a:fld>
            <a:endParaRPr lang="en-GB"/>
          </a:p>
        </p:txBody>
      </p:sp>
    </p:spTree>
    <p:extLst>
      <p:ext uri="{BB962C8B-B14F-4D97-AF65-F5344CB8AC3E}">
        <p14:creationId xmlns:p14="http://schemas.microsoft.com/office/powerpoint/2010/main" val="3140827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DA82-4E99-4D3D-8258-3BF5B4335EA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F5FB57-1171-4610-8FC3-5EB2536DCA9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AD1E4D-9A92-4D99-8AC7-0E89D69EFEC0}"/>
              </a:ext>
            </a:extLst>
          </p:cNvPr>
          <p:cNvSpPr>
            <a:spLocks noGrp="1"/>
          </p:cNvSpPr>
          <p:nvPr>
            <p:ph type="dt" sz="half" idx="10"/>
          </p:nvPr>
        </p:nvSpPr>
        <p:spPr/>
        <p:txBody>
          <a:bodyPr/>
          <a:lstStyle/>
          <a:p>
            <a:fld id="{97D38308-5448-4346-A367-E7B756D6D4DC}" type="datetimeFigureOut">
              <a:rPr lang="en-GB" smtClean="0"/>
              <a:t>04/07/2025</a:t>
            </a:fld>
            <a:endParaRPr lang="en-GB"/>
          </a:p>
        </p:txBody>
      </p:sp>
      <p:sp>
        <p:nvSpPr>
          <p:cNvPr id="5" name="Footer Placeholder 4">
            <a:extLst>
              <a:ext uri="{FF2B5EF4-FFF2-40B4-BE49-F238E27FC236}">
                <a16:creationId xmlns:a16="http://schemas.microsoft.com/office/drawing/2014/main" id="{93C25B28-8B05-4EF8-8374-D7F52E8BE8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9EE43-7F12-44D5-AEED-4F2A999CC34F}"/>
              </a:ext>
            </a:extLst>
          </p:cNvPr>
          <p:cNvSpPr>
            <a:spLocks noGrp="1"/>
          </p:cNvSpPr>
          <p:nvPr>
            <p:ph type="sldNum" sz="quarter" idx="12"/>
          </p:nvPr>
        </p:nvSpPr>
        <p:spPr/>
        <p:txBody>
          <a:bodyPr/>
          <a:lstStyle/>
          <a:p>
            <a:fld id="{02B459A1-CF7D-4756-BEA3-C64011373B81}" type="slidenum">
              <a:rPr lang="en-GB" smtClean="0"/>
              <a:t>‹#›</a:t>
            </a:fld>
            <a:endParaRPr lang="en-GB"/>
          </a:p>
        </p:txBody>
      </p:sp>
    </p:spTree>
    <p:extLst>
      <p:ext uri="{BB962C8B-B14F-4D97-AF65-F5344CB8AC3E}">
        <p14:creationId xmlns:p14="http://schemas.microsoft.com/office/powerpoint/2010/main" val="3122759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6B0727-FA18-430A-B2E6-9D9B061734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519736-E9BC-4676-A7FA-12627BE3E27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BCD2D3-0277-4BA8-83D8-A79719934F58}"/>
              </a:ext>
            </a:extLst>
          </p:cNvPr>
          <p:cNvSpPr>
            <a:spLocks noGrp="1"/>
          </p:cNvSpPr>
          <p:nvPr>
            <p:ph type="dt" sz="half" idx="10"/>
          </p:nvPr>
        </p:nvSpPr>
        <p:spPr/>
        <p:txBody>
          <a:bodyPr/>
          <a:lstStyle/>
          <a:p>
            <a:fld id="{97D38308-5448-4346-A367-E7B756D6D4DC}" type="datetimeFigureOut">
              <a:rPr lang="en-GB" smtClean="0"/>
              <a:t>04/07/2025</a:t>
            </a:fld>
            <a:endParaRPr lang="en-GB"/>
          </a:p>
        </p:txBody>
      </p:sp>
      <p:sp>
        <p:nvSpPr>
          <p:cNvPr id="5" name="Footer Placeholder 4">
            <a:extLst>
              <a:ext uri="{FF2B5EF4-FFF2-40B4-BE49-F238E27FC236}">
                <a16:creationId xmlns:a16="http://schemas.microsoft.com/office/drawing/2014/main" id="{25935322-B7C0-4D6F-9092-CFD3D21D53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68A82-3E25-4E38-B6BF-2E5F569744F0}"/>
              </a:ext>
            </a:extLst>
          </p:cNvPr>
          <p:cNvSpPr>
            <a:spLocks noGrp="1"/>
          </p:cNvSpPr>
          <p:nvPr>
            <p:ph type="sldNum" sz="quarter" idx="12"/>
          </p:nvPr>
        </p:nvSpPr>
        <p:spPr/>
        <p:txBody>
          <a:bodyPr/>
          <a:lstStyle/>
          <a:p>
            <a:fld id="{02B459A1-CF7D-4756-BEA3-C64011373B81}" type="slidenum">
              <a:rPr lang="en-GB" smtClean="0"/>
              <a:t>‹#›</a:t>
            </a:fld>
            <a:endParaRPr lang="en-GB"/>
          </a:p>
        </p:txBody>
      </p:sp>
    </p:spTree>
    <p:extLst>
      <p:ext uri="{BB962C8B-B14F-4D97-AF65-F5344CB8AC3E}">
        <p14:creationId xmlns:p14="http://schemas.microsoft.com/office/powerpoint/2010/main" val="1954169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EDBF8-B5AF-4B85-ACCB-9B3B2496B6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A7B49F-38AD-416D-B03A-788AC5BD0C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5E1458-3BF2-4792-A5E1-54121BC86A49}"/>
              </a:ext>
            </a:extLst>
          </p:cNvPr>
          <p:cNvSpPr>
            <a:spLocks noGrp="1"/>
          </p:cNvSpPr>
          <p:nvPr>
            <p:ph type="dt" sz="half" idx="10"/>
          </p:nvPr>
        </p:nvSpPr>
        <p:spPr/>
        <p:txBody>
          <a:bodyPr/>
          <a:lstStyle/>
          <a:p>
            <a:fld id="{97D38308-5448-4346-A367-E7B756D6D4DC}" type="datetimeFigureOut">
              <a:rPr lang="en-GB" smtClean="0"/>
              <a:t>04/07/2025</a:t>
            </a:fld>
            <a:endParaRPr lang="en-GB"/>
          </a:p>
        </p:txBody>
      </p:sp>
      <p:sp>
        <p:nvSpPr>
          <p:cNvPr id="5" name="Footer Placeholder 4">
            <a:extLst>
              <a:ext uri="{FF2B5EF4-FFF2-40B4-BE49-F238E27FC236}">
                <a16:creationId xmlns:a16="http://schemas.microsoft.com/office/drawing/2014/main" id="{6AF7C5CB-8A38-49A5-A866-FEB223C880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B7E20C-3F51-40AE-8968-4D6CEF4AB6A2}"/>
              </a:ext>
            </a:extLst>
          </p:cNvPr>
          <p:cNvSpPr>
            <a:spLocks noGrp="1"/>
          </p:cNvSpPr>
          <p:nvPr>
            <p:ph type="sldNum" sz="quarter" idx="12"/>
          </p:nvPr>
        </p:nvSpPr>
        <p:spPr/>
        <p:txBody>
          <a:bodyPr/>
          <a:lstStyle/>
          <a:p>
            <a:fld id="{02B459A1-CF7D-4756-BEA3-C64011373B81}" type="slidenum">
              <a:rPr lang="en-GB" smtClean="0"/>
              <a:t>‹#›</a:t>
            </a:fld>
            <a:endParaRPr lang="en-GB"/>
          </a:p>
        </p:txBody>
      </p:sp>
    </p:spTree>
    <p:extLst>
      <p:ext uri="{BB962C8B-B14F-4D97-AF65-F5344CB8AC3E}">
        <p14:creationId xmlns:p14="http://schemas.microsoft.com/office/powerpoint/2010/main" val="199441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EB10-0F15-4B68-BCE4-0B152FC1F0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A03062-3FB4-41B5-8BF0-972B7B8626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1D80F66-8FEE-40AA-B096-E810E702DC97}"/>
              </a:ext>
            </a:extLst>
          </p:cNvPr>
          <p:cNvSpPr>
            <a:spLocks noGrp="1"/>
          </p:cNvSpPr>
          <p:nvPr>
            <p:ph type="dt" sz="half" idx="10"/>
          </p:nvPr>
        </p:nvSpPr>
        <p:spPr/>
        <p:txBody>
          <a:bodyPr/>
          <a:lstStyle/>
          <a:p>
            <a:fld id="{97D38308-5448-4346-A367-E7B756D6D4DC}" type="datetimeFigureOut">
              <a:rPr lang="en-GB" smtClean="0"/>
              <a:t>04/07/2025</a:t>
            </a:fld>
            <a:endParaRPr lang="en-GB"/>
          </a:p>
        </p:txBody>
      </p:sp>
      <p:sp>
        <p:nvSpPr>
          <p:cNvPr id="5" name="Footer Placeholder 4">
            <a:extLst>
              <a:ext uri="{FF2B5EF4-FFF2-40B4-BE49-F238E27FC236}">
                <a16:creationId xmlns:a16="http://schemas.microsoft.com/office/drawing/2014/main" id="{6B387A42-93BF-448C-9020-FB7A8BA272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C4FB4D-8982-429E-86B7-F8B5A3F42941}"/>
              </a:ext>
            </a:extLst>
          </p:cNvPr>
          <p:cNvSpPr>
            <a:spLocks noGrp="1"/>
          </p:cNvSpPr>
          <p:nvPr>
            <p:ph type="sldNum" sz="quarter" idx="12"/>
          </p:nvPr>
        </p:nvSpPr>
        <p:spPr/>
        <p:txBody>
          <a:bodyPr/>
          <a:lstStyle/>
          <a:p>
            <a:fld id="{02B459A1-CF7D-4756-BEA3-C64011373B81}" type="slidenum">
              <a:rPr lang="en-GB" smtClean="0"/>
              <a:t>‹#›</a:t>
            </a:fld>
            <a:endParaRPr lang="en-GB"/>
          </a:p>
        </p:txBody>
      </p:sp>
    </p:spTree>
    <p:extLst>
      <p:ext uri="{BB962C8B-B14F-4D97-AF65-F5344CB8AC3E}">
        <p14:creationId xmlns:p14="http://schemas.microsoft.com/office/powerpoint/2010/main" val="2925416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E863-B85B-4445-8561-25D6B9CC96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594E33-B778-49A0-B1B7-E0FE0E19DA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04225F-FF94-4FB8-B9C0-99DEF3DCBB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5813EE-0783-4896-A94D-36B6EC4544E5}"/>
              </a:ext>
            </a:extLst>
          </p:cNvPr>
          <p:cNvSpPr>
            <a:spLocks noGrp="1"/>
          </p:cNvSpPr>
          <p:nvPr>
            <p:ph type="dt" sz="half" idx="10"/>
          </p:nvPr>
        </p:nvSpPr>
        <p:spPr/>
        <p:txBody>
          <a:bodyPr/>
          <a:lstStyle/>
          <a:p>
            <a:fld id="{97D38308-5448-4346-A367-E7B756D6D4DC}" type="datetimeFigureOut">
              <a:rPr lang="en-GB" smtClean="0"/>
              <a:t>04/07/2025</a:t>
            </a:fld>
            <a:endParaRPr lang="en-GB"/>
          </a:p>
        </p:txBody>
      </p:sp>
      <p:sp>
        <p:nvSpPr>
          <p:cNvPr id="6" name="Footer Placeholder 5">
            <a:extLst>
              <a:ext uri="{FF2B5EF4-FFF2-40B4-BE49-F238E27FC236}">
                <a16:creationId xmlns:a16="http://schemas.microsoft.com/office/drawing/2014/main" id="{A1626973-11C4-4B0E-9B73-DA8618260E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F46D42-3218-4EA2-9F2D-C0A18E25DF8D}"/>
              </a:ext>
            </a:extLst>
          </p:cNvPr>
          <p:cNvSpPr>
            <a:spLocks noGrp="1"/>
          </p:cNvSpPr>
          <p:nvPr>
            <p:ph type="sldNum" sz="quarter" idx="12"/>
          </p:nvPr>
        </p:nvSpPr>
        <p:spPr/>
        <p:txBody>
          <a:bodyPr/>
          <a:lstStyle/>
          <a:p>
            <a:fld id="{02B459A1-CF7D-4756-BEA3-C64011373B81}" type="slidenum">
              <a:rPr lang="en-GB" smtClean="0"/>
              <a:t>‹#›</a:t>
            </a:fld>
            <a:endParaRPr lang="en-GB"/>
          </a:p>
        </p:txBody>
      </p:sp>
    </p:spTree>
    <p:extLst>
      <p:ext uri="{BB962C8B-B14F-4D97-AF65-F5344CB8AC3E}">
        <p14:creationId xmlns:p14="http://schemas.microsoft.com/office/powerpoint/2010/main" val="200433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BD009-9741-4DCF-803E-225E51F2CD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607A26-F53E-4C8B-8A6A-2CAE285E95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EFD9F9-34BD-434D-85C0-9B8EF70AB98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5FDE2C4-4DA7-467E-A511-5E9CBCB149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B3C6DBE-81CF-456E-BF6C-0D88CB6112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28186A-AB07-4310-8A8D-40D037B1CDA2}"/>
              </a:ext>
            </a:extLst>
          </p:cNvPr>
          <p:cNvSpPr>
            <a:spLocks noGrp="1"/>
          </p:cNvSpPr>
          <p:nvPr>
            <p:ph type="dt" sz="half" idx="10"/>
          </p:nvPr>
        </p:nvSpPr>
        <p:spPr/>
        <p:txBody>
          <a:bodyPr/>
          <a:lstStyle/>
          <a:p>
            <a:fld id="{97D38308-5448-4346-A367-E7B756D6D4DC}" type="datetimeFigureOut">
              <a:rPr lang="en-GB" smtClean="0"/>
              <a:t>04/07/2025</a:t>
            </a:fld>
            <a:endParaRPr lang="en-GB"/>
          </a:p>
        </p:txBody>
      </p:sp>
      <p:sp>
        <p:nvSpPr>
          <p:cNvPr id="8" name="Footer Placeholder 7">
            <a:extLst>
              <a:ext uri="{FF2B5EF4-FFF2-40B4-BE49-F238E27FC236}">
                <a16:creationId xmlns:a16="http://schemas.microsoft.com/office/drawing/2014/main" id="{2BEBBF14-C0E0-445F-A9D5-31A5FD87FF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E441E07-D0B8-4F2F-BF88-D4F547205067}"/>
              </a:ext>
            </a:extLst>
          </p:cNvPr>
          <p:cNvSpPr>
            <a:spLocks noGrp="1"/>
          </p:cNvSpPr>
          <p:nvPr>
            <p:ph type="sldNum" sz="quarter" idx="12"/>
          </p:nvPr>
        </p:nvSpPr>
        <p:spPr/>
        <p:txBody>
          <a:bodyPr/>
          <a:lstStyle/>
          <a:p>
            <a:fld id="{02B459A1-CF7D-4756-BEA3-C64011373B81}" type="slidenum">
              <a:rPr lang="en-GB" smtClean="0"/>
              <a:t>‹#›</a:t>
            </a:fld>
            <a:endParaRPr lang="en-GB"/>
          </a:p>
        </p:txBody>
      </p:sp>
    </p:spTree>
    <p:extLst>
      <p:ext uri="{BB962C8B-B14F-4D97-AF65-F5344CB8AC3E}">
        <p14:creationId xmlns:p14="http://schemas.microsoft.com/office/powerpoint/2010/main" val="857714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16F80-C12F-4032-9417-AD775FA81E1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573FD76-605B-4973-8336-378D3485BC61}"/>
              </a:ext>
            </a:extLst>
          </p:cNvPr>
          <p:cNvSpPr>
            <a:spLocks noGrp="1"/>
          </p:cNvSpPr>
          <p:nvPr>
            <p:ph type="dt" sz="half" idx="10"/>
          </p:nvPr>
        </p:nvSpPr>
        <p:spPr/>
        <p:txBody>
          <a:bodyPr/>
          <a:lstStyle/>
          <a:p>
            <a:fld id="{97D38308-5448-4346-A367-E7B756D6D4DC}" type="datetimeFigureOut">
              <a:rPr lang="en-GB" smtClean="0"/>
              <a:t>04/07/2025</a:t>
            </a:fld>
            <a:endParaRPr lang="en-GB"/>
          </a:p>
        </p:txBody>
      </p:sp>
      <p:sp>
        <p:nvSpPr>
          <p:cNvPr id="4" name="Footer Placeholder 3">
            <a:extLst>
              <a:ext uri="{FF2B5EF4-FFF2-40B4-BE49-F238E27FC236}">
                <a16:creationId xmlns:a16="http://schemas.microsoft.com/office/drawing/2014/main" id="{936F12E8-CEB6-469F-9DD0-924AA63FDD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FCC1DCF-0AC8-42BB-A5C5-9B42B995AC0A}"/>
              </a:ext>
            </a:extLst>
          </p:cNvPr>
          <p:cNvSpPr>
            <a:spLocks noGrp="1"/>
          </p:cNvSpPr>
          <p:nvPr>
            <p:ph type="sldNum" sz="quarter" idx="12"/>
          </p:nvPr>
        </p:nvSpPr>
        <p:spPr/>
        <p:txBody>
          <a:bodyPr/>
          <a:lstStyle/>
          <a:p>
            <a:fld id="{02B459A1-CF7D-4756-BEA3-C64011373B81}" type="slidenum">
              <a:rPr lang="en-GB" smtClean="0"/>
              <a:t>‹#›</a:t>
            </a:fld>
            <a:endParaRPr lang="en-GB"/>
          </a:p>
        </p:txBody>
      </p:sp>
    </p:spTree>
    <p:extLst>
      <p:ext uri="{BB962C8B-B14F-4D97-AF65-F5344CB8AC3E}">
        <p14:creationId xmlns:p14="http://schemas.microsoft.com/office/powerpoint/2010/main" val="61328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2D7BEC-7C26-4B4E-8418-22449A148FDE}"/>
              </a:ext>
            </a:extLst>
          </p:cNvPr>
          <p:cNvSpPr>
            <a:spLocks noGrp="1"/>
          </p:cNvSpPr>
          <p:nvPr>
            <p:ph type="dt" sz="half" idx="10"/>
          </p:nvPr>
        </p:nvSpPr>
        <p:spPr/>
        <p:txBody>
          <a:bodyPr/>
          <a:lstStyle/>
          <a:p>
            <a:fld id="{97D38308-5448-4346-A367-E7B756D6D4DC}" type="datetimeFigureOut">
              <a:rPr lang="en-GB" smtClean="0"/>
              <a:t>04/07/2025</a:t>
            </a:fld>
            <a:endParaRPr lang="en-GB"/>
          </a:p>
        </p:txBody>
      </p:sp>
      <p:sp>
        <p:nvSpPr>
          <p:cNvPr id="3" name="Footer Placeholder 2">
            <a:extLst>
              <a:ext uri="{FF2B5EF4-FFF2-40B4-BE49-F238E27FC236}">
                <a16:creationId xmlns:a16="http://schemas.microsoft.com/office/drawing/2014/main" id="{5AD79DDB-E9E4-4F25-8C18-F9F0F4CC2A3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245F35E-8518-43D5-AD37-309DDCF52A24}"/>
              </a:ext>
            </a:extLst>
          </p:cNvPr>
          <p:cNvSpPr>
            <a:spLocks noGrp="1"/>
          </p:cNvSpPr>
          <p:nvPr>
            <p:ph type="sldNum" sz="quarter" idx="12"/>
          </p:nvPr>
        </p:nvSpPr>
        <p:spPr/>
        <p:txBody>
          <a:bodyPr/>
          <a:lstStyle/>
          <a:p>
            <a:fld id="{02B459A1-CF7D-4756-BEA3-C64011373B81}" type="slidenum">
              <a:rPr lang="en-GB" smtClean="0"/>
              <a:t>‹#›</a:t>
            </a:fld>
            <a:endParaRPr lang="en-GB"/>
          </a:p>
        </p:txBody>
      </p:sp>
    </p:spTree>
    <p:extLst>
      <p:ext uri="{BB962C8B-B14F-4D97-AF65-F5344CB8AC3E}">
        <p14:creationId xmlns:p14="http://schemas.microsoft.com/office/powerpoint/2010/main" val="170086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83E5-EE50-497C-9724-70E2D22DA8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A48F65-08FE-46ED-AEDB-9CCBB8EA80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49F0E5F-349A-442F-8AB4-3B8A735DD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098692-BC09-4B73-B72B-1F5D7D3F77C5}"/>
              </a:ext>
            </a:extLst>
          </p:cNvPr>
          <p:cNvSpPr>
            <a:spLocks noGrp="1"/>
          </p:cNvSpPr>
          <p:nvPr>
            <p:ph type="dt" sz="half" idx="10"/>
          </p:nvPr>
        </p:nvSpPr>
        <p:spPr/>
        <p:txBody>
          <a:bodyPr/>
          <a:lstStyle/>
          <a:p>
            <a:fld id="{97D38308-5448-4346-A367-E7B756D6D4DC}" type="datetimeFigureOut">
              <a:rPr lang="en-GB" smtClean="0"/>
              <a:t>04/07/2025</a:t>
            </a:fld>
            <a:endParaRPr lang="en-GB"/>
          </a:p>
        </p:txBody>
      </p:sp>
      <p:sp>
        <p:nvSpPr>
          <p:cNvPr id="6" name="Footer Placeholder 5">
            <a:extLst>
              <a:ext uri="{FF2B5EF4-FFF2-40B4-BE49-F238E27FC236}">
                <a16:creationId xmlns:a16="http://schemas.microsoft.com/office/drawing/2014/main" id="{C7CBCA03-D134-496F-A82F-2101D674D6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1647A3-F24E-4D13-9771-468BEDE50537}"/>
              </a:ext>
            </a:extLst>
          </p:cNvPr>
          <p:cNvSpPr>
            <a:spLocks noGrp="1"/>
          </p:cNvSpPr>
          <p:nvPr>
            <p:ph type="sldNum" sz="quarter" idx="12"/>
          </p:nvPr>
        </p:nvSpPr>
        <p:spPr/>
        <p:txBody>
          <a:bodyPr/>
          <a:lstStyle/>
          <a:p>
            <a:fld id="{02B459A1-CF7D-4756-BEA3-C64011373B81}" type="slidenum">
              <a:rPr lang="en-GB" smtClean="0"/>
              <a:t>‹#›</a:t>
            </a:fld>
            <a:endParaRPr lang="en-GB"/>
          </a:p>
        </p:txBody>
      </p:sp>
    </p:spTree>
    <p:extLst>
      <p:ext uri="{BB962C8B-B14F-4D97-AF65-F5344CB8AC3E}">
        <p14:creationId xmlns:p14="http://schemas.microsoft.com/office/powerpoint/2010/main" val="1137481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7E554-0394-40DD-9FE3-19C00A08DD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4706EC-4BBB-40F2-9BD6-8CCA7DCB3E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30E405-A700-464E-8B39-6E2DEE5D2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464AFC-AF53-4ECC-AAE4-CA3AB9E54961}"/>
              </a:ext>
            </a:extLst>
          </p:cNvPr>
          <p:cNvSpPr>
            <a:spLocks noGrp="1"/>
          </p:cNvSpPr>
          <p:nvPr>
            <p:ph type="dt" sz="half" idx="10"/>
          </p:nvPr>
        </p:nvSpPr>
        <p:spPr/>
        <p:txBody>
          <a:bodyPr/>
          <a:lstStyle/>
          <a:p>
            <a:fld id="{97D38308-5448-4346-A367-E7B756D6D4DC}" type="datetimeFigureOut">
              <a:rPr lang="en-GB" smtClean="0"/>
              <a:t>04/07/2025</a:t>
            </a:fld>
            <a:endParaRPr lang="en-GB"/>
          </a:p>
        </p:txBody>
      </p:sp>
      <p:sp>
        <p:nvSpPr>
          <p:cNvPr id="6" name="Footer Placeholder 5">
            <a:extLst>
              <a:ext uri="{FF2B5EF4-FFF2-40B4-BE49-F238E27FC236}">
                <a16:creationId xmlns:a16="http://schemas.microsoft.com/office/drawing/2014/main" id="{E3C3334C-7E8B-4061-A861-EA38097312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7B47AB-1389-4158-80D4-2A9C54DE1D72}"/>
              </a:ext>
            </a:extLst>
          </p:cNvPr>
          <p:cNvSpPr>
            <a:spLocks noGrp="1"/>
          </p:cNvSpPr>
          <p:nvPr>
            <p:ph type="sldNum" sz="quarter" idx="12"/>
          </p:nvPr>
        </p:nvSpPr>
        <p:spPr/>
        <p:txBody>
          <a:bodyPr/>
          <a:lstStyle/>
          <a:p>
            <a:fld id="{02B459A1-CF7D-4756-BEA3-C64011373B81}" type="slidenum">
              <a:rPr lang="en-GB" smtClean="0"/>
              <a:t>‹#›</a:t>
            </a:fld>
            <a:endParaRPr lang="en-GB"/>
          </a:p>
        </p:txBody>
      </p:sp>
    </p:spTree>
    <p:extLst>
      <p:ext uri="{BB962C8B-B14F-4D97-AF65-F5344CB8AC3E}">
        <p14:creationId xmlns:p14="http://schemas.microsoft.com/office/powerpoint/2010/main" val="670843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07CE8A-74C5-48B6-AC75-F584A08F82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FAF495-FBD3-4524-BF3A-A29E084B94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657F2D-17D4-439C-B42B-05541A1A34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D38308-5448-4346-A367-E7B756D6D4DC}" type="datetimeFigureOut">
              <a:rPr lang="en-GB" smtClean="0"/>
              <a:t>04/07/2025</a:t>
            </a:fld>
            <a:endParaRPr lang="en-GB"/>
          </a:p>
        </p:txBody>
      </p:sp>
      <p:sp>
        <p:nvSpPr>
          <p:cNvPr id="5" name="Footer Placeholder 4">
            <a:extLst>
              <a:ext uri="{FF2B5EF4-FFF2-40B4-BE49-F238E27FC236}">
                <a16:creationId xmlns:a16="http://schemas.microsoft.com/office/drawing/2014/main" id="{1EDF983F-5C1D-4274-BD9C-F8A2892673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C39F447-80C9-4213-A106-B5625227C4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459A1-CF7D-4756-BEA3-C64011373B81}" type="slidenum">
              <a:rPr lang="en-GB" smtClean="0"/>
              <a:t>‹#›</a:t>
            </a:fld>
            <a:endParaRPr lang="en-GB"/>
          </a:p>
        </p:txBody>
      </p:sp>
    </p:spTree>
    <p:extLst>
      <p:ext uri="{BB962C8B-B14F-4D97-AF65-F5344CB8AC3E}">
        <p14:creationId xmlns:p14="http://schemas.microsoft.com/office/powerpoint/2010/main" val="3685899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4meeZifCVro"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lchan@littleheath.org.uk"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oogle.co.uk/url?sa=i&amp;rct=j&amp;q=&amp;esrc=s&amp;source=images&amp;cd=&amp;cad=rja&amp;uact=8&amp;ved=0ahUKEwjMlKrog5fQAhVG6xoKHWUlDfkQjRwIBw&amp;url=https://www.vectorstock.com/royalty-free-vector/cartoon-blank-signpost-isolated-on-white-vector-1706598&amp;bvm=bv.137904068,d.ZGg&amp;psig=AFQjCNF73s3sI1Hqs-WBiE5UUQchw3MyIQ&amp;ust=1478621317350967" TargetMode="External"/><Relationship Id="rId1" Type="http://schemas.openxmlformats.org/officeDocument/2006/relationships/slideLayout" Target="../slideLayouts/slideLayout2.xml"/><Relationship Id="rId5" Type="http://schemas.openxmlformats.org/officeDocument/2006/relationships/hyperlink" Target="mailto:lchan@littleheath.org.uk" TargetMode="Externa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4530F2C-5EDF-4D79-9624-F49005177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7413" y="4207816"/>
            <a:ext cx="2650184" cy="265018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4869859-C50F-4D00-B004-C446037A2E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293" y="1676202"/>
            <a:ext cx="2984183" cy="210812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BF87A5D-6D5C-4567-8A80-C489D2956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293" y="4733781"/>
            <a:ext cx="2984183" cy="20502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7659AE-13DF-4079-A3CE-C9B11D20F3F9}"/>
              </a:ext>
            </a:extLst>
          </p:cNvPr>
          <p:cNvSpPr txBox="1"/>
          <p:nvPr/>
        </p:nvSpPr>
        <p:spPr>
          <a:xfrm>
            <a:off x="364733" y="3878381"/>
            <a:ext cx="2699593" cy="738664"/>
          </a:xfrm>
          <a:prstGeom prst="rect">
            <a:avLst/>
          </a:prstGeom>
          <a:noFill/>
        </p:spPr>
        <p:txBody>
          <a:bodyPr wrap="square" rtlCol="0">
            <a:spAutoFit/>
          </a:bodyPr>
          <a:lstStyle/>
          <a:p>
            <a:pPr algn="ctr"/>
            <a:r>
              <a:rPr lang="en-GB" sz="2100" b="1" i="1" dirty="0">
                <a:solidFill>
                  <a:srgbClr val="0070C0"/>
                </a:solidFill>
              </a:rPr>
              <a:t>Thank you for being ready to learn!</a:t>
            </a:r>
          </a:p>
        </p:txBody>
      </p:sp>
      <p:sp>
        <p:nvSpPr>
          <p:cNvPr id="5" name="TextBox 4">
            <a:extLst>
              <a:ext uri="{FF2B5EF4-FFF2-40B4-BE49-F238E27FC236}">
                <a16:creationId xmlns:a16="http://schemas.microsoft.com/office/drawing/2014/main" id="{CDF25251-DF7F-446C-86BD-4648199E6D5C}"/>
              </a:ext>
            </a:extLst>
          </p:cNvPr>
          <p:cNvSpPr txBox="1"/>
          <p:nvPr/>
        </p:nvSpPr>
        <p:spPr>
          <a:xfrm>
            <a:off x="2299590" y="822197"/>
            <a:ext cx="7592819" cy="807913"/>
          </a:xfrm>
          <a:prstGeom prst="rect">
            <a:avLst/>
          </a:prstGeom>
          <a:noFill/>
          <a:ln>
            <a:solidFill>
              <a:schemeClr val="tx1"/>
            </a:solidFill>
          </a:ln>
        </p:spPr>
        <p:txBody>
          <a:bodyPr wrap="square" lIns="68580" tIns="34290" rIns="68580" bIns="34290" rtlCol="0" anchor="t">
            <a:spAutoFit/>
          </a:bodyPr>
          <a:lstStyle/>
          <a:p>
            <a:pPr algn="ctr"/>
            <a:r>
              <a:rPr lang="en-GB" sz="4800" b="1" u="sng" dirty="0">
                <a:solidFill>
                  <a:srgbClr val="0070C0"/>
                </a:solidFill>
                <a:latin typeface="Candara" panose="020E0502030303020204" pitchFamily="34" charset="0"/>
              </a:rPr>
              <a:t>Title: Film Studies Induction</a:t>
            </a:r>
          </a:p>
        </p:txBody>
      </p:sp>
      <p:sp>
        <p:nvSpPr>
          <p:cNvPr id="6" name="TextBox 5">
            <a:extLst>
              <a:ext uri="{FF2B5EF4-FFF2-40B4-BE49-F238E27FC236}">
                <a16:creationId xmlns:a16="http://schemas.microsoft.com/office/drawing/2014/main" id="{6B680610-4F80-46A2-AB4C-8A9B847B68AC}"/>
              </a:ext>
            </a:extLst>
          </p:cNvPr>
          <p:cNvSpPr txBox="1"/>
          <p:nvPr/>
        </p:nvSpPr>
        <p:spPr>
          <a:xfrm>
            <a:off x="0" y="-9627"/>
            <a:ext cx="12192000" cy="746358"/>
          </a:xfrm>
          <a:prstGeom prst="rect">
            <a:avLst/>
          </a:prstGeom>
          <a:solidFill>
            <a:srgbClr val="FFFF00"/>
          </a:solidFill>
          <a:ln>
            <a:solidFill>
              <a:schemeClr val="tx1"/>
            </a:solidFill>
          </a:ln>
        </p:spPr>
        <p:txBody>
          <a:bodyPr wrap="square" lIns="68580" tIns="34290" rIns="68580" bIns="34290" rtlCol="0" anchor="t">
            <a:spAutoFit/>
          </a:bodyPr>
          <a:lstStyle/>
          <a:p>
            <a:r>
              <a:rPr lang="en-GB" sz="2400" b="1" dirty="0">
                <a:latin typeface="Candara" panose="020E0502030303020204" pitchFamily="34" charset="0"/>
              </a:rPr>
              <a:t>LO</a:t>
            </a:r>
            <a:r>
              <a:rPr lang="en-GB" sz="2400" dirty="0">
                <a:latin typeface="Candara" panose="020E0502030303020204" pitchFamily="34" charset="0"/>
              </a:rPr>
              <a:t>: </a:t>
            </a:r>
            <a:r>
              <a:rPr lang="en-GB" sz="2000" dirty="0">
                <a:latin typeface="Candara" panose="020E0502030303020204" pitchFamily="34" charset="0"/>
              </a:rPr>
              <a:t>To understand the Film Studies course and be able to identify some film form areas in relation to a short film.  </a:t>
            </a:r>
            <a:endParaRPr lang="en-GB" sz="2400" dirty="0">
              <a:latin typeface="Candara" panose="020E0502030303020204" pitchFamily="34" charset="0"/>
              <a:ea typeface="Calibri"/>
              <a:cs typeface="Calibri"/>
            </a:endParaRPr>
          </a:p>
        </p:txBody>
      </p:sp>
      <p:sp>
        <p:nvSpPr>
          <p:cNvPr id="2" name="TextBox 1">
            <a:extLst>
              <a:ext uri="{FF2B5EF4-FFF2-40B4-BE49-F238E27FC236}">
                <a16:creationId xmlns:a16="http://schemas.microsoft.com/office/drawing/2014/main" id="{DD40849A-58A8-4EBA-9FD3-8C38F19A6997}"/>
              </a:ext>
            </a:extLst>
          </p:cNvPr>
          <p:cNvSpPr txBox="1"/>
          <p:nvPr/>
        </p:nvSpPr>
        <p:spPr>
          <a:xfrm>
            <a:off x="3938220" y="1883802"/>
            <a:ext cx="8098270" cy="1900520"/>
          </a:xfrm>
          <a:prstGeom prst="rect">
            <a:avLst/>
          </a:prstGeom>
          <a:no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2800" b="1" dirty="0">
                <a:latin typeface="Candara" panose="020E0502030303020204" pitchFamily="34" charset="0"/>
              </a:rPr>
              <a:t>Starter:</a:t>
            </a:r>
          </a:p>
          <a:p>
            <a:endParaRPr lang="en-US" sz="2100" b="1" dirty="0">
              <a:latin typeface="Candara" panose="020E0502030303020204" pitchFamily="34" charset="0"/>
              <a:ea typeface="Calibri"/>
              <a:cs typeface="Calibri"/>
            </a:endParaRPr>
          </a:p>
          <a:p>
            <a:pPr algn="ctr"/>
            <a:r>
              <a:rPr lang="en-US" sz="2800" b="1" dirty="0">
                <a:solidFill>
                  <a:srgbClr val="FF0000"/>
                </a:solidFill>
                <a:latin typeface="Candara" panose="020E0502030303020204" pitchFamily="34" charset="0"/>
                <a:ea typeface="Calibri"/>
                <a:cs typeface="Calibri"/>
              </a:rPr>
              <a:t>What does film mean to you? Why? </a:t>
            </a:r>
          </a:p>
          <a:p>
            <a:endParaRPr lang="en-US" sz="2100" b="1" dirty="0">
              <a:latin typeface="Candara" panose="020E0502030303020204" pitchFamily="34" charset="0"/>
              <a:ea typeface="Calibri"/>
              <a:cs typeface="Calibri"/>
            </a:endParaRPr>
          </a:p>
          <a:p>
            <a:r>
              <a:rPr lang="en-US" sz="2100" b="1" dirty="0">
                <a:latin typeface="Candara" panose="020E0502030303020204" pitchFamily="34" charset="0"/>
                <a:ea typeface="Calibri"/>
                <a:cs typeface="Calibri"/>
              </a:rPr>
              <a:t>Discuss with the person next to you – be prepared to feedback! </a:t>
            </a:r>
          </a:p>
        </p:txBody>
      </p:sp>
      <p:pic>
        <p:nvPicPr>
          <p:cNvPr id="3" name="Picture 6">
            <a:extLst>
              <a:ext uri="{FF2B5EF4-FFF2-40B4-BE49-F238E27FC236}">
                <a16:creationId xmlns:a16="http://schemas.microsoft.com/office/drawing/2014/main" id="{D91986CF-B9CA-8522-A436-8C107F61D4EF}"/>
              </a:ext>
            </a:extLst>
          </p:cNvPr>
          <p:cNvPicPr>
            <a:picLocks noChangeAspect="1"/>
          </p:cNvPicPr>
          <p:nvPr/>
        </p:nvPicPr>
        <p:blipFill>
          <a:blip r:embed="rId5"/>
          <a:stretch>
            <a:fillRect/>
          </a:stretch>
        </p:blipFill>
        <p:spPr>
          <a:xfrm>
            <a:off x="6805879" y="4427218"/>
            <a:ext cx="1910755" cy="1987757"/>
          </a:xfrm>
          <a:prstGeom prst="rect">
            <a:avLst/>
          </a:prstGeom>
        </p:spPr>
      </p:pic>
    </p:spTree>
    <p:extLst>
      <p:ext uri="{BB962C8B-B14F-4D97-AF65-F5344CB8AC3E}">
        <p14:creationId xmlns:p14="http://schemas.microsoft.com/office/powerpoint/2010/main" val="374754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711" y="81601"/>
            <a:ext cx="7886700" cy="994172"/>
          </a:xfrm>
        </p:spPr>
        <p:txBody>
          <a:bodyPr>
            <a:normAutofit/>
          </a:bodyPr>
          <a:lstStyle/>
          <a:p>
            <a:r>
              <a:rPr lang="en-GB" sz="4000" b="1" u="sng" dirty="0">
                <a:solidFill>
                  <a:srgbClr val="0070C0"/>
                </a:solidFill>
                <a:latin typeface="Candara" panose="020E0502030303020204" pitchFamily="34" charset="0"/>
              </a:rPr>
              <a:t>Narrative- telling a story</a:t>
            </a:r>
          </a:p>
        </p:txBody>
      </p:sp>
      <p:sp>
        <p:nvSpPr>
          <p:cNvPr id="3" name="Content Placeholder 2"/>
          <p:cNvSpPr>
            <a:spLocks noGrp="1"/>
          </p:cNvSpPr>
          <p:nvPr>
            <p:ph idx="1"/>
          </p:nvPr>
        </p:nvSpPr>
        <p:spPr>
          <a:xfrm>
            <a:off x="773185" y="1468006"/>
            <a:ext cx="10645630" cy="2561208"/>
          </a:xfrm>
          <a:solidFill>
            <a:schemeClr val="accent5">
              <a:lumMod val="40000"/>
              <a:lumOff val="60000"/>
            </a:schemeClr>
          </a:solidFill>
          <a:ln>
            <a:solidFill>
              <a:schemeClr val="tx1"/>
            </a:solidFill>
          </a:ln>
        </p:spPr>
        <p:txBody>
          <a:bodyPr>
            <a:normAutofit lnSpcReduction="10000"/>
          </a:bodyPr>
          <a:lstStyle/>
          <a:p>
            <a:pPr marL="0" indent="0">
              <a:buNone/>
            </a:pPr>
            <a:r>
              <a:rPr lang="en-GB" sz="2700" b="1" dirty="0">
                <a:solidFill>
                  <a:srgbClr val="FF0000"/>
                </a:solidFill>
              </a:rPr>
              <a:t>Task:</a:t>
            </a:r>
          </a:p>
          <a:p>
            <a:pPr marL="0" indent="0">
              <a:buNone/>
            </a:pPr>
            <a:endParaRPr lang="en-GB" sz="2700" b="1" dirty="0">
              <a:solidFill>
                <a:srgbClr val="FF0000"/>
              </a:solidFill>
            </a:endParaRPr>
          </a:p>
          <a:p>
            <a:pPr marL="0" indent="0">
              <a:buNone/>
            </a:pPr>
            <a:r>
              <a:rPr lang="en-GB" sz="2700" b="1" dirty="0">
                <a:solidFill>
                  <a:srgbClr val="FF0000"/>
                </a:solidFill>
              </a:rPr>
              <a:t>In your pair, you have a set of still images. In 5 minutes, you need to:</a:t>
            </a:r>
          </a:p>
          <a:p>
            <a:pPr lvl="1"/>
            <a:r>
              <a:rPr lang="en-GB" dirty="0"/>
              <a:t>Order the images to create a narrative.</a:t>
            </a:r>
          </a:p>
          <a:p>
            <a:pPr lvl="1"/>
            <a:r>
              <a:rPr lang="en-GB" dirty="0"/>
              <a:t>Decide on a title for your film.</a:t>
            </a:r>
          </a:p>
          <a:p>
            <a:pPr lvl="1"/>
            <a:r>
              <a:rPr lang="en-GB" b="1" dirty="0"/>
              <a:t>Be prepared to explain </a:t>
            </a:r>
            <a:r>
              <a:rPr lang="en-GB" dirty="0"/>
              <a:t>the narrative you have created.</a:t>
            </a:r>
          </a:p>
        </p:txBody>
      </p:sp>
      <p:sp>
        <p:nvSpPr>
          <p:cNvPr id="10" name="TextBox 9">
            <a:extLst>
              <a:ext uri="{FF2B5EF4-FFF2-40B4-BE49-F238E27FC236}">
                <a16:creationId xmlns:a16="http://schemas.microsoft.com/office/drawing/2014/main" id="{D64AB613-B6CA-764A-BC8C-13FDBE4BE9AC}"/>
              </a:ext>
            </a:extLst>
          </p:cNvPr>
          <p:cNvSpPr txBox="1"/>
          <p:nvPr/>
        </p:nvSpPr>
        <p:spPr>
          <a:xfrm>
            <a:off x="2032985" y="4864015"/>
            <a:ext cx="8187828" cy="1077218"/>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3200" dirty="0"/>
              <a:t>Let’s watch and </a:t>
            </a:r>
            <a:r>
              <a:rPr lang="en-US" sz="3200" dirty="0">
                <a:hlinkClick r:id="rId2"/>
              </a:rPr>
              <a:t>compare</a:t>
            </a:r>
            <a:r>
              <a:rPr lang="en-US" sz="3200" dirty="0"/>
              <a:t>!</a:t>
            </a:r>
          </a:p>
          <a:p>
            <a:pPr algn="ctr"/>
            <a:r>
              <a:rPr lang="en-US" sz="3200" b="1" dirty="0"/>
              <a:t>How is the film going to end?</a:t>
            </a:r>
          </a:p>
        </p:txBody>
      </p:sp>
    </p:spTree>
    <p:extLst>
      <p:ext uri="{BB962C8B-B14F-4D97-AF65-F5344CB8AC3E}">
        <p14:creationId xmlns:p14="http://schemas.microsoft.com/office/powerpoint/2010/main" val="246351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25904330-2554-4468-BF4B-4FE5EBE55DFF}"/>
              </a:ext>
            </a:extLst>
          </p:cNvPr>
          <p:cNvSpPr>
            <a:spLocks noGrp="1"/>
          </p:cNvSpPr>
          <p:nvPr>
            <p:ph type="title"/>
          </p:nvPr>
        </p:nvSpPr>
        <p:spPr>
          <a:xfrm>
            <a:off x="67112" y="-171025"/>
            <a:ext cx="8229600" cy="1143000"/>
          </a:xfrm>
        </p:spPr>
        <p:txBody>
          <a:bodyPr>
            <a:normAutofit/>
          </a:bodyPr>
          <a:lstStyle/>
          <a:p>
            <a:pPr eaLnBrk="1" hangingPunct="1"/>
            <a:r>
              <a:rPr lang="en-GB" altLang="en-US" b="1" u="sng" dirty="0">
                <a:solidFill>
                  <a:srgbClr val="0070C0"/>
                </a:solidFill>
                <a:latin typeface="Candara" panose="020E0502030303020204" pitchFamily="34" charset="0"/>
              </a:rPr>
              <a:t>Read any good films lately? </a:t>
            </a:r>
          </a:p>
        </p:txBody>
      </p:sp>
      <p:sp>
        <p:nvSpPr>
          <p:cNvPr id="2" name="TextBox 1">
            <a:extLst>
              <a:ext uri="{FF2B5EF4-FFF2-40B4-BE49-F238E27FC236}">
                <a16:creationId xmlns:a16="http://schemas.microsoft.com/office/drawing/2014/main" id="{50646874-BEF8-4E4A-9362-9E8AE30234CE}"/>
              </a:ext>
            </a:extLst>
          </p:cNvPr>
          <p:cNvSpPr txBox="1">
            <a:spLocks noChangeArrowheads="1"/>
          </p:cNvSpPr>
          <p:nvPr/>
        </p:nvSpPr>
        <p:spPr bwMode="auto">
          <a:xfrm>
            <a:off x="240484" y="5515657"/>
            <a:ext cx="11711031" cy="1200329"/>
          </a:xfrm>
          <a:prstGeom prst="rect">
            <a:avLst/>
          </a:prstGeom>
          <a:solidFill>
            <a:schemeClr val="accent6">
              <a:lumMod val="20000"/>
              <a:lumOff val="80000"/>
            </a:schemeClr>
          </a:solidFill>
          <a:ln>
            <a:solidFill>
              <a:schemeClr val="tx1"/>
            </a:solid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dirty="0"/>
              <a:t>In Film Studies, films are texts seen in the same way as literary texts, constructions we can learn to read through an understanding of the language that is used to communicate meanings. This process of analysis is the basis from which to study any film.</a:t>
            </a:r>
          </a:p>
        </p:txBody>
      </p:sp>
      <p:pic>
        <p:nvPicPr>
          <p:cNvPr id="3" name="Picture 2">
            <a:extLst>
              <a:ext uri="{FF2B5EF4-FFF2-40B4-BE49-F238E27FC236}">
                <a16:creationId xmlns:a16="http://schemas.microsoft.com/office/drawing/2014/main" id="{57A44DE5-584A-984A-AF28-A02170E3333F}"/>
              </a:ext>
            </a:extLst>
          </p:cNvPr>
          <p:cNvPicPr>
            <a:picLocks noChangeAspect="1"/>
          </p:cNvPicPr>
          <p:nvPr/>
        </p:nvPicPr>
        <p:blipFill>
          <a:blip r:embed="rId3"/>
          <a:stretch>
            <a:fillRect/>
          </a:stretch>
        </p:blipFill>
        <p:spPr>
          <a:xfrm>
            <a:off x="1343803" y="804195"/>
            <a:ext cx="9504392" cy="4505993"/>
          </a:xfrm>
          <a:prstGeom prst="rect">
            <a:avLst/>
          </a:prstGeom>
          <a:ln w="38100">
            <a:solidFill>
              <a:schemeClr val="tx1"/>
            </a:solidFill>
          </a:ln>
        </p:spPr>
      </p:pic>
    </p:spTree>
    <p:custDataLst>
      <p:tags r:id="rId1"/>
    </p:custDataLst>
    <p:extLst>
      <p:ext uri="{BB962C8B-B14F-4D97-AF65-F5344CB8AC3E}">
        <p14:creationId xmlns:p14="http://schemas.microsoft.com/office/powerpoint/2010/main" val="3861148557"/>
      </p:ext>
    </p:extLst>
  </p:cSld>
  <p:clrMapOvr>
    <a:masterClrMapping/>
  </p:clrMapOvr>
  <p:transition spd="slow" advTm="101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1D1EFC06-D262-E845-8785-1CD82055F18A}"/>
              </a:ext>
            </a:extLst>
          </p:cNvPr>
          <p:cNvSpPr txBox="1">
            <a:spLocks/>
          </p:cNvSpPr>
          <p:nvPr/>
        </p:nvSpPr>
        <p:spPr>
          <a:xfrm>
            <a:off x="8414233" y="1924296"/>
            <a:ext cx="3296529" cy="4433626"/>
          </a:xfrm>
          <a:prstGeom prst="rect">
            <a:avLst/>
          </a:prstGeom>
          <a:solidFill>
            <a:schemeClr val="accent6">
              <a:lumMod val="20000"/>
              <a:lumOff val="80000"/>
            </a:schemeClr>
          </a:solidFill>
          <a:ln>
            <a:solidFill>
              <a:schemeClr val="tx1"/>
            </a:solidFill>
          </a:ln>
        </p:spPr>
        <p:txBody>
          <a:bodyPr vert="horz" lIns="68580" tIns="34290" rIns="68580" bIns="3429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latin typeface="Candara" panose="020E0502030303020204" pitchFamily="34" charset="0"/>
                <a:cs typeface="Calibri"/>
              </a:rPr>
              <a:t>The following are the </a:t>
            </a:r>
            <a:r>
              <a:rPr lang="en-US" b="1" dirty="0">
                <a:latin typeface="Candara" panose="020E0502030303020204" pitchFamily="34" charset="0"/>
                <a:cs typeface="Calibri"/>
              </a:rPr>
              <a:t>tools</a:t>
            </a:r>
            <a:r>
              <a:rPr lang="en-US" dirty="0">
                <a:latin typeface="Candara" panose="020E0502030303020204" pitchFamily="34" charset="0"/>
                <a:cs typeface="Calibri"/>
              </a:rPr>
              <a:t> used by filmmakers to tell stories, communicate their ideas and evoke emotional responses in the viewer.</a:t>
            </a:r>
          </a:p>
        </p:txBody>
      </p:sp>
      <p:grpSp>
        <p:nvGrpSpPr>
          <p:cNvPr id="2" name="Group 1">
            <a:extLst>
              <a:ext uri="{FF2B5EF4-FFF2-40B4-BE49-F238E27FC236}">
                <a16:creationId xmlns:a16="http://schemas.microsoft.com/office/drawing/2014/main" id="{5557E894-AA65-DC40-92FE-108AA58DB3FA}"/>
              </a:ext>
            </a:extLst>
          </p:cNvPr>
          <p:cNvGrpSpPr/>
          <p:nvPr/>
        </p:nvGrpSpPr>
        <p:grpSpPr>
          <a:xfrm>
            <a:off x="987188" y="2114969"/>
            <a:ext cx="6452302" cy="3975414"/>
            <a:chOff x="920300" y="1052736"/>
            <a:chExt cx="8510734" cy="4531038"/>
          </a:xfrm>
        </p:grpSpPr>
        <p:sp>
          <p:nvSpPr>
            <p:cNvPr id="34" name="Rounded Rectangle 33"/>
            <p:cNvSpPr/>
            <p:nvPr/>
          </p:nvSpPr>
          <p:spPr>
            <a:xfrm>
              <a:off x="3131840" y="2996952"/>
              <a:ext cx="2736304" cy="93610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920300" y="1052736"/>
              <a:ext cx="2448273" cy="792088"/>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992308" y="1268760"/>
              <a:ext cx="2304256" cy="420952"/>
            </a:xfrm>
            <a:prstGeom prst="rect">
              <a:avLst/>
            </a:prstGeom>
            <a:noFill/>
          </p:spPr>
          <p:txBody>
            <a:bodyPr wrap="square" rtlCol="0">
              <a:spAutoFit/>
            </a:bodyPr>
            <a:lstStyle/>
            <a:p>
              <a:pPr algn="ctr"/>
              <a:r>
                <a:rPr lang="en-GB" b="1" dirty="0" err="1"/>
                <a:t>Mise</a:t>
              </a:r>
              <a:r>
                <a:rPr lang="en-GB" b="1" dirty="0"/>
                <a:t> en Scene</a:t>
              </a:r>
            </a:p>
          </p:txBody>
        </p:sp>
        <p:sp>
          <p:nvSpPr>
            <p:cNvPr id="10" name="Rounded Rectangle 9"/>
            <p:cNvSpPr/>
            <p:nvPr/>
          </p:nvSpPr>
          <p:spPr>
            <a:xfrm>
              <a:off x="6982761" y="1325329"/>
              <a:ext cx="2448273" cy="792088"/>
            </a:xfrm>
            <a:prstGeom prst="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054769" y="1541353"/>
              <a:ext cx="2304256" cy="420952"/>
            </a:xfrm>
            <a:prstGeom prst="rect">
              <a:avLst/>
            </a:prstGeom>
            <a:noFill/>
          </p:spPr>
          <p:txBody>
            <a:bodyPr wrap="square" rtlCol="0">
              <a:spAutoFit/>
            </a:bodyPr>
            <a:lstStyle/>
            <a:p>
              <a:pPr algn="ctr"/>
              <a:r>
                <a:rPr lang="en-GB" b="1" dirty="0"/>
                <a:t>Cinematography</a:t>
              </a:r>
            </a:p>
          </p:txBody>
        </p:sp>
        <p:sp>
          <p:nvSpPr>
            <p:cNvPr id="12" name="Rounded Rectangle 11"/>
            <p:cNvSpPr/>
            <p:nvPr/>
          </p:nvSpPr>
          <p:spPr>
            <a:xfrm>
              <a:off x="969321" y="4791686"/>
              <a:ext cx="2448271" cy="792088"/>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041328" y="5003064"/>
              <a:ext cx="2304256" cy="420952"/>
            </a:xfrm>
            <a:prstGeom prst="rect">
              <a:avLst/>
            </a:prstGeom>
            <a:noFill/>
          </p:spPr>
          <p:txBody>
            <a:bodyPr wrap="square" rtlCol="0">
              <a:spAutoFit/>
            </a:bodyPr>
            <a:lstStyle/>
            <a:p>
              <a:pPr algn="ctr"/>
              <a:r>
                <a:rPr lang="en-GB" b="1" dirty="0"/>
                <a:t>Sound</a:t>
              </a:r>
            </a:p>
          </p:txBody>
        </p:sp>
        <p:sp>
          <p:nvSpPr>
            <p:cNvPr id="14" name="Rounded Rectangle 13"/>
            <p:cNvSpPr/>
            <p:nvPr/>
          </p:nvSpPr>
          <p:spPr>
            <a:xfrm>
              <a:off x="6910752" y="4627072"/>
              <a:ext cx="2448271" cy="792088"/>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6972398" y="4818398"/>
              <a:ext cx="2304255" cy="420952"/>
            </a:xfrm>
            <a:prstGeom prst="rect">
              <a:avLst/>
            </a:prstGeom>
            <a:noFill/>
          </p:spPr>
          <p:txBody>
            <a:bodyPr wrap="square" rtlCol="0">
              <a:spAutoFit/>
            </a:bodyPr>
            <a:lstStyle/>
            <a:p>
              <a:pPr algn="ctr"/>
              <a:r>
                <a:rPr lang="en-GB" b="1" dirty="0"/>
                <a:t>Editing</a:t>
              </a:r>
            </a:p>
          </p:txBody>
        </p:sp>
        <p:cxnSp>
          <p:nvCxnSpPr>
            <p:cNvPr id="17" name="Straight Arrow Connector 16"/>
            <p:cNvCxnSpPr/>
            <p:nvPr/>
          </p:nvCxnSpPr>
          <p:spPr>
            <a:xfrm flipH="1" flipV="1">
              <a:off x="2957018" y="1844824"/>
              <a:ext cx="1086990" cy="115212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5820269" y="1844824"/>
              <a:ext cx="1152128" cy="1224136"/>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a:off x="2773671" y="3936495"/>
              <a:ext cx="1014982" cy="864096"/>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5686616" y="3944486"/>
              <a:ext cx="1224136" cy="7920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sp>
        <p:nvSpPr>
          <p:cNvPr id="3" name="Content Placeholder 2"/>
          <p:cNvSpPr>
            <a:spLocks noGrp="1"/>
          </p:cNvSpPr>
          <p:nvPr>
            <p:ph idx="1"/>
          </p:nvPr>
        </p:nvSpPr>
        <p:spPr>
          <a:xfrm>
            <a:off x="2864258" y="4022532"/>
            <a:ext cx="1736450" cy="820688"/>
          </a:xfrm>
        </p:spPr>
        <p:txBody>
          <a:bodyPr>
            <a:normAutofit/>
          </a:bodyPr>
          <a:lstStyle/>
          <a:p>
            <a:pPr marL="0" indent="0" algn="ctr">
              <a:buNone/>
            </a:pPr>
            <a:r>
              <a:rPr lang="en-GB" b="1" dirty="0" err="1">
                <a:solidFill>
                  <a:srgbClr val="0070C0"/>
                </a:solidFill>
              </a:rPr>
              <a:t>Lovefield</a:t>
            </a:r>
            <a:endParaRPr lang="en-GB" b="1" dirty="0">
              <a:solidFill>
                <a:srgbClr val="0070C0"/>
              </a:solidFill>
            </a:endParaRPr>
          </a:p>
        </p:txBody>
      </p:sp>
      <p:sp>
        <p:nvSpPr>
          <p:cNvPr id="5" name="Rectangle 4">
            <a:extLst>
              <a:ext uri="{FF2B5EF4-FFF2-40B4-BE49-F238E27FC236}">
                <a16:creationId xmlns:a16="http://schemas.microsoft.com/office/drawing/2014/main" id="{0378165E-9C83-2E4B-916A-57F80CDE5BEA}"/>
              </a:ext>
            </a:extLst>
          </p:cNvPr>
          <p:cNvSpPr/>
          <p:nvPr/>
        </p:nvSpPr>
        <p:spPr>
          <a:xfrm>
            <a:off x="3328600" y="236241"/>
            <a:ext cx="5714804" cy="1261884"/>
          </a:xfrm>
          <a:prstGeom prst="rect">
            <a:avLst/>
          </a:prstGeom>
        </p:spPr>
        <p:txBody>
          <a:bodyPr wrap="square">
            <a:spAutoFit/>
          </a:bodyPr>
          <a:lstStyle/>
          <a:p>
            <a:pPr algn="ctr"/>
            <a:r>
              <a:rPr lang="en-US" sz="4000" b="1" u="sng" dirty="0">
                <a:solidFill>
                  <a:srgbClr val="0070C0"/>
                </a:solidFill>
                <a:latin typeface="Candara" panose="020E0502030303020204" pitchFamily="34" charset="0"/>
                <a:cs typeface="Calibri Light"/>
              </a:rPr>
              <a:t>How do we </a:t>
            </a:r>
            <a:r>
              <a:rPr lang="en-US" sz="4000" b="1" i="1" u="sng" dirty="0">
                <a:solidFill>
                  <a:srgbClr val="0070C0"/>
                </a:solidFill>
                <a:latin typeface="Candara" panose="020E0502030303020204" pitchFamily="34" charset="0"/>
                <a:cs typeface="Calibri Light"/>
              </a:rPr>
              <a:t>analyse</a:t>
            </a:r>
            <a:r>
              <a:rPr lang="en-US" sz="4000" b="1" u="sng" dirty="0">
                <a:solidFill>
                  <a:srgbClr val="0070C0"/>
                </a:solidFill>
                <a:latin typeface="Candara" panose="020E0502030303020204" pitchFamily="34" charset="0"/>
                <a:cs typeface="Calibri Light"/>
              </a:rPr>
              <a:t> film? </a:t>
            </a:r>
          </a:p>
          <a:p>
            <a:pPr algn="ctr"/>
            <a:r>
              <a:rPr lang="en-US" sz="3600" b="1" i="1" dirty="0">
                <a:solidFill>
                  <a:srgbClr val="0070C0"/>
                </a:solidFill>
                <a:highlight>
                  <a:srgbClr val="FFFF00"/>
                </a:highlight>
                <a:latin typeface="Candara" panose="020E0502030303020204" pitchFamily="34" charset="0"/>
                <a:cs typeface="Calibri Light"/>
              </a:rPr>
              <a:t>Key term: Film form</a:t>
            </a:r>
          </a:p>
        </p:txBody>
      </p:sp>
      <p:sp>
        <p:nvSpPr>
          <p:cNvPr id="23" name="Rounded Rectangle 22"/>
          <p:cNvSpPr/>
          <p:nvPr/>
        </p:nvSpPr>
        <p:spPr>
          <a:xfrm>
            <a:off x="3126983" y="5630796"/>
            <a:ext cx="1856125" cy="694957"/>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4" name="TextBox 3"/>
          <p:cNvSpPr txBox="1"/>
          <p:nvPr/>
        </p:nvSpPr>
        <p:spPr>
          <a:xfrm>
            <a:off x="3208633" y="5775056"/>
            <a:ext cx="1642966" cy="369332"/>
          </a:xfrm>
          <a:prstGeom prst="rect">
            <a:avLst/>
          </a:prstGeom>
          <a:noFill/>
        </p:spPr>
        <p:txBody>
          <a:bodyPr wrap="square" rtlCol="0">
            <a:spAutoFit/>
          </a:bodyPr>
          <a:lstStyle/>
          <a:p>
            <a:pPr algn="ctr"/>
            <a:r>
              <a:rPr lang="en-GB" b="1" dirty="0"/>
              <a:t>Performance</a:t>
            </a:r>
          </a:p>
        </p:txBody>
      </p:sp>
      <p:cxnSp>
        <p:nvCxnSpPr>
          <p:cNvPr id="7" name="Straight Arrow Connector 6"/>
          <p:cNvCxnSpPr>
            <a:cxnSpLocks/>
          </p:cNvCxnSpPr>
          <p:nvPr/>
        </p:nvCxnSpPr>
        <p:spPr>
          <a:xfrm>
            <a:off x="3915075" y="4652116"/>
            <a:ext cx="39517" cy="9805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623A997-2D9A-4A03-83A2-C7E47B90AC0F}"/>
              </a:ext>
            </a:extLst>
          </p:cNvPr>
          <p:cNvCxnSpPr>
            <a:cxnSpLocks/>
          </p:cNvCxnSpPr>
          <p:nvPr/>
        </p:nvCxnSpPr>
        <p:spPr>
          <a:xfrm flipV="1">
            <a:off x="3836777" y="2597112"/>
            <a:ext cx="284923" cy="1240464"/>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5" name="Rounded Rectangle 9">
            <a:extLst>
              <a:ext uri="{FF2B5EF4-FFF2-40B4-BE49-F238E27FC236}">
                <a16:creationId xmlns:a16="http://schemas.microsoft.com/office/drawing/2014/main" id="{C1212999-6123-478F-B26F-49FC9883BB27}"/>
              </a:ext>
            </a:extLst>
          </p:cNvPr>
          <p:cNvSpPr/>
          <p:nvPr/>
        </p:nvSpPr>
        <p:spPr>
          <a:xfrm>
            <a:off x="3341581" y="1892127"/>
            <a:ext cx="1856126" cy="694957"/>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A91F8C02-A388-4ECB-96E1-B779E10870E0}"/>
              </a:ext>
            </a:extLst>
          </p:cNvPr>
          <p:cNvSpPr txBox="1"/>
          <p:nvPr/>
        </p:nvSpPr>
        <p:spPr>
          <a:xfrm>
            <a:off x="3396173" y="2082643"/>
            <a:ext cx="1746942" cy="369332"/>
          </a:xfrm>
          <a:prstGeom prst="rect">
            <a:avLst/>
          </a:prstGeom>
          <a:solidFill>
            <a:schemeClr val="accent6">
              <a:lumMod val="20000"/>
              <a:lumOff val="80000"/>
            </a:schemeClr>
          </a:solidFill>
        </p:spPr>
        <p:txBody>
          <a:bodyPr wrap="square" rtlCol="0">
            <a:spAutoFit/>
          </a:bodyPr>
          <a:lstStyle/>
          <a:p>
            <a:pPr algn="ctr"/>
            <a:r>
              <a:rPr lang="en-GB" b="1" dirty="0"/>
              <a:t>Lighting</a:t>
            </a:r>
          </a:p>
        </p:txBody>
      </p:sp>
      <p:sp>
        <p:nvSpPr>
          <p:cNvPr id="28" name="Rounded Rectangle 13">
            <a:extLst>
              <a:ext uri="{FF2B5EF4-FFF2-40B4-BE49-F238E27FC236}">
                <a16:creationId xmlns:a16="http://schemas.microsoft.com/office/drawing/2014/main" id="{2C8DB041-CB1D-4BF1-A274-1CE7D3265A44}"/>
              </a:ext>
            </a:extLst>
          </p:cNvPr>
          <p:cNvSpPr/>
          <p:nvPr/>
        </p:nvSpPr>
        <p:spPr>
          <a:xfrm>
            <a:off x="4999356" y="3555176"/>
            <a:ext cx="1856125" cy="694957"/>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EB11FC7-70E6-40AD-8A3B-7D053CA1B75A}"/>
              </a:ext>
            </a:extLst>
          </p:cNvPr>
          <p:cNvSpPr txBox="1"/>
          <p:nvPr/>
        </p:nvSpPr>
        <p:spPr>
          <a:xfrm>
            <a:off x="5046092" y="3723039"/>
            <a:ext cx="1746941" cy="369332"/>
          </a:xfrm>
          <a:prstGeom prst="rect">
            <a:avLst/>
          </a:prstGeom>
          <a:noFill/>
        </p:spPr>
        <p:txBody>
          <a:bodyPr wrap="square" rtlCol="0">
            <a:spAutoFit/>
          </a:bodyPr>
          <a:lstStyle/>
          <a:p>
            <a:pPr algn="ctr"/>
            <a:r>
              <a:rPr lang="en-GB" b="1" dirty="0"/>
              <a:t>Aesthetics</a:t>
            </a:r>
          </a:p>
        </p:txBody>
      </p:sp>
      <p:cxnSp>
        <p:nvCxnSpPr>
          <p:cNvPr id="30" name="Straight Arrow Connector 29">
            <a:extLst>
              <a:ext uri="{FF2B5EF4-FFF2-40B4-BE49-F238E27FC236}">
                <a16:creationId xmlns:a16="http://schemas.microsoft.com/office/drawing/2014/main" id="{D92099FF-65A2-4778-84E3-00A25E8608A0}"/>
              </a:ext>
            </a:extLst>
          </p:cNvPr>
          <p:cNvCxnSpPr>
            <a:cxnSpLocks/>
            <a:stCxn id="34" idx="3"/>
          </p:cNvCxnSpPr>
          <p:nvPr/>
        </p:nvCxnSpPr>
        <p:spPr>
          <a:xfrm flipV="1">
            <a:off x="4738332" y="4131922"/>
            <a:ext cx="417699" cy="9950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3" name="Rounded Rectangle 13">
            <a:extLst>
              <a:ext uri="{FF2B5EF4-FFF2-40B4-BE49-F238E27FC236}">
                <a16:creationId xmlns:a16="http://schemas.microsoft.com/office/drawing/2014/main" id="{936A0B24-41DF-48D7-B445-6D575D5F1DB8}"/>
              </a:ext>
            </a:extLst>
          </p:cNvPr>
          <p:cNvSpPr/>
          <p:nvPr/>
        </p:nvSpPr>
        <p:spPr>
          <a:xfrm>
            <a:off x="522604" y="3802250"/>
            <a:ext cx="1856125" cy="694957"/>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5B8BE9B3-CA54-45F4-8545-290E7F206E5F}"/>
              </a:ext>
            </a:extLst>
          </p:cNvPr>
          <p:cNvSpPr txBox="1"/>
          <p:nvPr/>
        </p:nvSpPr>
        <p:spPr>
          <a:xfrm>
            <a:off x="571244" y="3969900"/>
            <a:ext cx="1746941" cy="369332"/>
          </a:xfrm>
          <a:prstGeom prst="rect">
            <a:avLst/>
          </a:prstGeom>
          <a:noFill/>
        </p:spPr>
        <p:txBody>
          <a:bodyPr wrap="square" rtlCol="0">
            <a:spAutoFit/>
          </a:bodyPr>
          <a:lstStyle/>
          <a:p>
            <a:pPr algn="ctr"/>
            <a:r>
              <a:rPr lang="en-GB" b="1" dirty="0"/>
              <a:t>Contexts</a:t>
            </a:r>
          </a:p>
        </p:txBody>
      </p:sp>
      <p:cxnSp>
        <p:nvCxnSpPr>
          <p:cNvPr id="36" name="Straight Arrow Connector 35">
            <a:extLst>
              <a:ext uri="{FF2B5EF4-FFF2-40B4-BE49-F238E27FC236}">
                <a16:creationId xmlns:a16="http://schemas.microsoft.com/office/drawing/2014/main" id="{C2BD1551-FAC2-4B79-8BF3-0CE56E704774}"/>
              </a:ext>
            </a:extLst>
          </p:cNvPr>
          <p:cNvCxnSpPr>
            <a:cxnSpLocks/>
            <a:stCxn id="34" idx="1"/>
          </p:cNvCxnSpPr>
          <p:nvPr/>
        </p:nvCxnSpPr>
        <p:spPr>
          <a:xfrm flipH="1">
            <a:off x="2231348" y="4231430"/>
            <a:ext cx="432490" cy="29834"/>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179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1441991">
            <a:off x="6195022" y="2256893"/>
            <a:ext cx="4343400" cy="4410075"/>
          </a:xfrm>
          <a:prstGeom prst="rect">
            <a:avLst/>
          </a:prstGeom>
        </p:spPr>
      </p:pic>
      <p:sp>
        <p:nvSpPr>
          <p:cNvPr id="4" name="TextBox 3"/>
          <p:cNvSpPr txBox="1"/>
          <p:nvPr/>
        </p:nvSpPr>
        <p:spPr>
          <a:xfrm>
            <a:off x="1524001" y="2933806"/>
            <a:ext cx="4080745" cy="584775"/>
          </a:xfrm>
          <a:prstGeom prst="rect">
            <a:avLst/>
          </a:prstGeom>
          <a:noFill/>
        </p:spPr>
        <p:txBody>
          <a:bodyPr wrap="square" rtlCol="0">
            <a:spAutoFit/>
          </a:bodyPr>
          <a:lstStyle/>
          <a:p>
            <a:pPr algn="ctr"/>
            <a:r>
              <a:rPr lang="en-GB" sz="3200" b="1" dirty="0">
                <a:latin typeface="Candara" panose="020E0502030303020204" pitchFamily="34" charset="0"/>
              </a:rPr>
              <a:t>Use the help sheet!</a:t>
            </a:r>
          </a:p>
        </p:txBody>
      </p:sp>
      <p:pic>
        <p:nvPicPr>
          <p:cNvPr id="1030" name="Picture 6" descr="hand pointing clipart png - Clip Art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4" y="3838635"/>
            <a:ext cx="3681942" cy="20428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9B53CC7-CFED-45D3-AF64-0F9E8140DA2D}"/>
              </a:ext>
            </a:extLst>
          </p:cNvPr>
          <p:cNvSpPr/>
          <p:nvPr/>
        </p:nvSpPr>
        <p:spPr>
          <a:xfrm>
            <a:off x="262854" y="191730"/>
            <a:ext cx="11523678" cy="1569660"/>
          </a:xfrm>
          <a:prstGeom prst="rect">
            <a:avLst/>
          </a:prstGeom>
          <a:solidFill>
            <a:schemeClr val="accent6">
              <a:lumMod val="20000"/>
              <a:lumOff val="80000"/>
            </a:schemeClr>
          </a:solidFill>
          <a:ln>
            <a:solidFill>
              <a:schemeClr val="tx1"/>
            </a:solidFill>
          </a:ln>
        </p:spPr>
        <p:txBody>
          <a:bodyPr wrap="square">
            <a:spAutoFit/>
          </a:bodyPr>
          <a:lstStyle/>
          <a:p>
            <a:pPr algn="ctr"/>
            <a:r>
              <a:rPr lang="en-GB" sz="3200" dirty="0">
                <a:latin typeface="Candara" panose="020E0502030303020204" pitchFamily="34" charset="0"/>
              </a:rPr>
              <a:t>Choose one feature from the element of film form that you have looked at, and write a summary about how it has been used and how it creates meaning or impact for you, the audience.</a:t>
            </a:r>
          </a:p>
        </p:txBody>
      </p:sp>
    </p:spTree>
    <p:extLst>
      <p:ext uri="{BB962C8B-B14F-4D97-AF65-F5344CB8AC3E}">
        <p14:creationId xmlns:p14="http://schemas.microsoft.com/office/powerpoint/2010/main" val="2565307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BDC229-D57E-A041-BA80-0FD45B22ADE0}"/>
              </a:ext>
            </a:extLst>
          </p:cNvPr>
          <p:cNvSpPr txBox="1"/>
          <p:nvPr/>
        </p:nvSpPr>
        <p:spPr>
          <a:xfrm>
            <a:off x="648748" y="3429000"/>
            <a:ext cx="10995171" cy="2308324"/>
          </a:xfrm>
          <a:prstGeom prst="rect">
            <a:avLst/>
          </a:prstGeom>
          <a:solidFill>
            <a:schemeClr val="accent6">
              <a:lumMod val="20000"/>
              <a:lumOff val="80000"/>
            </a:schemeClr>
          </a:solidFill>
          <a:ln>
            <a:solidFill>
              <a:schemeClr val="tx1"/>
            </a:solidFill>
          </a:ln>
        </p:spPr>
        <p:txBody>
          <a:bodyPr wrap="square" rtlCol="0">
            <a:spAutoFit/>
          </a:bodyPr>
          <a:lstStyle/>
          <a:p>
            <a:pPr>
              <a:defRPr/>
            </a:pPr>
            <a:r>
              <a:rPr lang="en-GB" sz="3600" b="1" i="1" dirty="0">
                <a:latin typeface="Candara" panose="020E0502030303020204" pitchFamily="34" charset="0"/>
              </a:rPr>
              <a:t>Can you</a:t>
            </a:r>
            <a:r>
              <a:rPr lang="en-GB" sz="3600" b="1" dirty="0">
                <a:latin typeface="Candara" panose="020E0502030303020204" pitchFamily="34" charset="0"/>
              </a:rPr>
              <a:t>: </a:t>
            </a:r>
          </a:p>
          <a:p>
            <a:pPr marL="514350" indent="-514350">
              <a:buFont typeface="+mj-lt"/>
              <a:buAutoNum type="arabicPeriod"/>
              <a:defRPr/>
            </a:pPr>
            <a:r>
              <a:rPr lang="en-GB" sz="3600" dirty="0">
                <a:latin typeface="Candara" panose="020E0502030303020204" pitchFamily="34" charset="0"/>
              </a:rPr>
              <a:t>Think of a film.</a:t>
            </a:r>
          </a:p>
          <a:p>
            <a:pPr marL="514350" indent="-514350">
              <a:buFont typeface="+mj-lt"/>
              <a:buAutoNum type="arabicPeriod"/>
              <a:defRPr/>
            </a:pPr>
            <a:r>
              <a:rPr lang="en-GB" sz="3600" dirty="0">
                <a:latin typeface="Candara" panose="020E0502030303020204" pitchFamily="34" charset="0"/>
              </a:rPr>
              <a:t>In 48 words or less describe the film with out giving away the title and present it to the class?</a:t>
            </a:r>
          </a:p>
        </p:txBody>
      </p:sp>
      <p:sp>
        <p:nvSpPr>
          <p:cNvPr id="5" name="Rectangle 4">
            <a:extLst>
              <a:ext uri="{FF2B5EF4-FFF2-40B4-BE49-F238E27FC236}">
                <a16:creationId xmlns:a16="http://schemas.microsoft.com/office/drawing/2014/main" id="{A4000D39-C02B-4B90-8114-0976C4B8C158}"/>
              </a:ext>
            </a:extLst>
          </p:cNvPr>
          <p:cNvSpPr/>
          <p:nvPr/>
        </p:nvSpPr>
        <p:spPr>
          <a:xfrm>
            <a:off x="287551" y="225470"/>
            <a:ext cx="5570756" cy="830997"/>
          </a:xfrm>
          <a:prstGeom prst="rect">
            <a:avLst/>
          </a:prstGeom>
        </p:spPr>
        <p:txBody>
          <a:bodyPr wrap="none">
            <a:spAutoFit/>
          </a:bodyPr>
          <a:lstStyle/>
          <a:p>
            <a:r>
              <a:rPr lang="en-US" sz="4800" b="1" u="sng" dirty="0">
                <a:solidFill>
                  <a:srgbClr val="0070C0"/>
                </a:solidFill>
                <a:latin typeface="Candara" panose="020E0502030303020204" pitchFamily="34" charset="0"/>
              </a:rPr>
              <a:t>The BBFC Challenge!</a:t>
            </a:r>
            <a:endParaRPr lang="en-GB" sz="4800" dirty="0">
              <a:solidFill>
                <a:srgbClr val="0070C0"/>
              </a:solidFill>
            </a:endParaRPr>
          </a:p>
        </p:txBody>
      </p:sp>
      <p:sp>
        <p:nvSpPr>
          <p:cNvPr id="8" name="Rectangle 7">
            <a:extLst>
              <a:ext uri="{FF2B5EF4-FFF2-40B4-BE49-F238E27FC236}">
                <a16:creationId xmlns:a16="http://schemas.microsoft.com/office/drawing/2014/main" id="{8738C6F0-F947-4DF2-92C3-A76F42F437BA}"/>
              </a:ext>
            </a:extLst>
          </p:cNvPr>
          <p:cNvSpPr/>
          <p:nvPr/>
        </p:nvSpPr>
        <p:spPr>
          <a:xfrm>
            <a:off x="648748" y="1567743"/>
            <a:ext cx="10894503" cy="1077218"/>
          </a:xfrm>
          <a:prstGeom prst="rect">
            <a:avLst/>
          </a:prstGeom>
        </p:spPr>
        <p:txBody>
          <a:bodyPr wrap="square">
            <a:spAutoFit/>
          </a:bodyPr>
          <a:lstStyle/>
          <a:p>
            <a:pPr algn="ctr">
              <a:defRPr/>
            </a:pPr>
            <a:r>
              <a:rPr lang="en-GB" sz="3200" dirty="0"/>
              <a:t>The BBFC (</a:t>
            </a:r>
            <a:r>
              <a:rPr lang="en-GB" sz="3200" i="1" dirty="0"/>
              <a:t>The British Board of Film Classification</a:t>
            </a:r>
            <a:r>
              <a:rPr lang="en-GB" sz="3200" dirty="0"/>
              <a:t>) are only allowed to use </a:t>
            </a:r>
            <a:r>
              <a:rPr lang="en-GB" sz="3200" b="1" dirty="0">
                <a:solidFill>
                  <a:srgbClr val="FF0000"/>
                </a:solidFill>
              </a:rPr>
              <a:t>48 </a:t>
            </a:r>
            <a:r>
              <a:rPr lang="en-GB" sz="3200" dirty="0">
                <a:solidFill>
                  <a:srgbClr val="FF0000"/>
                </a:solidFill>
              </a:rPr>
              <a:t>characters to describe the content of a film! </a:t>
            </a:r>
          </a:p>
        </p:txBody>
      </p:sp>
    </p:spTree>
    <p:extLst>
      <p:ext uri="{BB962C8B-B14F-4D97-AF65-F5344CB8AC3E}">
        <p14:creationId xmlns:p14="http://schemas.microsoft.com/office/powerpoint/2010/main" val="2363000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011C87-90A5-414B-A0F2-33437D6EDF66}"/>
              </a:ext>
            </a:extLst>
          </p:cNvPr>
          <p:cNvSpPr txBox="1"/>
          <p:nvPr/>
        </p:nvSpPr>
        <p:spPr>
          <a:xfrm>
            <a:off x="2937992" y="3861048"/>
            <a:ext cx="3240360" cy="923330"/>
          </a:xfrm>
          <a:prstGeom prst="rect">
            <a:avLst/>
          </a:prstGeom>
          <a:noFill/>
        </p:spPr>
        <p:txBody>
          <a:bodyPr wrap="square" rtlCol="0">
            <a:spAutoFit/>
          </a:bodyPr>
          <a:lstStyle/>
          <a:p>
            <a:r>
              <a:rPr lang="en-US" sz="5400" b="1" dirty="0">
                <a:latin typeface="Candara" panose="020E0502030303020204" pitchFamily="34" charset="0"/>
              </a:rPr>
              <a:t>Toy Story!</a:t>
            </a:r>
            <a:endParaRPr lang="en-GB" sz="5400" b="1" dirty="0">
              <a:latin typeface="Candara" panose="020E0502030303020204" pitchFamily="34" charset="0"/>
            </a:endParaRPr>
          </a:p>
        </p:txBody>
      </p:sp>
      <p:pic>
        <p:nvPicPr>
          <p:cNvPr id="3074" name="Picture 2" descr="Toy Story (1995) - IMDb">
            <a:extLst>
              <a:ext uri="{FF2B5EF4-FFF2-40B4-BE49-F238E27FC236}">
                <a16:creationId xmlns:a16="http://schemas.microsoft.com/office/drawing/2014/main" id="{53DA634C-F7BC-4723-992C-A4B831630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3446" y="2764085"/>
            <a:ext cx="2610563" cy="3896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D9F79BD-4EFB-4C91-9DEC-F1ACE1E4C669}"/>
              </a:ext>
            </a:extLst>
          </p:cNvPr>
          <p:cNvSpPr/>
          <p:nvPr/>
        </p:nvSpPr>
        <p:spPr>
          <a:xfrm>
            <a:off x="514524" y="333192"/>
            <a:ext cx="11070671" cy="1569660"/>
          </a:xfrm>
          <a:prstGeom prst="rect">
            <a:avLst/>
          </a:prstGeom>
          <a:solidFill>
            <a:schemeClr val="accent6">
              <a:lumMod val="20000"/>
              <a:lumOff val="80000"/>
            </a:schemeClr>
          </a:solidFill>
          <a:ln>
            <a:solidFill>
              <a:schemeClr val="tx1"/>
            </a:solidFill>
          </a:ln>
        </p:spPr>
        <p:txBody>
          <a:bodyPr wrap="square">
            <a:spAutoFit/>
          </a:bodyPr>
          <a:lstStyle/>
          <a:p>
            <a:r>
              <a:rPr lang="en-GB" sz="3200" dirty="0">
                <a:latin typeface="Candara" panose="020E0502030303020204" pitchFamily="34" charset="0"/>
              </a:rPr>
              <a:t>A group of toys have their comfortable lives disrupted by the arrival of a new toy. Two fight for leadership, this leads to an escape and a rescue. They make friends at the end.</a:t>
            </a:r>
          </a:p>
        </p:txBody>
      </p:sp>
    </p:spTree>
    <p:extLst>
      <p:ext uri="{BB962C8B-B14F-4D97-AF65-F5344CB8AC3E}">
        <p14:creationId xmlns:p14="http://schemas.microsoft.com/office/powerpoint/2010/main" val="349150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7F6A6-9DCE-4EB8-A036-C8C6BBCC7035}"/>
              </a:ext>
            </a:extLst>
          </p:cNvPr>
          <p:cNvSpPr txBox="1"/>
          <p:nvPr/>
        </p:nvSpPr>
        <p:spPr>
          <a:xfrm>
            <a:off x="161235" y="77613"/>
            <a:ext cx="7640525" cy="923330"/>
          </a:xfrm>
          <a:prstGeom prst="rect">
            <a:avLst/>
          </a:prstGeom>
          <a:noFill/>
        </p:spPr>
        <p:txBody>
          <a:bodyPr wrap="square" rtlCol="0">
            <a:spAutoFit/>
          </a:bodyPr>
          <a:lstStyle/>
          <a:p>
            <a:pPr algn="ctr"/>
            <a:r>
              <a:rPr lang="en-US" sz="5400" b="1" dirty="0">
                <a:solidFill>
                  <a:srgbClr val="0070C0"/>
                </a:solidFill>
                <a:latin typeface="Candara" panose="020E0502030303020204" pitchFamily="34" charset="0"/>
              </a:rPr>
              <a:t>Summer Transition Work</a:t>
            </a:r>
            <a:endParaRPr lang="en-GB" sz="5400" b="1" dirty="0">
              <a:solidFill>
                <a:srgbClr val="0070C0"/>
              </a:solidFill>
              <a:latin typeface="Candara" panose="020E0502030303020204" pitchFamily="34" charset="0"/>
            </a:endParaRPr>
          </a:p>
        </p:txBody>
      </p:sp>
    </p:spTree>
    <p:extLst>
      <p:ext uri="{BB962C8B-B14F-4D97-AF65-F5344CB8AC3E}">
        <p14:creationId xmlns:p14="http://schemas.microsoft.com/office/powerpoint/2010/main" val="276299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1026" name="Picture 2" descr="http://tobecomeateacher.org/wp-content/uploads/2015/06/Dollarphotoclub_831782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846"/>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47256" y="5877273"/>
            <a:ext cx="7041232" cy="830997"/>
          </a:xfrm>
          <a:prstGeom prst="rect">
            <a:avLst/>
          </a:prstGeom>
          <a:solidFill>
            <a:srgbClr val="FFFFFF">
              <a:alpha val="69804"/>
            </a:srgbClr>
          </a:solidFill>
        </p:spPr>
        <p:txBody>
          <a:bodyPr wrap="square" rtlCol="0">
            <a:spAutoFit/>
          </a:bodyPr>
          <a:lstStyle/>
          <a:p>
            <a:pPr algn="ctr"/>
            <a:r>
              <a:rPr lang="en-GB" sz="4800" b="1" dirty="0">
                <a:latin typeface="Candara" panose="020E0502030303020204" pitchFamily="34" charset="0"/>
              </a:rPr>
              <a:t>Welcome to Film Studies!</a:t>
            </a:r>
          </a:p>
        </p:txBody>
      </p:sp>
    </p:spTree>
    <p:extLst>
      <p:ext uri="{BB962C8B-B14F-4D97-AF65-F5344CB8AC3E}">
        <p14:creationId xmlns:p14="http://schemas.microsoft.com/office/powerpoint/2010/main" val="3799195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629D9F62-1940-F643-8193-1B34838314B2}"/>
              </a:ext>
            </a:extLst>
          </p:cNvPr>
          <p:cNvSpPr txBox="1"/>
          <p:nvPr/>
        </p:nvSpPr>
        <p:spPr>
          <a:xfrm>
            <a:off x="427854" y="5130040"/>
            <a:ext cx="11375369" cy="1200329"/>
          </a:xfrm>
          <a:prstGeom prst="rect">
            <a:avLst/>
          </a:prstGeom>
          <a:noFill/>
        </p:spPr>
        <p:txBody>
          <a:bodyPr wrap="square" rtlCol="0">
            <a:spAutoFit/>
          </a:bodyPr>
          <a:lstStyle/>
          <a:p>
            <a:pPr algn="ctr"/>
            <a:r>
              <a:rPr lang="en-US" sz="4000" dirty="0">
                <a:solidFill>
                  <a:srgbClr val="FF0000"/>
                </a:solidFill>
                <a:latin typeface="Candara" panose="020E0502030303020204" pitchFamily="34" charset="0"/>
              </a:rPr>
              <a:t>Why do </a:t>
            </a:r>
            <a:r>
              <a:rPr lang="en-US" sz="4000" b="1" dirty="0">
                <a:solidFill>
                  <a:srgbClr val="FF0000"/>
                </a:solidFill>
                <a:latin typeface="Candara" panose="020E0502030303020204" pitchFamily="34" charset="0"/>
              </a:rPr>
              <a:t>you</a:t>
            </a:r>
            <a:r>
              <a:rPr lang="en-US" sz="4000" dirty="0">
                <a:solidFill>
                  <a:srgbClr val="FF0000"/>
                </a:solidFill>
                <a:latin typeface="Candara" panose="020E0502030303020204" pitchFamily="34" charset="0"/>
              </a:rPr>
              <a:t> think film is important?</a:t>
            </a:r>
          </a:p>
          <a:p>
            <a:pPr algn="ctr"/>
            <a:r>
              <a:rPr lang="en-US" sz="3200" dirty="0">
                <a:latin typeface="Candara" panose="020E0502030303020204" pitchFamily="34" charset="0"/>
              </a:rPr>
              <a:t>Write your idea on your post it note!</a:t>
            </a:r>
          </a:p>
        </p:txBody>
      </p:sp>
      <p:pic>
        <p:nvPicPr>
          <p:cNvPr id="6" name="Content Placeholder 5"/>
          <p:cNvPicPr>
            <a:picLocks noGrp="1" noChangeAspect="1"/>
          </p:cNvPicPr>
          <p:nvPr>
            <p:ph idx="1"/>
          </p:nvPr>
        </p:nvPicPr>
        <p:blipFill>
          <a:blip r:embed="rId2"/>
          <a:stretch>
            <a:fillRect/>
          </a:stretch>
        </p:blipFill>
        <p:spPr>
          <a:xfrm>
            <a:off x="83976" y="0"/>
            <a:ext cx="12108024" cy="4764915"/>
          </a:xfrm>
          <a:prstGeom prst="rect">
            <a:avLst/>
          </a:prstGeom>
        </p:spPr>
      </p:pic>
    </p:spTree>
    <p:extLst>
      <p:ext uri="{BB962C8B-B14F-4D97-AF65-F5344CB8AC3E}">
        <p14:creationId xmlns:p14="http://schemas.microsoft.com/office/powerpoint/2010/main" val="286170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2008865" y="6532349"/>
            <a:ext cx="79423" cy="166712"/>
          </a:xfrm>
          <a:prstGeom prst="rect">
            <a:avLst/>
          </a:prstGeom>
        </p:spPr>
        <p:txBody>
          <a:bodyPr vert="horz" wrap="square" lIns="0" tIns="0" rIns="0" bIns="0" rtlCol="0">
            <a:spAutoFit/>
          </a:bodyPr>
          <a:lstStyle/>
          <a:p>
            <a:pPr defTabSz="642549">
              <a:lnSpc>
                <a:spcPts val="1296"/>
              </a:lnSpc>
            </a:pPr>
            <a:r>
              <a:rPr sz="1124" spc="-4" dirty="0">
                <a:solidFill>
                  <a:prstClr val="black"/>
                </a:solidFill>
                <a:latin typeface="Arial MT"/>
                <a:cs typeface="Arial MT"/>
              </a:rPr>
              <a:t>2</a:t>
            </a:r>
            <a:endParaRPr sz="1124" dirty="0">
              <a:solidFill>
                <a:prstClr val="black"/>
              </a:solidFill>
              <a:latin typeface="Arial MT"/>
              <a:cs typeface="Arial MT"/>
            </a:endParaRPr>
          </a:p>
        </p:txBody>
      </p:sp>
      <p:grpSp>
        <p:nvGrpSpPr>
          <p:cNvPr id="3" name="object 3"/>
          <p:cNvGrpSpPr/>
          <p:nvPr/>
        </p:nvGrpSpPr>
        <p:grpSpPr>
          <a:xfrm>
            <a:off x="0" y="4462"/>
            <a:ext cx="4524406" cy="6853538"/>
            <a:chOff x="0" y="0"/>
            <a:chExt cx="6438900" cy="9753600"/>
          </a:xfrm>
        </p:grpSpPr>
        <p:pic>
          <p:nvPicPr>
            <p:cNvPr id="4" name="object 4"/>
            <p:cNvPicPr/>
            <p:nvPr/>
          </p:nvPicPr>
          <p:blipFill>
            <a:blip r:embed="rId2" cstate="print"/>
            <a:stretch>
              <a:fillRect/>
            </a:stretch>
          </p:blipFill>
          <p:spPr>
            <a:xfrm>
              <a:off x="0" y="0"/>
              <a:ext cx="6438900" cy="9753599"/>
            </a:xfrm>
            <a:prstGeom prst="rect">
              <a:avLst/>
            </a:prstGeom>
          </p:spPr>
        </p:pic>
        <p:sp>
          <p:nvSpPr>
            <p:cNvPr id="5" name="object 5"/>
            <p:cNvSpPr/>
            <p:nvPr/>
          </p:nvSpPr>
          <p:spPr>
            <a:xfrm>
              <a:off x="183147" y="9107187"/>
              <a:ext cx="1661795" cy="370840"/>
            </a:xfrm>
            <a:custGeom>
              <a:avLst/>
              <a:gdLst/>
              <a:ahLst/>
              <a:cxnLst/>
              <a:rect l="l" t="t" r="r" b="b"/>
              <a:pathLst>
                <a:path w="1661795" h="370840">
                  <a:moveTo>
                    <a:pt x="1661226" y="0"/>
                  </a:moveTo>
                  <a:lnTo>
                    <a:pt x="0" y="0"/>
                  </a:lnTo>
                  <a:lnTo>
                    <a:pt x="0" y="370529"/>
                  </a:lnTo>
                  <a:lnTo>
                    <a:pt x="1661226" y="370529"/>
                  </a:lnTo>
                  <a:lnTo>
                    <a:pt x="1661226" y="0"/>
                  </a:lnTo>
                  <a:close/>
                </a:path>
              </a:pathLst>
            </a:custGeom>
            <a:solidFill>
              <a:srgbClr val="89847F">
                <a:alpha val="50918"/>
              </a:srgbClr>
            </a:solidFill>
          </p:spPr>
          <p:txBody>
            <a:bodyPr wrap="square" lIns="0" tIns="0" rIns="0" bIns="0" rtlCol="0"/>
            <a:lstStyle/>
            <a:p>
              <a:pPr defTabSz="642549"/>
              <a:endParaRPr sz="1265" dirty="0">
                <a:solidFill>
                  <a:prstClr val="black"/>
                </a:solidFill>
                <a:latin typeface="Calibri"/>
              </a:endParaRPr>
            </a:p>
          </p:txBody>
        </p:sp>
      </p:grpSp>
      <p:sp>
        <p:nvSpPr>
          <p:cNvPr id="6" name="object 6"/>
          <p:cNvSpPr txBox="1"/>
          <p:nvPr/>
        </p:nvSpPr>
        <p:spPr>
          <a:xfrm>
            <a:off x="5611596" y="1411343"/>
            <a:ext cx="5389195" cy="4554851"/>
          </a:xfrm>
          <a:prstGeom prst="rect">
            <a:avLst/>
          </a:prstGeom>
          <a:solidFill>
            <a:schemeClr val="accent6">
              <a:lumMod val="20000"/>
              <a:lumOff val="80000"/>
            </a:schemeClr>
          </a:solidFill>
          <a:ln>
            <a:solidFill>
              <a:schemeClr val="tx1"/>
            </a:solidFill>
          </a:ln>
        </p:spPr>
        <p:txBody>
          <a:bodyPr vert="horz" wrap="square" lIns="0" tIns="3570" rIns="0" bIns="0" rtlCol="0">
            <a:spAutoFit/>
          </a:bodyPr>
          <a:lstStyle/>
          <a:p>
            <a:pPr marL="8924" marR="32127" algn="ctr" defTabSz="642549">
              <a:lnSpc>
                <a:spcPct val="103099"/>
              </a:lnSpc>
              <a:spcBef>
                <a:spcPts val="28"/>
              </a:spcBef>
            </a:pPr>
            <a:r>
              <a:rPr sz="2400" spc="-25" dirty="0">
                <a:solidFill>
                  <a:prstClr val="black"/>
                </a:solidFill>
                <a:latin typeface="Calibri"/>
                <a:cs typeface="Arial MT"/>
              </a:rPr>
              <a:t>Whether</a:t>
            </a:r>
            <a:r>
              <a:rPr sz="2400" spc="-4" dirty="0">
                <a:solidFill>
                  <a:prstClr val="black"/>
                </a:solidFill>
                <a:latin typeface="Calibri"/>
                <a:cs typeface="Arial MT"/>
              </a:rPr>
              <a:t> </a:t>
            </a:r>
            <a:r>
              <a:rPr sz="2400" spc="-14" dirty="0">
                <a:solidFill>
                  <a:prstClr val="black"/>
                </a:solidFill>
                <a:latin typeface="Calibri"/>
                <a:cs typeface="Arial MT"/>
              </a:rPr>
              <a:t>you’re</a:t>
            </a:r>
            <a:r>
              <a:rPr sz="2400" dirty="0">
                <a:solidFill>
                  <a:prstClr val="black"/>
                </a:solidFill>
                <a:latin typeface="Calibri"/>
                <a:cs typeface="Arial MT"/>
              </a:rPr>
              <a:t> </a:t>
            </a:r>
            <a:r>
              <a:rPr sz="2400" spc="-7" dirty="0">
                <a:solidFill>
                  <a:prstClr val="black"/>
                </a:solidFill>
                <a:latin typeface="Calibri"/>
                <a:cs typeface="Arial MT"/>
              </a:rPr>
              <a:t>coming</a:t>
            </a:r>
            <a:r>
              <a:rPr sz="2400" dirty="0">
                <a:solidFill>
                  <a:prstClr val="black"/>
                </a:solidFill>
                <a:latin typeface="Calibri"/>
                <a:cs typeface="Arial MT"/>
              </a:rPr>
              <a:t> </a:t>
            </a:r>
            <a:r>
              <a:rPr sz="2400" spc="-4" dirty="0">
                <a:solidFill>
                  <a:prstClr val="black"/>
                </a:solidFill>
                <a:latin typeface="Calibri"/>
                <a:cs typeface="Arial MT"/>
              </a:rPr>
              <a:t>back </a:t>
            </a:r>
            <a:r>
              <a:rPr sz="2400" spc="7" dirty="0">
                <a:solidFill>
                  <a:prstClr val="black"/>
                </a:solidFill>
                <a:latin typeface="Calibri"/>
                <a:cs typeface="Arial MT"/>
              </a:rPr>
              <a:t>to</a:t>
            </a:r>
            <a:r>
              <a:rPr sz="2400" dirty="0">
                <a:solidFill>
                  <a:prstClr val="black"/>
                </a:solidFill>
                <a:latin typeface="Calibri"/>
                <a:cs typeface="Arial MT"/>
              </a:rPr>
              <a:t> </a:t>
            </a:r>
            <a:r>
              <a:rPr sz="2400" spc="-18" dirty="0">
                <a:solidFill>
                  <a:prstClr val="black"/>
                </a:solidFill>
                <a:latin typeface="Calibri"/>
                <a:cs typeface="Arial MT"/>
              </a:rPr>
              <a:t>the</a:t>
            </a:r>
            <a:r>
              <a:rPr sz="2400" dirty="0">
                <a:solidFill>
                  <a:prstClr val="black"/>
                </a:solidFill>
                <a:latin typeface="Calibri"/>
                <a:cs typeface="Arial MT"/>
              </a:rPr>
              <a:t> </a:t>
            </a:r>
            <a:r>
              <a:rPr sz="2400" spc="-11" dirty="0">
                <a:solidFill>
                  <a:prstClr val="black"/>
                </a:solidFill>
                <a:latin typeface="Calibri"/>
                <a:cs typeface="Arial MT"/>
              </a:rPr>
              <a:t>subject</a:t>
            </a:r>
            <a:r>
              <a:rPr sz="2400" spc="-4" dirty="0">
                <a:solidFill>
                  <a:prstClr val="black"/>
                </a:solidFill>
                <a:latin typeface="Calibri"/>
                <a:cs typeface="Arial MT"/>
              </a:rPr>
              <a:t> </a:t>
            </a:r>
            <a:r>
              <a:rPr sz="2400" spc="-21" dirty="0">
                <a:solidFill>
                  <a:prstClr val="black"/>
                </a:solidFill>
                <a:latin typeface="Calibri"/>
                <a:cs typeface="Arial MT"/>
              </a:rPr>
              <a:t>after</a:t>
            </a:r>
            <a:r>
              <a:rPr sz="2400" dirty="0">
                <a:solidFill>
                  <a:prstClr val="black"/>
                </a:solidFill>
                <a:latin typeface="Calibri"/>
                <a:cs typeface="Arial MT"/>
              </a:rPr>
              <a:t> </a:t>
            </a:r>
            <a:r>
              <a:rPr sz="2400" spc="-11" dirty="0">
                <a:solidFill>
                  <a:prstClr val="black"/>
                </a:solidFill>
                <a:latin typeface="Calibri"/>
                <a:cs typeface="Arial MT"/>
              </a:rPr>
              <a:t>doing</a:t>
            </a:r>
            <a:r>
              <a:rPr sz="2400" dirty="0">
                <a:solidFill>
                  <a:prstClr val="black"/>
                </a:solidFill>
                <a:latin typeface="Calibri"/>
                <a:cs typeface="Arial MT"/>
              </a:rPr>
              <a:t> </a:t>
            </a:r>
            <a:r>
              <a:rPr sz="2400" spc="-14" dirty="0">
                <a:solidFill>
                  <a:prstClr val="black"/>
                </a:solidFill>
                <a:latin typeface="Calibri"/>
                <a:cs typeface="Arial MT"/>
              </a:rPr>
              <a:t>it </a:t>
            </a:r>
            <a:r>
              <a:rPr sz="2400" spc="-302" dirty="0">
                <a:solidFill>
                  <a:prstClr val="black"/>
                </a:solidFill>
                <a:latin typeface="Calibri"/>
                <a:cs typeface="Arial MT"/>
              </a:rPr>
              <a:t> </a:t>
            </a:r>
            <a:r>
              <a:rPr sz="2400" spc="-14" dirty="0">
                <a:solidFill>
                  <a:prstClr val="black"/>
                </a:solidFill>
                <a:latin typeface="Calibri"/>
                <a:cs typeface="Arial MT"/>
              </a:rPr>
              <a:t>at</a:t>
            </a:r>
            <a:r>
              <a:rPr sz="2400" spc="4" dirty="0">
                <a:solidFill>
                  <a:prstClr val="black"/>
                </a:solidFill>
                <a:latin typeface="Calibri"/>
                <a:cs typeface="Arial MT"/>
              </a:rPr>
              <a:t> </a:t>
            </a:r>
            <a:r>
              <a:rPr sz="2400" spc="-39" dirty="0">
                <a:solidFill>
                  <a:prstClr val="black"/>
                </a:solidFill>
                <a:latin typeface="Calibri"/>
                <a:cs typeface="Arial MT"/>
              </a:rPr>
              <a:t>GCSE,</a:t>
            </a:r>
            <a:r>
              <a:rPr sz="2400" spc="4" dirty="0">
                <a:solidFill>
                  <a:prstClr val="black"/>
                </a:solidFill>
                <a:latin typeface="Calibri"/>
                <a:cs typeface="Arial MT"/>
              </a:rPr>
              <a:t> </a:t>
            </a:r>
            <a:r>
              <a:rPr sz="2400" spc="-11" dirty="0">
                <a:solidFill>
                  <a:prstClr val="black"/>
                </a:solidFill>
                <a:latin typeface="Calibri"/>
                <a:cs typeface="Arial MT"/>
              </a:rPr>
              <a:t>or</a:t>
            </a:r>
            <a:r>
              <a:rPr sz="2400" spc="7" dirty="0">
                <a:solidFill>
                  <a:prstClr val="black"/>
                </a:solidFill>
                <a:latin typeface="Calibri"/>
                <a:cs typeface="Arial MT"/>
              </a:rPr>
              <a:t> </a:t>
            </a:r>
            <a:r>
              <a:rPr sz="2400" spc="-25" dirty="0">
                <a:solidFill>
                  <a:prstClr val="black"/>
                </a:solidFill>
                <a:latin typeface="Calibri"/>
                <a:cs typeface="Arial MT"/>
              </a:rPr>
              <a:t>joining</a:t>
            </a:r>
            <a:r>
              <a:rPr sz="2400" spc="4" dirty="0">
                <a:solidFill>
                  <a:prstClr val="black"/>
                </a:solidFill>
                <a:latin typeface="Calibri"/>
                <a:cs typeface="Arial MT"/>
              </a:rPr>
              <a:t> </a:t>
            </a:r>
            <a:r>
              <a:rPr sz="2400" spc="-14" dirty="0">
                <a:solidFill>
                  <a:prstClr val="black"/>
                </a:solidFill>
                <a:latin typeface="Calibri"/>
                <a:cs typeface="Arial MT"/>
              </a:rPr>
              <a:t>for</a:t>
            </a:r>
            <a:r>
              <a:rPr sz="2400" spc="7" dirty="0">
                <a:solidFill>
                  <a:prstClr val="black"/>
                </a:solidFill>
                <a:latin typeface="Calibri"/>
                <a:cs typeface="Arial MT"/>
              </a:rPr>
              <a:t> </a:t>
            </a:r>
            <a:r>
              <a:rPr sz="2400" spc="-18" dirty="0">
                <a:solidFill>
                  <a:prstClr val="black"/>
                </a:solidFill>
                <a:latin typeface="Calibri"/>
                <a:cs typeface="Arial MT"/>
              </a:rPr>
              <a:t>the</a:t>
            </a:r>
            <a:r>
              <a:rPr sz="2400" spc="4" dirty="0">
                <a:solidFill>
                  <a:prstClr val="black"/>
                </a:solidFill>
                <a:latin typeface="Calibri"/>
                <a:cs typeface="Arial MT"/>
              </a:rPr>
              <a:t> </a:t>
            </a:r>
            <a:r>
              <a:rPr sz="2400" spc="-18" dirty="0">
                <a:solidFill>
                  <a:prstClr val="black"/>
                </a:solidFill>
                <a:latin typeface="Calibri"/>
                <a:cs typeface="Arial MT"/>
              </a:rPr>
              <a:t>first</a:t>
            </a:r>
            <a:r>
              <a:rPr sz="2400" spc="7" dirty="0">
                <a:solidFill>
                  <a:prstClr val="black"/>
                </a:solidFill>
                <a:latin typeface="Calibri"/>
                <a:cs typeface="Arial MT"/>
              </a:rPr>
              <a:t> </a:t>
            </a:r>
            <a:r>
              <a:rPr sz="2400" spc="-18" dirty="0">
                <a:solidFill>
                  <a:prstClr val="black"/>
                </a:solidFill>
                <a:latin typeface="Calibri"/>
                <a:cs typeface="Arial MT"/>
              </a:rPr>
              <a:t>time</a:t>
            </a:r>
            <a:r>
              <a:rPr sz="2400" spc="4" dirty="0">
                <a:solidFill>
                  <a:prstClr val="black"/>
                </a:solidFill>
                <a:latin typeface="Calibri"/>
                <a:cs typeface="Arial MT"/>
              </a:rPr>
              <a:t> </a:t>
            </a:r>
            <a:r>
              <a:rPr sz="2400" spc="39" dirty="0">
                <a:solidFill>
                  <a:prstClr val="black"/>
                </a:solidFill>
                <a:latin typeface="Calibri"/>
                <a:cs typeface="Arial MT"/>
              </a:rPr>
              <a:t>-</a:t>
            </a:r>
            <a:r>
              <a:rPr sz="2400" spc="7" dirty="0">
                <a:solidFill>
                  <a:prstClr val="black"/>
                </a:solidFill>
                <a:latin typeface="Calibri"/>
                <a:cs typeface="Arial MT"/>
              </a:rPr>
              <a:t> </a:t>
            </a:r>
            <a:r>
              <a:rPr sz="2400" spc="-11" dirty="0">
                <a:solidFill>
                  <a:prstClr val="black"/>
                </a:solidFill>
                <a:latin typeface="Calibri"/>
                <a:cs typeface="Arial MT"/>
              </a:rPr>
              <a:t>we’re</a:t>
            </a:r>
            <a:r>
              <a:rPr sz="2400" spc="4" dirty="0">
                <a:solidFill>
                  <a:prstClr val="black"/>
                </a:solidFill>
                <a:latin typeface="Calibri"/>
                <a:cs typeface="Arial MT"/>
              </a:rPr>
              <a:t> </a:t>
            </a:r>
            <a:r>
              <a:rPr sz="2400" spc="-42" dirty="0">
                <a:solidFill>
                  <a:prstClr val="black"/>
                </a:solidFill>
                <a:latin typeface="Calibri"/>
                <a:cs typeface="Arial MT"/>
              </a:rPr>
              <a:t>really </a:t>
            </a:r>
            <a:r>
              <a:rPr sz="2400" spc="-39" dirty="0">
                <a:solidFill>
                  <a:prstClr val="black"/>
                </a:solidFill>
                <a:latin typeface="Calibri"/>
                <a:cs typeface="Arial MT"/>
              </a:rPr>
              <a:t> </a:t>
            </a:r>
            <a:r>
              <a:rPr sz="2400" spc="-25" dirty="0">
                <a:solidFill>
                  <a:prstClr val="black"/>
                </a:solidFill>
                <a:latin typeface="Calibri"/>
                <a:cs typeface="Arial MT"/>
              </a:rPr>
              <a:t>pleased</a:t>
            </a:r>
            <a:r>
              <a:rPr sz="2400" dirty="0">
                <a:solidFill>
                  <a:prstClr val="black"/>
                </a:solidFill>
                <a:latin typeface="Calibri"/>
                <a:cs typeface="Arial MT"/>
              </a:rPr>
              <a:t> </a:t>
            </a:r>
            <a:r>
              <a:rPr sz="2400" spc="-7" dirty="0">
                <a:solidFill>
                  <a:prstClr val="black"/>
                </a:solidFill>
                <a:latin typeface="Calibri"/>
                <a:cs typeface="Arial MT"/>
              </a:rPr>
              <a:t>that</a:t>
            </a:r>
            <a:r>
              <a:rPr sz="2400" dirty="0">
                <a:solidFill>
                  <a:prstClr val="black"/>
                </a:solidFill>
                <a:latin typeface="Calibri"/>
                <a:cs typeface="Arial MT"/>
              </a:rPr>
              <a:t> </a:t>
            </a:r>
            <a:r>
              <a:rPr sz="2400" spc="-14" dirty="0">
                <a:solidFill>
                  <a:prstClr val="black"/>
                </a:solidFill>
                <a:latin typeface="Calibri"/>
                <a:cs typeface="Arial MT"/>
              </a:rPr>
              <a:t>you’ve</a:t>
            </a:r>
            <a:r>
              <a:rPr sz="2400" spc="4" dirty="0">
                <a:solidFill>
                  <a:prstClr val="black"/>
                </a:solidFill>
                <a:latin typeface="Calibri"/>
                <a:cs typeface="Arial MT"/>
              </a:rPr>
              <a:t> </a:t>
            </a:r>
            <a:r>
              <a:rPr sz="2400" spc="-18" dirty="0">
                <a:solidFill>
                  <a:prstClr val="black"/>
                </a:solidFill>
                <a:latin typeface="Calibri"/>
                <a:cs typeface="Arial MT"/>
              </a:rPr>
              <a:t>chosen</a:t>
            </a:r>
            <a:r>
              <a:rPr sz="2400" dirty="0">
                <a:solidFill>
                  <a:prstClr val="black"/>
                </a:solidFill>
                <a:latin typeface="Calibri"/>
                <a:cs typeface="Arial MT"/>
              </a:rPr>
              <a:t> </a:t>
            </a:r>
            <a:r>
              <a:rPr sz="2400" spc="-14" dirty="0">
                <a:solidFill>
                  <a:prstClr val="black"/>
                </a:solidFill>
                <a:latin typeface="Calibri"/>
                <a:cs typeface="Arial MT"/>
              </a:rPr>
              <a:t>our</a:t>
            </a:r>
            <a:r>
              <a:rPr sz="2400" spc="4" dirty="0">
                <a:solidFill>
                  <a:prstClr val="black"/>
                </a:solidFill>
                <a:latin typeface="Calibri"/>
                <a:cs typeface="Arial MT"/>
              </a:rPr>
              <a:t> </a:t>
            </a:r>
            <a:r>
              <a:rPr sz="2400" spc="-11" dirty="0">
                <a:solidFill>
                  <a:prstClr val="black"/>
                </a:solidFill>
                <a:latin typeface="Calibri"/>
                <a:cs typeface="Arial MT"/>
              </a:rPr>
              <a:t>subject.</a:t>
            </a:r>
            <a:r>
              <a:rPr sz="2400" dirty="0">
                <a:solidFill>
                  <a:prstClr val="black"/>
                </a:solidFill>
                <a:latin typeface="Calibri"/>
                <a:cs typeface="Arial MT"/>
              </a:rPr>
              <a:t> </a:t>
            </a:r>
            <a:endParaRPr lang="en-GB" sz="2400" dirty="0">
              <a:solidFill>
                <a:prstClr val="black"/>
              </a:solidFill>
              <a:latin typeface="Calibri"/>
              <a:cs typeface="Arial MT"/>
            </a:endParaRPr>
          </a:p>
          <a:p>
            <a:pPr marL="8924" marR="32127" algn="ctr" defTabSz="642549">
              <a:lnSpc>
                <a:spcPct val="103099"/>
              </a:lnSpc>
              <a:spcBef>
                <a:spcPts val="28"/>
              </a:spcBef>
            </a:pPr>
            <a:endParaRPr lang="en-GB" sz="2400" dirty="0">
              <a:solidFill>
                <a:prstClr val="black"/>
              </a:solidFill>
              <a:latin typeface="Calibri"/>
              <a:cs typeface="Arial MT"/>
            </a:endParaRPr>
          </a:p>
          <a:p>
            <a:pPr marL="8924" marR="32127" algn="ctr" defTabSz="642549">
              <a:lnSpc>
                <a:spcPct val="103099"/>
              </a:lnSpc>
              <a:spcBef>
                <a:spcPts val="28"/>
              </a:spcBef>
            </a:pPr>
            <a:r>
              <a:rPr lang="en-GB" sz="2400" dirty="0">
                <a:solidFill>
                  <a:prstClr val="black"/>
                </a:solidFill>
                <a:latin typeface="Calibri"/>
                <a:cs typeface="Arial MT"/>
              </a:rPr>
              <a:t>A level Film is taught by both myself, </a:t>
            </a:r>
            <a:r>
              <a:rPr lang="en-GB" sz="2400" b="1" dirty="0">
                <a:solidFill>
                  <a:srgbClr val="0070C0"/>
                </a:solidFill>
                <a:latin typeface="Calibri"/>
                <a:cs typeface="Arial MT"/>
              </a:rPr>
              <a:t>Mr Chan </a:t>
            </a:r>
            <a:r>
              <a:rPr lang="en-GB" sz="2400" dirty="0">
                <a:solidFill>
                  <a:prstClr val="black"/>
                </a:solidFill>
                <a:latin typeface="Calibri"/>
                <a:cs typeface="Arial MT"/>
              </a:rPr>
              <a:t>(</a:t>
            </a:r>
            <a:r>
              <a:rPr lang="en-GB" sz="2400" b="1" i="1" dirty="0">
                <a:solidFill>
                  <a:prstClr val="black"/>
                </a:solidFill>
                <a:latin typeface="Calibri"/>
                <a:cs typeface="Arial MT"/>
              </a:rPr>
              <a:t>Head of Film &amp; Media Department</a:t>
            </a:r>
            <a:r>
              <a:rPr lang="en-GB" sz="2400" dirty="0">
                <a:solidFill>
                  <a:prstClr val="black"/>
                </a:solidFill>
                <a:latin typeface="Calibri"/>
                <a:cs typeface="Arial MT"/>
              </a:rPr>
              <a:t>), and </a:t>
            </a:r>
            <a:r>
              <a:rPr lang="en-GB" sz="2400" b="1" dirty="0">
                <a:solidFill>
                  <a:srgbClr val="0070C0"/>
                </a:solidFill>
                <a:latin typeface="Calibri"/>
                <a:cs typeface="Arial MT"/>
              </a:rPr>
              <a:t>Miss Moore </a:t>
            </a:r>
            <a:r>
              <a:rPr lang="en-GB" sz="2400" dirty="0">
                <a:solidFill>
                  <a:prstClr val="black"/>
                </a:solidFill>
                <a:latin typeface="Calibri"/>
                <a:cs typeface="Arial MT"/>
              </a:rPr>
              <a:t>- Film Teacher and is based in S7, S8 and S9.</a:t>
            </a:r>
          </a:p>
          <a:p>
            <a:pPr marL="8924" marR="32127" algn="ctr" defTabSz="642549">
              <a:lnSpc>
                <a:spcPct val="103099"/>
              </a:lnSpc>
              <a:spcBef>
                <a:spcPts val="28"/>
              </a:spcBef>
            </a:pPr>
            <a:endParaRPr lang="en-GB" sz="2400" dirty="0">
              <a:solidFill>
                <a:prstClr val="black"/>
              </a:solidFill>
              <a:latin typeface="Calibri"/>
              <a:cs typeface="Arial MT"/>
            </a:endParaRPr>
          </a:p>
          <a:p>
            <a:pPr marL="8924" marR="32127" algn="ctr" defTabSz="642549">
              <a:lnSpc>
                <a:spcPct val="103099"/>
              </a:lnSpc>
              <a:spcBef>
                <a:spcPts val="28"/>
              </a:spcBef>
            </a:pPr>
            <a:r>
              <a:rPr lang="en-GB" sz="2400" dirty="0">
                <a:solidFill>
                  <a:prstClr val="black"/>
                </a:solidFill>
                <a:latin typeface="Calibri"/>
                <a:cs typeface="Arial MT"/>
              </a:rPr>
              <a:t>If you have any questions at all please email me at </a:t>
            </a:r>
            <a:r>
              <a:rPr lang="en-GB" sz="2400" dirty="0">
                <a:solidFill>
                  <a:schemeClr val="tx2">
                    <a:lumMod val="60000"/>
                    <a:lumOff val="40000"/>
                  </a:schemeClr>
                </a:solidFill>
                <a:latin typeface="Calibri"/>
                <a:cs typeface="Arial MT"/>
                <a:hlinkClick r:id="rId3">
                  <a:extLst>
                    <a:ext uri="{A12FA001-AC4F-418D-AE19-62706E023703}">
                      <ahyp:hlinkClr xmlns:ahyp="http://schemas.microsoft.com/office/drawing/2018/hyperlinkcolor" val="tx"/>
                    </a:ext>
                  </a:extLst>
                </a:hlinkClick>
              </a:rPr>
              <a:t>lchan@littleheath.org.uk</a:t>
            </a:r>
            <a:r>
              <a:rPr lang="en-GB" sz="2400" dirty="0">
                <a:solidFill>
                  <a:schemeClr val="tx2">
                    <a:lumMod val="60000"/>
                    <a:lumOff val="40000"/>
                  </a:schemeClr>
                </a:solidFill>
                <a:latin typeface="Calibri"/>
                <a:cs typeface="Arial MT"/>
              </a:rPr>
              <a:t> </a:t>
            </a:r>
          </a:p>
        </p:txBody>
      </p:sp>
      <p:sp>
        <p:nvSpPr>
          <p:cNvPr id="7" name="object 7"/>
          <p:cNvSpPr txBox="1">
            <a:spLocks noGrp="1"/>
          </p:cNvSpPr>
          <p:nvPr>
            <p:ph type="title"/>
          </p:nvPr>
        </p:nvSpPr>
        <p:spPr>
          <a:xfrm>
            <a:off x="1678682" y="221839"/>
            <a:ext cx="8560538" cy="507609"/>
          </a:xfrm>
          <a:prstGeom prst="rect">
            <a:avLst/>
          </a:prstGeom>
        </p:spPr>
        <p:txBody>
          <a:bodyPr vert="horz" wrap="square" lIns="0" tIns="8924" rIns="0" bIns="0" rtlCol="0" anchor="ctr">
            <a:spAutoFit/>
          </a:bodyPr>
          <a:lstStyle/>
          <a:p>
            <a:pPr marL="4568344">
              <a:spcBef>
                <a:spcPts val="70"/>
              </a:spcBef>
            </a:pPr>
            <a:r>
              <a:rPr sz="3600" u="sng" spc="-32" dirty="0">
                <a:latin typeface="Candara" panose="020E0502030303020204" pitchFamily="34" charset="0"/>
              </a:rPr>
              <a:t>Joining</a:t>
            </a:r>
            <a:r>
              <a:rPr sz="3600" u="sng" spc="-21" dirty="0">
                <a:latin typeface="Candara" panose="020E0502030303020204" pitchFamily="34" charset="0"/>
              </a:rPr>
              <a:t> </a:t>
            </a:r>
            <a:r>
              <a:rPr sz="3600" u="sng" spc="-28" dirty="0">
                <a:latin typeface="Candara" panose="020E0502030303020204" pitchFamily="34" charset="0"/>
              </a:rPr>
              <a:t>Film</a:t>
            </a:r>
            <a:r>
              <a:rPr sz="3600" u="sng" spc="-18" dirty="0">
                <a:latin typeface="Candara" panose="020E0502030303020204" pitchFamily="34" charset="0"/>
              </a:rPr>
              <a:t> </a:t>
            </a:r>
            <a:r>
              <a:rPr sz="3600" u="sng" spc="-32" dirty="0">
                <a:latin typeface="Candara" panose="020E0502030303020204" pitchFamily="34" charset="0"/>
              </a:rPr>
              <a:t>Studies?</a:t>
            </a:r>
          </a:p>
        </p:txBody>
      </p:sp>
      <p:sp>
        <p:nvSpPr>
          <p:cNvPr id="8" name="object 8"/>
          <p:cNvSpPr txBox="1"/>
          <p:nvPr/>
        </p:nvSpPr>
        <p:spPr>
          <a:xfrm>
            <a:off x="1678682" y="6418410"/>
            <a:ext cx="1070419" cy="182007"/>
          </a:xfrm>
          <a:prstGeom prst="rect">
            <a:avLst/>
          </a:prstGeom>
        </p:spPr>
        <p:txBody>
          <a:bodyPr vert="horz" wrap="square" lIns="0" tIns="8924" rIns="0" bIns="0" rtlCol="0">
            <a:spAutoFit/>
          </a:bodyPr>
          <a:lstStyle/>
          <a:p>
            <a:pPr marL="8924" defTabSz="642549">
              <a:spcBef>
                <a:spcPts val="70"/>
              </a:spcBef>
            </a:pPr>
            <a:r>
              <a:rPr sz="1124" b="1" i="1" spc="-25" dirty="0">
                <a:solidFill>
                  <a:srgbClr val="FFFFFF"/>
                </a:solidFill>
                <a:latin typeface="Arial"/>
                <a:cs typeface="Arial"/>
              </a:rPr>
              <a:t>Pan’s</a:t>
            </a:r>
            <a:r>
              <a:rPr sz="1124" b="1" i="1" spc="-28" dirty="0">
                <a:solidFill>
                  <a:srgbClr val="FFFFFF"/>
                </a:solidFill>
                <a:latin typeface="Arial"/>
                <a:cs typeface="Arial"/>
              </a:rPr>
              <a:t> </a:t>
            </a:r>
            <a:r>
              <a:rPr sz="1124" b="1" i="1" spc="-7" dirty="0">
                <a:solidFill>
                  <a:srgbClr val="FFFFFF"/>
                </a:solidFill>
                <a:latin typeface="Arial"/>
                <a:cs typeface="Arial"/>
              </a:rPr>
              <a:t>Labyrinth</a:t>
            </a:r>
            <a:endParaRPr sz="1124" dirty="0">
              <a:solidFill>
                <a:prstClr val="black"/>
              </a:solidFill>
              <a:latin typeface="Arial"/>
              <a:cs typeface="Arial"/>
            </a:endParaRPr>
          </a:p>
        </p:txBody>
      </p:sp>
    </p:spTree>
    <p:extLst>
      <p:ext uri="{BB962C8B-B14F-4D97-AF65-F5344CB8AC3E}">
        <p14:creationId xmlns:p14="http://schemas.microsoft.com/office/powerpoint/2010/main" val="97456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7" y="0"/>
            <a:ext cx="9470504" cy="786674"/>
          </a:xfrm>
        </p:spPr>
        <p:txBody>
          <a:bodyPr>
            <a:normAutofit fontScale="90000"/>
          </a:bodyPr>
          <a:lstStyle/>
          <a:p>
            <a:r>
              <a:rPr lang="en-GB" sz="5400" b="1" u="sng" dirty="0">
                <a:solidFill>
                  <a:srgbClr val="0070C0"/>
                </a:solidFill>
                <a:latin typeface="Candara" panose="020E0502030303020204" pitchFamily="34" charset="0"/>
              </a:rPr>
              <a:t>Film Studies Course Content</a:t>
            </a:r>
          </a:p>
        </p:txBody>
      </p:sp>
      <p:sp>
        <p:nvSpPr>
          <p:cNvPr id="4" name="TextBox 3"/>
          <p:cNvSpPr txBox="1"/>
          <p:nvPr/>
        </p:nvSpPr>
        <p:spPr>
          <a:xfrm>
            <a:off x="236408" y="850388"/>
            <a:ext cx="5408612" cy="5570756"/>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GB" sz="2000" b="1" u="sng" dirty="0"/>
              <a:t>EXAM ONE – AMERICAN AND BRITISH FILM</a:t>
            </a:r>
          </a:p>
          <a:p>
            <a:pPr marL="285750" indent="-285750">
              <a:buFont typeface="Arial" panose="020B0604020202020204" pitchFamily="34" charset="0"/>
              <a:buChar char="•"/>
            </a:pPr>
            <a:r>
              <a:rPr lang="en-GB" sz="2800" b="1" dirty="0"/>
              <a:t>Classic Hollywood</a:t>
            </a:r>
          </a:p>
          <a:p>
            <a:pPr marL="285750" indent="-285750">
              <a:buFont typeface="Arial" panose="020B0604020202020204" pitchFamily="34" charset="0"/>
              <a:buChar char="•"/>
            </a:pPr>
            <a:r>
              <a:rPr lang="en-GB" sz="2800" b="1" dirty="0"/>
              <a:t>Modern Hollywood</a:t>
            </a:r>
          </a:p>
          <a:p>
            <a:pPr marL="285750" indent="-285750">
              <a:buFont typeface="Arial" panose="020B0604020202020204" pitchFamily="34" charset="0"/>
              <a:buChar char="•"/>
            </a:pPr>
            <a:r>
              <a:rPr lang="en-GB" sz="2800" b="1" dirty="0"/>
              <a:t>Independent films</a:t>
            </a:r>
          </a:p>
          <a:p>
            <a:pPr marL="285750" indent="-285750">
              <a:buFont typeface="Arial" panose="020B0604020202020204" pitchFamily="34" charset="0"/>
              <a:buChar char="•"/>
            </a:pPr>
            <a:r>
              <a:rPr lang="en-GB" sz="2800" b="1" dirty="0"/>
              <a:t>British films</a:t>
            </a:r>
          </a:p>
          <a:p>
            <a:pPr marL="285750" indent="-285750">
              <a:buFont typeface="Arial" panose="020B0604020202020204" pitchFamily="34" charset="0"/>
              <a:buChar char="•"/>
            </a:pPr>
            <a:endParaRPr lang="en-GB" sz="2800" dirty="0"/>
          </a:p>
          <a:p>
            <a:r>
              <a:rPr lang="en-GB" sz="2800" dirty="0"/>
              <a:t> </a:t>
            </a:r>
            <a:r>
              <a:rPr lang="en-GB" sz="2800" b="1" i="1" u="sng" dirty="0"/>
              <a:t>You will study the following films:</a:t>
            </a:r>
          </a:p>
          <a:p>
            <a:pPr marL="285750" indent="-285750">
              <a:buFont typeface="Arial" panose="020B0604020202020204" pitchFamily="34" charset="0"/>
              <a:buChar char="•"/>
            </a:pPr>
            <a:r>
              <a:rPr lang="en-GB" sz="2800" i="1" dirty="0"/>
              <a:t>Some Like it Hot</a:t>
            </a:r>
          </a:p>
          <a:p>
            <a:pPr marL="285750" indent="-285750">
              <a:buFont typeface="Arial" panose="020B0604020202020204" pitchFamily="34" charset="0"/>
              <a:buChar char="•"/>
            </a:pPr>
            <a:r>
              <a:rPr lang="en-GB" sz="2800" i="1" dirty="0"/>
              <a:t>Do the Right Thing</a:t>
            </a:r>
          </a:p>
          <a:p>
            <a:pPr marL="285750" indent="-285750">
              <a:buFont typeface="Arial" panose="020B0604020202020204" pitchFamily="34" charset="0"/>
              <a:buChar char="•"/>
            </a:pPr>
            <a:r>
              <a:rPr lang="en-GB" sz="2800" i="1" dirty="0"/>
              <a:t>Captain Fantastic</a:t>
            </a:r>
            <a:r>
              <a:rPr lang="en-GB" sz="2800" dirty="0"/>
              <a:t> </a:t>
            </a:r>
          </a:p>
          <a:p>
            <a:pPr marL="285750" indent="-285750">
              <a:buFont typeface="Arial" panose="020B0604020202020204" pitchFamily="34" charset="0"/>
              <a:buChar char="•"/>
            </a:pPr>
            <a:r>
              <a:rPr lang="en-GB" sz="2800" i="1" dirty="0"/>
              <a:t>Joker</a:t>
            </a:r>
          </a:p>
          <a:p>
            <a:pPr marL="285750" indent="-285750">
              <a:buFont typeface="Arial" panose="020B0604020202020204" pitchFamily="34" charset="0"/>
              <a:buChar char="•"/>
            </a:pPr>
            <a:r>
              <a:rPr lang="en-GB" sz="2800" i="1" dirty="0"/>
              <a:t>This is England</a:t>
            </a:r>
          </a:p>
          <a:p>
            <a:pPr marL="285750" indent="-285750">
              <a:buFont typeface="Arial" panose="020B0604020202020204" pitchFamily="34" charset="0"/>
              <a:buChar char="•"/>
            </a:pPr>
            <a:r>
              <a:rPr lang="en-GB" sz="2800" i="1" dirty="0"/>
              <a:t>Trainspotting</a:t>
            </a:r>
          </a:p>
        </p:txBody>
      </p:sp>
      <p:pic>
        <p:nvPicPr>
          <p:cNvPr id="3" name="Picture 2" descr="Some Like It Hot - Wikipedia">
            <a:extLst>
              <a:ext uri="{FF2B5EF4-FFF2-40B4-BE49-F238E27FC236}">
                <a16:creationId xmlns:a16="http://schemas.microsoft.com/office/drawing/2014/main" id="{C2FBD5BC-306C-4AEA-BD6F-299FAFF11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896" y="676469"/>
            <a:ext cx="2087247" cy="3097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 the Right Thing (1989) - IMDb">
            <a:extLst>
              <a:ext uri="{FF2B5EF4-FFF2-40B4-BE49-F238E27FC236}">
                <a16:creationId xmlns:a16="http://schemas.microsoft.com/office/drawing/2014/main" id="{D131A856-AEAF-49D7-9166-CA15F81A9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3375" y="881324"/>
            <a:ext cx="1957118" cy="2892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ptain Fantastic [DVD]: Amazon.co.uk: Viggo Mortensen, George MacKay,  Samantha Isler, Steve Zahn, Frank Langella, Matt Ross, Viggo Mortensen,  George MacKay: DVD &amp; Blu-ray">
            <a:extLst>
              <a:ext uri="{FF2B5EF4-FFF2-40B4-BE49-F238E27FC236}">
                <a16:creationId xmlns:a16="http://schemas.microsoft.com/office/drawing/2014/main" id="{DDA97ABF-7AAF-447D-9A06-BAE505466B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8513" y="65523"/>
            <a:ext cx="2186783" cy="30973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oker (2019) - IMDb">
            <a:extLst>
              <a:ext uri="{FF2B5EF4-FFF2-40B4-BE49-F238E27FC236}">
                <a16:creationId xmlns:a16="http://schemas.microsoft.com/office/drawing/2014/main" id="{D258A029-478B-4DEF-A2F0-0808874954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5014" y="3228392"/>
            <a:ext cx="231378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is Is England (2006) - IMDb">
            <a:extLst>
              <a:ext uri="{FF2B5EF4-FFF2-40B4-BE49-F238E27FC236}">
                <a16:creationId xmlns:a16="http://schemas.microsoft.com/office/drawing/2014/main" id="{1C98C8A4-7F5C-4A56-8FF3-AC537EADC7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8283" y="3861378"/>
            <a:ext cx="1946471" cy="288465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https://encrypted-tbn0.gstatic.com/images?q=tbn:ANd9GcQ945N3yVoMRNgaProLr0bYNoMw1JWpkExLa4V9r1Yz8OWedk5jWVMr0mcRUXiS1lOymyDD0w">
            <a:extLst>
              <a:ext uri="{FF2B5EF4-FFF2-40B4-BE49-F238E27FC236}">
                <a16:creationId xmlns:a16="http://schemas.microsoft.com/office/drawing/2014/main" id="{EB266D11-80C1-4EE5-B883-B2C1E8EE23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3DFFF878-5D82-4978-BA4A-AA5AB41BABE1}"/>
              </a:ext>
            </a:extLst>
          </p:cNvPr>
          <p:cNvPicPr>
            <a:picLocks noChangeAspect="1"/>
          </p:cNvPicPr>
          <p:nvPr/>
        </p:nvPicPr>
        <p:blipFill>
          <a:blip r:embed="rId8"/>
          <a:stretch>
            <a:fillRect/>
          </a:stretch>
        </p:blipFill>
        <p:spPr>
          <a:xfrm>
            <a:off x="7769275" y="3812442"/>
            <a:ext cx="2051218" cy="3004479"/>
          </a:xfrm>
          <a:prstGeom prst="rect">
            <a:avLst/>
          </a:prstGeom>
        </p:spPr>
      </p:pic>
    </p:spTree>
    <p:extLst>
      <p:ext uri="{BB962C8B-B14F-4D97-AF65-F5344CB8AC3E}">
        <p14:creationId xmlns:p14="http://schemas.microsoft.com/office/powerpoint/2010/main" val="44270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 calcmode="lin" valueType="num">
                                      <p:cBhvr additive="base">
                                        <p:cTn id="26"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 calcmode="lin" valueType="num">
                                      <p:cBhvr additive="base">
                                        <p:cTn id="3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 calcmode="lin" valueType="num">
                                      <p:cBhvr additive="base">
                                        <p:cTn id="34"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 calcmode="lin" valueType="num">
                                      <p:cBhvr additive="base">
                                        <p:cTn id="38"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 calcmode="lin" valueType="num">
                                      <p:cBhvr additive="base">
                                        <p:cTn id="42"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4">
                                            <p:txEl>
                                              <p:pRg st="11" end="11"/>
                                            </p:txEl>
                                          </p:spTgt>
                                        </p:tgtEl>
                                        <p:attrNameLst>
                                          <p:attrName>style.visibility</p:attrName>
                                        </p:attrNameLst>
                                      </p:cBhvr>
                                      <p:to>
                                        <p:strVal val="visible"/>
                                      </p:to>
                                    </p:set>
                                    <p:anim calcmode="lin" valueType="num">
                                      <p:cBhvr additive="base">
                                        <p:cTn id="46"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4">
                                            <p:txEl>
                                              <p:pRg st="12" end="12"/>
                                            </p:txEl>
                                          </p:spTgt>
                                        </p:tgtEl>
                                        <p:attrNameLst>
                                          <p:attrName>style.visibility</p:attrName>
                                        </p:attrNameLst>
                                      </p:cBhvr>
                                      <p:to>
                                        <p:strVal val="visible"/>
                                      </p:to>
                                    </p:set>
                                    <p:anim calcmode="lin" valueType="num">
                                      <p:cBhvr additive="base">
                                        <p:cTn id="50"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76" y="-179671"/>
            <a:ext cx="8229600" cy="1143000"/>
          </a:xfrm>
        </p:spPr>
        <p:txBody>
          <a:bodyPr>
            <a:normAutofit/>
          </a:bodyPr>
          <a:lstStyle/>
          <a:p>
            <a:r>
              <a:rPr lang="en-GB" sz="4800" b="1" u="sng" dirty="0">
                <a:solidFill>
                  <a:srgbClr val="0070C0"/>
                </a:solidFill>
                <a:latin typeface="Candara" panose="020E0502030303020204" pitchFamily="34" charset="0"/>
              </a:rPr>
              <a:t>Film Studies Course Content</a:t>
            </a:r>
          </a:p>
        </p:txBody>
      </p:sp>
      <p:sp>
        <p:nvSpPr>
          <p:cNvPr id="5" name="TextBox 4"/>
          <p:cNvSpPr txBox="1"/>
          <p:nvPr/>
        </p:nvSpPr>
        <p:spPr>
          <a:xfrm>
            <a:off x="7326639" y="1112758"/>
            <a:ext cx="4485906" cy="4893647"/>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GB" sz="2400" b="1" u="sng" dirty="0"/>
              <a:t>EXAM TWO – VARIETIES OF FILM</a:t>
            </a:r>
          </a:p>
          <a:p>
            <a:pPr marL="285750" indent="-285750">
              <a:buFont typeface="Arial" panose="020B0604020202020204" pitchFamily="34" charset="0"/>
              <a:buChar char="•"/>
            </a:pPr>
            <a:r>
              <a:rPr lang="en-GB" sz="2400" b="1" dirty="0"/>
              <a:t>Global Films</a:t>
            </a:r>
          </a:p>
          <a:p>
            <a:pPr marL="285750" indent="-285750">
              <a:buFont typeface="Arial" panose="020B0604020202020204" pitchFamily="34" charset="0"/>
              <a:buChar char="•"/>
            </a:pPr>
            <a:r>
              <a:rPr lang="en-GB" sz="2400" b="1" dirty="0"/>
              <a:t>Documentary film</a:t>
            </a:r>
          </a:p>
          <a:p>
            <a:pPr marL="285750" indent="-285750">
              <a:buFont typeface="Arial" panose="020B0604020202020204" pitchFamily="34" charset="0"/>
              <a:buChar char="•"/>
            </a:pPr>
            <a:r>
              <a:rPr lang="en-GB" sz="2400" b="1" dirty="0"/>
              <a:t>Film Movements</a:t>
            </a:r>
          </a:p>
          <a:p>
            <a:pPr marL="285750" indent="-285750">
              <a:buFont typeface="Arial" panose="020B0604020202020204" pitchFamily="34" charset="0"/>
              <a:buChar char="•"/>
            </a:pPr>
            <a:endParaRPr lang="en-GB" sz="2400" dirty="0"/>
          </a:p>
          <a:p>
            <a:endParaRPr lang="en-GB" sz="2400" dirty="0"/>
          </a:p>
          <a:p>
            <a:r>
              <a:rPr lang="en-GB" sz="2400" b="1" i="1" u="sng" dirty="0"/>
              <a:t>You will study the following films:</a:t>
            </a:r>
          </a:p>
          <a:p>
            <a:pPr marL="342900" indent="-342900">
              <a:buFont typeface="Arial" panose="020B0604020202020204" pitchFamily="34" charset="0"/>
              <a:buChar char="•"/>
            </a:pPr>
            <a:r>
              <a:rPr lang="en-GB" sz="2400" i="1" dirty="0"/>
              <a:t>Pan’s Labyrinth</a:t>
            </a:r>
          </a:p>
          <a:p>
            <a:pPr marL="342900" indent="-342900">
              <a:buFont typeface="Arial" panose="020B0604020202020204" pitchFamily="34" charset="0"/>
              <a:buChar char="•"/>
            </a:pPr>
            <a:r>
              <a:rPr lang="en-GB" sz="2400" i="1" dirty="0"/>
              <a:t>House of Flying Daggers</a:t>
            </a:r>
          </a:p>
          <a:p>
            <a:pPr marL="342900" indent="-342900">
              <a:buFont typeface="Arial" panose="020B0604020202020204" pitchFamily="34" charset="0"/>
              <a:buChar char="•"/>
            </a:pPr>
            <a:r>
              <a:rPr lang="en-GB" sz="2400" i="1" dirty="0"/>
              <a:t>Amy</a:t>
            </a:r>
          </a:p>
          <a:p>
            <a:pPr marL="342900" indent="-342900">
              <a:buFont typeface="Arial" panose="020B0604020202020204" pitchFamily="34" charset="0"/>
              <a:buChar char="•"/>
            </a:pPr>
            <a:r>
              <a:rPr lang="en-GB" sz="2400" i="1" dirty="0"/>
              <a:t>Buster Keaton Short Films</a:t>
            </a:r>
          </a:p>
          <a:p>
            <a:pPr marL="342900" indent="-342900">
              <a:buFont typeface="Arial" panose="020B0604020202020204" pitchFamily="34" charset="0"/>
              <a:buChar char="•"/>
            </a:pPr>
            <a:r>
              <a:rPr lang="en-GB" sz="2400" i="1" dirty="0"/>
              <a:t>Memento</a:t>
            </a:r>
          </a:p>
          <a:p>
            <a:endParaRPr lang="en-GB" sz="2400" dirty="0"/>
          </a:p>
        </p:txBody>
      </p:sp>
      <p:pic>
        <p:nvPicPr>
          <p:cNvPr id="2052" name="Picture 4" descr="House Of Flying Daggers | House of flying daggers, Really good movies, Good  movies">
            <a:extLst>
              <a:ext uri="{FF2B5EF4-FFF2-40B4-BE49-F238E27FC236}">
                <a16:creationId xmlns:a16="http://schemas.microsoft.com/office/drawing/2014/main" id="{4F0E4C45-20E2-4839-8B0F-AD4139BFD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63" y="687896"/>
            <a:ext cx="2508601" cy="36817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mazon.com: Pan's Labyrinth : Álvaro Agustín, Alfonso Cuarón, Bertha  Navarro, Guillermo del Toro, Frida Torresblanco, Sergi López, Maribel  Verdú, Ivana Baquero, Doug Jones, Ariadna Gil, Guillermo del Toro,  Guillermo del Toro: Movies">
            <a:extLst>
              <a:ext uri="{FF2B5EF4-FFF2-40B4-BE49-F238E27FC236}">
                <a16:creationId xmlns:a16="http://schemas.microsoft.com/office/drawing/2014/main" id="{B3C60832-6708-452A-B322-D10073E06C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079" y="676613"/>
            <a:ext cx="2251164" cy="31927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GPD Amy Winehouse Documentary Cool Movie Poster in sizes : Amazon.co.uk:  Home &amp; Kitchen">
            <a:extLst>
              <a:ext uri="{FF2B5EF4-FFF2-40B4-BE49-F238E27FC236}">
                <a16:creationId xmlns:a16="http://schemas.microsoft.com/office/drawing/2014/main" id="{6E8F57AC-372C-4D7E-815C-AC356A9DE5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658" y="687896"/>
            <a:ext cx="2107647" cy="31235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High Sign' (Short 1921) - IMDb">
            <a:extLst>
              <a:ext uri="{FF2B5EF4-FFF2-40B4-BE49-F238E27FC236}">
                <a16:creationId xmlns:a16="http://schemas.microsoft.com/office/drawing/2014/main" id="{1FC5038A-2060-415A-BD39-F688FAE87F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6959" y="3915717"/>
            <a:ext cx="1895519" cy="28324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OSTERS Memento Movie 61cm x 91cm 24inx36in : Amazon.co.uk: Home &amp; Kitchen">
            <a:extLst>
              <a:ext uri="{FF2B5EF4-FFF2-40B4-BE49-F238E27FC236}">
                <a16:creationId xmlns:a16="http://schemas.microsoft.com/office/drawing/2014/main" id="{4BC5DBF0-2998-44B6-8ACE-9A6DF6C6D8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989" y="3927262"/>
            <a:ext cx="1982889" cy="2820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7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 calcmode="lin" valueType="num">
                                      <p:cBhvr additive="base">
                                        <p:cTn id="2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 calcmode="lin" valueType="num">
                                      <p:cBhvr additive="base">
                                        <p:cTn id="2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 calcmode="lin" valueType="num">
                                      <p:cBhvr additive="base">
                                        <p:cTn id="3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 calcmode="lin" valueType="num">
                                      <p:cBhvr additive="base">
                                        <p:cTn id="39"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anim calcmode="lin" valueType="num">
                                      <p:cBhvr additive="base">
                                        <p:cTn id="43"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450478" y="1"/>
            <a:ext cx="2213121" cy="3382149"/>
          </a:xfrm>
          <a:prstGeom prst="rect">
            <a:avLst/>
          </a:prstGeom>
        </p:spPr>
      </p:pic>
      <p:sp>
        <p:nvSpPr>
          <p:cNvPr id="4" name="object 4"/>
          <p:cNvSpPr txBox="1"/>
          <p:nvPr/>
        </p:nvSpPr>
        <p:spPr>
          <a:xfrm>
            <a:off x="532894" y="1795176"/>
            <a:ext cx="5078285" cy="4822738"/>
          </a:xfrm>
          <a:prstGeom prst="rect">
            <a:avLst/>
          </a:prstGeom>
          <a:solidFill>
            <a:schemeClr val="accent6">
              <a:lumMod val="20000"/>
              <a:lumOff val="80000"/>
            </a:schemeClr>
          </a:solidFill>
          <a:ln w="19050">
            <a:solidFill>
              <a:schemeClr val="tx1"/>
            </a:solidFill>
          </a:ln>
        </p:spPr>
        <p:txBody>
          <a:bodyPr vert="horz" wrap="square" lIns="0" tIns="1785" rIns="0" bIns="0" rtlCol="0">
            <a:spAutoFit/>
          </a:bodyPr>
          <a:lstStyle/>
          <a:p>
            <a:pPr marL="8924" marR="3570" algn="ctr">
              <a:lnSpc>
                <a:spcPct val="104200"/>
              </a:lnSpc>
              <a:spcBef>
                <a:spcPts val="14"/>
              </a:spcBef>
            </a:pPr>
            <a:r>
              <a:rPr sz="2200" spc="-18" dirty="0">
                <a:cs typeface="Arial MT"/>
              </a:rPr>
              <a:t>Throughout</a:t>
            </a:r>
            <a:r>
              <a:rPr sz="2200" spc="-4" dirty="0">
                <a:cs typeface="Arial MT"/>
              </a:rPr>
              <a:t> </a:t>
            </a:r>
            <a:r>
              <a:rPr sz="2200" spc="-18" dirty="0">
                <a:cs typeface="Arial MT"/>
              </a:rPr>
              <a:t>the</a:t>
            </a:r>
            <a:r>
              <a:rPr sz="2200" dirty="0">
                <a:cs typeface="Arial MT"/>
              </a:rPr>
              <a:t> </a:t>
            </a:r>
            <a:r>
              <a:rPr sz="2200" spc="-14" dirty="0">
                <a:cs typeface="Arial MT"/>
              </a:rPr>
              <a:t>duration</a:t>
            </a:r>
            <a:r>
              <a:rPr sz="2200" dirty="0">
                <a:cs typeface="Arial MT"/>
              </a:rPr>
              <a:t> </a:t>
            </a:r>
            <a:r>
              <a:rPr sz="2200" spc="-14" dirty="0">
                <a:cs typeface="Arial MT"/>
              </a:rPr>
              <a:t>of</a:t>
            </a:r>
            <a:r>
              <a:rPr sz="2200" dirty="0">
                <a:cs typeface="Arial MT"/>
              </a:rPr>
              <a:t> </a:t>
            </a:r>
            <a:r>
              <a:rPr sz="2200" spc="-18" dirty="0">
                <a:cs typeface="Arial MT"/>
              </a:rPr>
              <a:t>the</a:t>
            </a:r>
            <a:r>
              <a:rPr sz="2200" dirty="0">
                <a:cs typeface="Arial MT"/>
              </a:rPr>
              <a:t> </a:t>
            </a:r>
            <a:r>
              <a:rPr sz="2200" spc="-18" dirty="0">
                <a:cs typeface="Arial MT"/>
              </a:rPr>
              <a:t>first</a:t>
            </a:r>
            <a:r>
              <a:rPr sz="2200" dirty="0">
                <a:cs typeface="Arial MT"/>
              </a:rPr>
              <a:t> </a:t>
            </a:r>
            <a:r>
              <a:rPr sz="2200" spc="-39" dirty="0">
                <a:cs typeface="Arial MT"/>
              </a:rPr>
              <a:t>year</a:t>
            </a:r>
            <a:r>
              <a:rPr sz="2200" dirty="0">
                <a:cs typeface="Arial MT"/>
              </a:rPr>
              <a:t> </a:t>
            </a:r>
            <a:r>
              <a:rPr sz="2200" spc="-11" dirty="0">
                <a:cs typeface="Arial MT"/>
              </a:rPr>
              <a:t>we</a:t>
            </a:r>
            <a:r>
              <a:rPr sz="2200" dirty="0">
                <a:cs typeface="Arial MT"/>
              </a:rPr>
              <a:t> </a:t>
            </a:r>
            <a:r>
              <a:rPr sz="2200" spc="-28" dirty="0">
                <a:cs typeface="Arial MT"/>
              </a:rPr>
              <a:t>will</a:t>
            </a:r>
            <a:r>
              <a:rPr sz="2200" dirty="0">
                <a:cs typeface="Arial MT"/>
              </a:rPr>
              <a:t> </a:t>
            </a:r>
            <a:r>
              <a:rPr sz="2200" spc="-11" dirty="0">
                <a:cs typeface="Arial MT"/>
              </a:rPr>
              <a:t>study</a:t>
            </a:r>
            <a:r>
              <a:rPr sz="2200" dirty="0">
                <a:cs typeface="Arial MT"/>
              </a:rPr>
              <a:t> </a:t>
            </a:r>
            <a:r>
              <a:rPr sz="2200" spc="-42" dirty="0">
                <a:cs typeface="Arial MT"/>
              </a:rPr>
              <a:t>a </a:t>
            </a:r>
            <a:r>
              <a:rPr sz="2200" spc="-28" dirty="0">
                <a:cs typeface="Arial MT"/>
              </a:rPr>
              <a:t>range</a:t>
            </a:r>
            <a:r>
              <a:rPr sz="2200" spc="4" dirty="0">
                <a:cs typeface="Arial MT"/>
              </a:rPr>
              <a:t> </a:t>
            </a:r>
            <a:r>
              <a:rPr sz="2200" spc="-14" dirty="0">
                <a:cs typeface="Arial MT"/>
              </a:rPr>
              <a:t>of</a:t>
            </a:r>
            <a:r>
              <a:rPr sz="2200" spc="4" dirty="0">
                <a:cs typeface="Arial MT"/>
              </a:rPr>
              <a:t> </a:t>
            </a:r>
            <a:r>
              <a:rPr sz="2200" spc="-11" dirty="0">
                <a:cs typeface="Arial MT"/>
              </a:rPr>
              <a:t>short</a:t>
            </a:r>
            <a:r>
              <a:rPr sz="2200" spc="4" dirty="0">
                <a:cs typeface="Arial MT"/>
              </a:rPr>
              <a:t> </a:t>
            </a:r>
            <a:r>
              <a:rPr sz="2200" spc="-28" dirty="0">
                <a:cs typeface="Arial MT"/>
              </a:rPr>
              <a:t>films</a:t>
            </a:r>
            <a:r>
              <a:rPr lang="en-GB" sz="2200" spc="-28" dirty="0">
                <a:cs typeface="Arial MT"/>
              </a:rPr>
              <a:t> and screenplays</a:t>
            </a:r>
            <a:r>
              <a:rPr sz="2200" spc="4" dirty="0">
                <a:cs typeface="Arial MT"/>
              </a:rPr>
              <a:t> </a:t>
            </a:r>
            <a:r>
              <a:rPr sz="2200" spc="-35" dirty="0">
                <a:cs typeface="Arial MT"/>
              </a:rPr>
              <a:t>in</a:t>
            </a:r>
            <a:r>
              <a:rPr sz="2200" spc="7" dirty="0">
                <a:cs typeface="Arial MT"/>
              </a:rPr>
              <a:t> </a:t>
            </a:r>
            <a:r>
              <a:rPr sz="2200" spc="-14" dirty="0">
                <a:cs typeface="Arial MT"/>
              </a:rPr>
              <a:t>addition</a:t>
            </a:r>
            <a:r>
              <a:rPr sz="2200" spc="4" dirty="0">
                <a:cs typeface="Arial MT"/>
              </a:rPr>
              <a:t> </a:t>
            </a:r>
            <a:r>
              <a:rPr sz="2200" spc="7" dirty="0">
                <a:cs typeface="Arial MT"/>
              </a:rPr>
              <a:t>to</a:t>
            </a:r>
            <a:r>
              <a:rPr sz="2200" spc="4" dirty="0">
                <a:cs typeface="Arial MT"/>
              </a:rPr>
              <a:t> </a:t>
            </a:r>
            <a:r>
              <a:rPr sz="2200" spc="-18" dirty="0">
                <a:cs typeface="Arial MT"/>
              </a:rPr>
              <a:t>the</a:t>
            </a:r>
            <a:r>
              <a:rPr sz="2200" spc="4" dirty="0">
                <a:cs typeface="Arial MT"/>
              </a:rPr>
              <a:t> </a:t>
            </a:r>
            <a:r>
              <a:rPr sz="2200" spc="-28" dirty="0">
                <a:cs typeface="Arial MT"/>
              </a:rPr>
              <a:t>main</a:t>
            </a:r>
            <a:r>
              <a:rPr sz="2200" spc="7" dirty="0">
                <a:cs typeface="Arial MT"/>
              </a:rPr>
              <a:t> </a:t>
            </a:r>
            <a:r>
              <a:rPr sz="2200" spc="-11" dirty="0">
                <a:cs typeface="Arial MT"/>
              </a:rPr>
              <a:t>texts.</a:t>
            </a:r>
            <a:r>
              <a:rPr sz="2200" spc="4" dirty="0">
                <a:cs typeface="Arial MT"/>
              </a:rPr>
              <a:t> </a:t>
            </a:r>
            <a:r>
              <a:rPr sz="2200" spc="-39" dirty="0">
                <a:cs typeface="Arial MT"/>
              </a:rPr>
              <a:t>These </a:t>
            </a:r>
            <a:r>
              <a:rPr sz="2200" spc="-11" dirty="0">
                <a:cs typeface="Arial MT"/>
              </a:rPr>
              <a:t>short</a:t>
            </a:r>
            <a:r>
              <a:rPr sz="2200" dirty="0">
                <a:cs typeface="Arial MT"/>
              </a:rPr>
              <a:t> </a:t>
            </a:r>
            <a:r>
              <a:rPr sz="2200" spc="-28" dirty="0">
                <a:cs typeface="Arial MT"/>
              </a:rPr>
              <a:t>films</a:t>
            </a:r>
            <a:r>
              <a:rPr sz="2200" spc="4" dirty="0">
                <a:cs typeface="Arial MT"/>
              </a:rPr>
              <a:t> </a:t>
            </a:r>
            <a:r>
              <a:rPr sz="2200" spc="-28" dirty="0">
                <a:cs typeface="Arial MT"/>
              </a:rPr>
              <a:t>will</a:t>
            </a:r>
            <a:r>
              <a:rPr sz="2200" spc="4" dirty="0">
                <a:cs typeface="Arial MT"/>
              </a:rPr>
              <a:t> </a:t>
            </a:r>
            <a:r>
              <a:rPr sz="2200" spc="-18" dirty="0">
                <a:cs typeface="Arial MT"/>
              </a:rPr>
              <a:t>then</a:t>
            </a:r>
            <a:r>
              <a:rPr sz="2200" spc="4" dirty="0">
                <a:cs typeface="Arial MT"/>
              </a:rPr>
              <a:t> </a:t>
            </a:r>
            <a:r>
              <a:rPr sz="2200" spc="-11" dirty="0">
                <a:cs typeface="Arial MT"/>
              </a:rPr>
              <a:t>form</a:t>
            </a:r>
            <a:r>
              <a:rPr sz="2200" spc="4" dirty="0">
                <a:cs typeface="Arial MT"/>
              </a:rPr>
              <a:t> </a:t>
            </a:r>
            <a:r>
              <a:rPr sz="2200" spc="-18" dirty="0">
                <a:cs typeface="Arial MT"/>
              </a:rPr>
              <a:t>the</a:t>
            </a:r>
            <a:r>
              <a:rPr sz="2200" spc="4" dirty="0">
                <a:cs typeface="Arial MT"/>
              </a:rPr>
              <a:t> </a:t>
            </a:r>
            <a:r>
              <a:rPr sz="2200" spc="-21" dirty="0">
                <a:cs typeface="Arial MT"/>
              </a:rPr>
              <a:t>inspiration</a:t>
            </a:r>
            <a:r>
              <a:rPr sz="2200" spc="4" dirty="0">
                <a:cs typeface="Arial MT"/>
              </a:rPr>
              <a:t> </a:t>
            </a:r>
            <a:r>
              <a:rPr sz="2200" spc="-14" dirty="0">
                <a:cs typeface="Arial MT"/>
              </a:rPr>
              <a:t>for</a:t>
            </a:r>
            <a:r>
              <a:rPr sz="2200" spc="4" dirty="0">
                <a:cs typeface="Arial MT"/>
              </a:rPr>
              <a:t> </a:t>
            </a:r>
            <a:r>
              <a:rPr sz="2200" spc="-18" dirty="0">
                <a:cs typeface="Arial MT"/>
              </a:rPr>
              <a:t>the</a:t>
            </a:r>
            <a:r>
              <a:rPr sz="2200" spc="4" dirty="0">
                <a:cs typeface="Arial MT"/>
              </a:rPr>
              <a:t> </a:t>
            </a:r>
            <a:r>
              <a:rPr sz="2200" spc="-11" dirty="0">
                <a:cs typeface="Arial MT"/>
              </a:rPr>
              <a:t>short</a:t>
            </a:r>
            <a:r>
              <a:rPr sz="2200" spc="4" dirty="0">
                <a:cs typeface="Arial MT"/>
              </a:rPr>
              <a:t> </a:t>
            </a:r>
            <a:r>
              <a:rPr sz="2200" spc="-28" dirty="0">
                <a:cs typeface="Arial MT"/>
              </a:rPr>
              <a:t>films </a:t>
            </a:r>
            <a:r>
              <a:rPr sz="2200" spc="-302" dirty="0">
                <a:cs typeface="Arial MT"/>
              </a:rPr>
              <a:t> </a:t>
            </a:r>
            <a:r>
              <a:rPr sz="2200" spc="-7" dirty="0">
                <a:cs typeface="Arial MT"/>
              </a:rPr>
              <a:t>that</a:t>
            </a:r>
            <a:r>
              <a:rPr sz="2200" spc="-4" dirty="0">
                <a:cs typeface="Arial MT"/>
              </a:rPr>
              <a:t> </a:t>
            </a:r>
            <a:r>
              <a:rPr sz="2200" spc="-21" dirty="0">
                <a:cs typeface="Arial MT"/>
              </a:rPr>
              <a:t>you</a:t>
            </a:r>
            <a:r>
              <a:rPr sz="2200" dirty="0">
                <a:cs typeface="Arial MT"/>
              </a:rPr>
              <a:t> </a:t>
            </a:r>
            <a:r>
              <a:rPr sz="2200" spc="-39" dirty="0">
                <a:cs typeface="Arial MT"/>
              </a:rPr>
              <a:t>have</a:t>
            </a:r>
            <a:r>
              <a:rPr sz="2200" dirty="0">
                <a:cs typeface="Arial MT"/>
              </a:rPr>
              <a:t> </a:t>
            </a:r>
            <a:r>
              <a:rPr sz="2200" spc="7" dirty="0">
                <a:cs typeface="Arial MT"/>
              </a:rPr>
              <a:t>to</a:t>
            </a:r>
            <a:r>
              <a:rPr sz="2200" dirty="0">
                <a:cs typeface="Arial MT"/>
              </a:rPr>
              <a:t> </a:t>
            </a:r>
            <a:r>
              <a:rPr sz="2200" spc="-18" dirty="0">
                <a:cs typeface="Arial MT"/>
              </a:rPr>
              <a:t>make.</a:t>
            </a:r>
            <a:endParaRPr sz="2200" dirty="0">
              <a:cs typeface="Arial MT"/>
            </a:endParaRPr>
          </a:p>
          <a:p>
            <a:pPr algn="ctr">
              <a:spcBef>
                <a:spcPts val="18"/>
              </a:spcBef>
            </a:pPr>
            <a:endParaRPr lang="en-US" sz="2200" dirty="0">
              <a:cs typeface="Arial MT"/>
            </a:endParaRPr>
          </a:p>
          <a:p>
            <a:pPr algn="ctr">
              <a:spcBef>
                <a:spcPts val="18"/>
              </a:spcBef>
            </a:pPr>
            <a:r>
              <a:rPr lang="en-US" sz="2200" dirty="0">
                <a:cs typeface="Arial MT"/>
              </a:rPr>
              <a:t>Your coursework you will have a choice of writing a screenplay for an original short film and producing a digital storyboard </a:t>
            </a:r>
            <a:r>
              <a:rPr lang="en-US" sz="2200" b="1" dirty="0">
                <a:cs typeface="Arial MT"/>
              </a:rPr>
              <a:t>OR</a:t>
            </a:r>
            <a:r>
              <a:rPr lang="en-US" sz="2200" dirty="0">
                <a:cs typeface="Arial MT"/>
              </a:rPr>
              <a:t> making a 5 minute short film. </a:t>
            </a:r>
            <a:r>
              <a:rPr sz="2200" spc="-67" dirty="0">
                <a:cs typeface="Arial MT"/>
              </a:rPr>
              <a:t>You</a:t>
            </a:r>
            <a:r>
              <a:rPr sz="2200" spc="4" dirty="0">
                <a:cs typeface="Arial MT"/>
              </a:rPr>
              <a:t> </a:t>
            </a:r>
            <a:r>
              <a:rPr sz="2200" spc="-28" dirty="0">
                <a:cs typeface="Arial MT"/>
              </a:rPr>
              <a:t>will</a:t>
            </a:r>
            <a:r>
              <a:rPr sz="2200" spc="7" dirty="0">
                <a:cs typeface="Arial MT"/>
              </a:rPr>
              <a:t> </a:t>
            </a:r>
            <a:r>
              <a:rPr sz="2200" spc="-18" dirty="0">
                <a:cs typeface="Arial MT"/>
              </a:rPr>
              <a:t>take</a:t>
            </a:r>
            <a:r>
              <a:rPr sz="2200" spc="4" dirty="0">
                <a:cs typeface="Arial MT"/>
              </a:rPr>
              <a:t> </a:t>
            </a:r>
            <a:r>
              <a:rPr sz="2200" spc="-28" dirty="0">
                <a:cs typeface="Arial MT"/>
              </a:rPr>
              <a:t>influences</a:t>
            </a:r>
            <a:r>
              <a:rPr sz="2200" spc="7" dirty="0">
                <a:cs typeface="Arial MT"/>
              </a:rPr>
              <a:t> </a:t>
            </a:r>
            <a:r>
              <a:rPr sz="2200" spc="-18" dirty="0">
                <a:cs typeface="Arial MT"/>
              </a:rPr>
              <a:t>from</a:t>
            </a:r>
            <a:r>
              <a:rPr sz="2200" spc="4" dirty="0">
                <a:cs typeface="Arial MT"/>
              </a:rPr>
              <a:t> </a:t>
            </a:r>
            <a:r>
              <a:rPr sz="2200" spc="-18" dirty="0">
                <a:cs typeface="Arial MT"/>
              </a:rPr>
              <a:t>the</a:t>
            </a:r>
            <a:r>
              <a:rPr sz="2200" spc="4" dirty="0">
                <a:cs typeface="Arial MT"/>
              </a:rPr>
              <a:t> </a:t>
            </a:r>
            <a:r>
              <a:rPr sz="2200" spc="-11" dirty="0">
                <a:cs typeface="Arial MT"/>
              </a:rPr>
              <a:t>short</a:t>
            </a:r>
            <a:r>
              <a:rPr sz="2200" spc="7" dirty="0">
                <a:cs typeface="Arial MT"/>
              </a:rPr>
              <a:t> </a:t>
            </a:r>
            <a:r>
              <a:rPr sz="2200" spc="-28" dirty="0">
                <a:cs typeface="Arial MT"/>
              </a:rPr>
              <a:t>films</a:t>
            </a:r>
            <a:r>
              <a:rPr sz="2200" spc="4" dirty="0">
                <a:cs typeface="Arial MT"/>
              </a:rPr>
              <a:t> </a:t>
            </a:r>
            <a:r>
              <a:rPr sz="2200" spc="-7" dirty="0">
                <a:cs typeface="Arial MT"/>
              </a:rPr>
              <a:t>that </a:t>
            </a:r>
            <a:r>
              <a:rPr sz="2200" spc="-302" dirty="0">
                <a:cs typeface="Arial MT"/>
              </a:rPr>
              <a:t> </a:t>
            </a:r>
            <a:r>
              <a:rPr sz="2200" spc="-11" dirty="0">
                <a:cs typeface="Arial MT"/>
              </a:rPr>
              <a:t>we’ve</a:t>
            </a:r>
            <a:r>
              <a:rPr sz="2200" spc="-4" dirty="0">
                <a:cs typeface="Arial MT"/>
              </a:rPr>
              <a:t> </a:t>
            </a:r>
            <a:r>
              <a:rPr sz="2200" spc="-11" dirty="0">
                <a:cs typeface="Arial MT"/>
              </a:rPr>
              <a:t>studied</a:t>
            </a:r>
            <a:r>
              <a:rPr sz="2200" dirty="0">
                <a:cs typeface="Arial MT"/>
              </a:rPr>
              <a:t> </a:t>
            </a:r>
            <a:r>
              <a:rPr sz="2200" spc="-32" dirty="0">
                <a:cs typeface="Arial MT"/>
              </a:rPr>
              <a:t>as</a:t>
            </a:r>
            <a:r>
              <a:rPr sz="2200" dirty="0">
                <a:cs typeface="Arial MT"/>
              </a:rPr>
              <a:t> </a:t>
            </a:r>
            <a:r>
              <a:rPr sz="2200" spc="-28" dirty="0">
                <a:cs typeface="Arial MT"/>
              </a:rPr>
              <a:t>well</a:t>
            </a:r>
            <a:r>
              <a:rPr sz="2200" dirty="0">
                <a:cs typeface="Arial MT"/>
              </a:rPr>
              <a:t> </a:t>
            </a:r>
            <a:r>
              <a:rPr sz="2200" spc="-32" dirty="0">
                <a:cs typeface="Arial MT"/>
              </a:rPr>
              <a:t>as</a:t>
            </a:r>
            <a:r>
              <a:rPr sz="2200" spc="-4" dirty="0">
                <a:cs typeface="Arial MT"/>
              </a:rPr>
              <a:t> </a:t>
            </a:r>
            <a:r>
              <a:rPr sz="2200" spc="-35" dirty="0">
                <a:cs typeface="Arial MT"/>
              </a:rPr>
              <a:t>any</a:t>
            </a:r>
            <a:r>
              <a:rPr sz="2200" dirty="0">
                <a:cs typeface="Arial MT"/>
              </a:rPr>
              <a:t> </a:t>
            </a:r>
            <a:r>
              <a:rPr sz="2200" spc="-14" dirty="0">
                <a:cs typeface="Arial MT"/>
              </a:rPr>
              <a:t>other</a:t>
            </a:r>
            <a:r>
              <a:rPr sz="2200" dirty="0">
                <a:cs typeface="Arial MT"/>
              </a:rPr>
              <a:t> </a:t>
            </a:r>
            <a:r>
              <a:rPr sz="2200" spc="-14" dirty="0">
                <a:cs typeface="Arial MT"/>
              </a:rPr>
              <a:t>cinematic</a:t>
            </a:r>
            <a:r>
              <a:rPr sz="2200" dirty="0">
                <a:cs typeface="Arial MT"/>
              </a:rPr>
              <a:t> </a:t>
            </a:r>
            <a:r>
              <a:rPr sz="2200" spc="-28" dirty="0">
                <a:cs typeface="Arial MT"/>
              </a:rPr>
              <a:t>influences</a:t>
            </a:r>
            <a:r>
              <a:rPr lang="en-GB" sz="2200" spc="-28" dirty="0">
                <a:cs typeface="Arial MT"/>
              </a:rPr>
              <a:t>.</a:t>
            </a:r>
            <a:endParaRPr sz="2200" dirty="0">
              <a:cs typeface="Arial MT"/>
            </a:endParaRPr>
          </a:p>
        </p:txBody>
      </p:sp>
      <p:pic>
        <p:nvPicPr>
          <p:cNvPr id="6" name="object 6"/>
          <p:cNvPicPr/>
          <p:nvPr/>
        </p:nvPicPr>
        <p:blipFill>
          <a:blip r:embed="rId3" cstate="print"/>
          <a:stretch>
            <a:fillRect/>
          </a:stretch>
        </p:blipFill>
        <p:spPr>
          <a:xfrm>
            <a:off x="6148115" y="1"/>
            <a:ext cx="2213122" cy="3382149"/>
          </a:xfrm>
          <a:prstGeom prst="rect">
            <a:avLst/>
          </a:prstGeom>
        </p:spPr>
      </p:pic>
      <p:pic>
        <p:nvPicPr>
          <p:cNvPr id="7" name="object 7"/>
          <p:cNvPicPr/>
          <p:nvPr/>
        </p:nvPicPr>
        <p:blipFill>
          <a:blip r:embed="rId4" cstate="print"/>
          <a:stretch>
            <a:fillRect/>
          </a:stretch>
        </p:blipFill>
        <p:spPr>
          <a:xfrm>
            <a:off x="6148115" y="3471388"/>
            <a:ext cx="4515482" cy="3382150"/>
          </a:xfrm>
          <a:prstGeom prst="rect">
            <a:avLst/>
          </a:prstGeom>
        </p:spPr>
      </p:pic>
      <p:sp>
        <p:nvSpPr>
          <p:cNvPr id="8" name="object 8"/>
          <p:cNvSpPr txBox="1">
            <a:spLocks noGrp="1"/>
          </p:cNvSpPr>
          <p:nvPr>
            <p:ph type="title"/>
          </p:nvPr>
        </p:nvSpPr>
        <p:spPr>
          <a:xfrm>
            <a:off x="302002" y="240086"/>
            <a:ext cx="5540067" cy="1227806"/>
          </a:xfrm>
          <a:prstGeom prst="rect">
            <a:avLst/>
          </a:prstGeom>
        </p:spPr>
        <p:txBody>
          <a:bodyPr vert="horz" wrap="square" lIns="0" tIns="8924" rIns="0" bIns="0" rtlCol="0" anchor="ctr">
            <a:spAutoFit/>
          </a:bodyPr>
          <a:lstStyle/>
          <a:p>
            <a:pPr marL="8924">
              <a:spcBef>
                <a:spcPts val="70"/>
              </a:spcBef>
            </a:pPr>
            <a:r>
              <a:rPr lang="en-GB" b="1" u="sng" dirty="0">
                <a:solidFill>
                  <a:srgbClr val="0070C0"/>
                </a:solidFill>
                <a:latin typeface="Candara" panose="020E0502030303020204" pitchFamily="34" charset="0"/>
              </a:rPr>
              <a:t>Coursework:</a:t>
            </a:r>
            <a:br>
              <a:rPr lang="en-GB" b="1" u="sng" dirty="0">
                <a:solidFill>
                  <a:srgbClr val="0070C0"/>
                </a:solidFill>
                <a:latin typeface="Candara" panose="020E0502030303020204" pitchFamily="34" charset="0"/>
              </a:rPr>
            </a:br>
            <a:r>
              <a:rPr b="1" u="sng" dirty="0">
                <a:solidFill>
                  <a:srgbClr val="0070C0"/>
                </a:solidFill>
                <a:latin typeface="Candara" panose="020E0502030303020204" pitchFamily="34" charset="0"/>
              </a:rPr>
              <a:t>The</a:t>
            </a:r>
            <a:r>
              <a:rPr b="1" u="sng" spc="-28" dirty="0">
                <a:solidFill>
                  <a:srgbClr val="0070C0"/>
                </a:solidFill>
                <a:latin typeface="Candara" panose="020E0502030303020204" pitchFamily="34" charset="0"/>
              </a:rPr>
              <a:t> </a:t>
            </a:r>
            <a:r>
              <a:rPr b="1" u="sng" spc="-11" dirty="0">
                <a:solidFill>
                  <a:srgbClr val="0070C0"/>
                </a:solidFill>
                <a:latin typeface="Candara" panose="020E0502030303020204" pitchFamily="34" charset="0"/>
              </a:rPr>
              <a:t>Short</a:t>
            </a:r>
            <a:r>
              <a:rPr b="1" u="sng" spc="-28" dirty="0">
                <a:solidFill>
                  <a:srgbClr val="0070C0"/>
                </a:solidFill>
                <a:latin typeface="Candara" panose="020E0502030303020204" pitchFamily="34" charset="0"/>
              </a:rPr>
              <a:t> Film</a:t>
            </a:r>
          </a:p>
        </p:txBody>
      </p:sp>
    </p:spTree>
    <p:extLst>
      <p:ext uri="{BB962C8B-B14F-4D97-AF65-F5344CB8AC3E}">
        <p14:creationId xmlns:p14="http://schemas.microsoft.com/office/powerpoint/2010/main" val="36942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740" y="-67753"/>
            <a:ext cx="9252520" cy="1143000"/>
          </a:xfrm>
        </p:spPr>
        <p:txBody>
          <a:bodyPr>
            <a:noAutofit/>
          </a:bodyPr>
          <a:lstStyle/>
          <a:p>
            <a:r>
              <a:rPr lang="en-GB" sz="4000" b="1" u="sng" dirty="0">
                <a:latin typeface="Candara" panose="020E0502030303020204" pitchFamily="34" charset="0"/>
              </a:rPr>
              <a:t>What makes a good Film Studies student?</a:t>
            </a:r>
          </a:p>
        </p:txBody>
      </p:sp>
      <p:sp>
        <p:nvSpPr>
          <p:cNvPr id="3" name="Content Placeholder 2"/>
          <p:cNvSpPr>
            <a:spLocks noGrp="1"/>
          </p:cNvSpPr>
          <p:nvPr>
            <p:ph idx="1"/>
          </p:nvPr>
        </p:nvSpPr>
        <p:spPr>
          <a:xfrm>
            <a:off x="360727" y="1240828"/>
            <a:ext cx="11367082" cy="3556992"/>
          </a:xfrm>
          <a:solidFill>
            <a:schemeClr val="accent6">
              <a:lumMod val="20000"/>
              <a:lumOff val="80000"/>
            </a:schemeClr>
          </a:solidFill>
          <a:ln>
            <a:solidFill>
              <a:schemeClr val="tx1"/>
            </a:solidFill>
          </a:ln>
        </p:spPr>
        <p:txBody>
          <a:bodyPr>
            <a:normAutofit/>
          </a:bodyPr>
          <a:lstStyle/>
          <a:p>
            <a:r>
              <a:rPr lang="en-GB" dirty="0"/>
              <a:t>Creativity</a:t>
            </a:r>
          </a:p>
          <a:p>
            <a:r>
              <a:rPr lang="en-GB" dirty="0"/>
              <a:t>Good communication skills – lots of discussion!</a:t>
            </a:r>
          </a:p>
          <a:p>
            <a:r>
              <a:rPr lang="en-GB" dirty="0"/>
              <a:t>Organisation (there’s a </a:t>
            </a:r>
            <a:r>
              <a:rPr lang="en-GB" i="1" dirty="0"/>
              <a:t>lot</a:t>
            </a:r>
            <a:r>
              <a:rPr lang="en-GB" dirty="0"/>
              <a:t> to do in two years!)</a:t>
            </a:r>
          </a:p>
          <a:p>
            <a:r>
              <a:rPr lang="en-GB" dirty="0"/>
              <a:t>Excellent analytical skills (think English literature)</a:t>
            </a:r>
          </a:p>
          <a:p>
            <a:r>
              <a:rPr lang="en-US" dirty="0"/>
              <a:t>Able to be subjective &amp; take criticism</a:t>
            </a:r>
            <a:endParaRPr lang="en-GB" dirty="0"/>
          </a:p>
          <a:p>
            <a:r>
              <a:rPr lang="en-GB" dirty="0"/>
              <a:t>An interest in film – someone who watches a lot of films and has an open mind about what they watch.</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45733" y1="27023" x2="80000" y2="13584"/>
                        <a14:foregroundMark x1="87467" y1="11705" x2="83067" y2="13439"/>
                        <a14:foregroundMark x1="44267" y1="34827" x2="84000" y2="36561"/>
                        <a14:foregroundMark x1="90000" y1="33960" x2="90000" y2="37283"/>
                        <a14:foregroundMark x1="28000" y1="35116" x2="44933" y2="50289"/>
                        <a14:foregroundMark x1="90133" y1="34393" x2="87333" y2="36416"/>
                        <a14:foregroundMark x1="24133" y1="35260" x2="20667" y2="44798"/>
                        <a14:foregroundMark x1="24933" y1="33092" x2="17067" y2="37861"/>
                        <a14:foregroundMark x1="10800" y1="54335" x2="10533" y2="55058"/>
                        <a14:foregroundMark x1="11067" y1="55202" x2="11867" y2="47110"/>
                        <a14:foregroundMark x1="11867" y1="47110" x2="16267" y2="39017"/>
                        <a14:foregroundMark x1="15200" y1="39595" x2="12000" y2="47832"/>
                        <a14:foregroundMark x1="88933" y1="32803" x2="81200" y2="32948"/>
                        <a14:foregroundMark x1="87067" y1="9393" x2="82667" y2="10983"/>
                        <a14:foregroundMark x1="65067" y1="33092" x2="79200" y2="33237"/>
                        <a14:backgroundMark x1="15333" y1="72543" x2="15333" y2="72543"/>
                        <a14:backgroundMark x1="30667" y1="56936" x2="30667" y2="56936"/>
                        <a14:backgroundMark x1="28933" y1="37572" x2="28933" y2="37572"/>
                        <a14:backgroundMark x1="30933" y1="37428" x2="30933" y2="37428"/>
                        <a14:backgroundMark x1="32000" y1="37428" x2="32000" y2="37428"/>
                        <a14:backgroundMark x1="31333" y1="37428" x2="28933" y2="38006"/>
                      </a14:backgroundRemoval>
                    </a14:imgEffect>
                  </a14:imgLayer>
                </a14:imgProps>
              </a:ext>
              <a:ext uri="{28A0092B-C50C-407E-A947-70E740481C1C}">
                <a14:useLocalDpi xmlns:a14="http://schemas.microsoft.com/office/drawing/2010/main" val="0"/>
              </a:ext>
            </a:extLst>
          </a:blip>
          <a:srcRect/>
          <a:stretch>
            <a:fillRect/>
          </a:stretch>
        </p:blipFill>
        <p:spPr bwMode="auto">
          <a:xfrm>
            <a:off x="8854255" y="4018636"/>
            <a:ext cx="3337745" cy="307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1C9AF3D0-8C60-4CA8-BBF4-C1B354B5D76E}"/>
              </a:ext>
            </a:extLst>
          </p:cNvPr>
          <p:cNvSpPr/>
          <p:nvPr/>
        </p:nvSpPr>
        <p:spPr>
          <a:xfrm>
            <a:off x="535800" y="5489587"/>
            <a:ext cx="8371202" cy="707886"/>
          </a:xfrm>
          <a:prstGeom prst="rect">
            <a:avLst/>
          </a:prstGeom>
        </p:spPr>
        <p:txBody>
          <a:bodyPr wrap="none">
            <a:spAutoFit/>
          </a:bodyPr>
          <a:lstStyle/>
          <a:p>
            <a:pPr algn="ctr"/>
            <a:r>
              <a:rPr lang="en-US" sz="4000" b="1" dirty="0">
                <a:latin typeface="Candara" panose="020E0502030303020204" pitchFamily="34" charset="0"/>
              </a:rPr>
              <a:t>Its NOT all just Marvel &amp; Disney films!</a:t>
            </a:r>
            <a:endParaRPr lang="en-GB" sz="4000" b="1" dirty="0">
              <a:latin typeface="Candara" panose="020E0502030303020204" pitchFamily="34" charset="0"/>
            </a:endParaRPr>
          </a:p>
        </p:txBody>
      </p:sp>
    </p:spTree>
    <p:extLst>
      <p:ext uri="{BB962C8B-B14F-4D97-AF65-F5344CB8AC3E}">
        <p14:creationId xmlns:p14="http://schemas.microsoft.com/office/powerpoint/2010/main" val="127089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ignpost cartoon">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79576" y="1296090"/>
            <a:ext cx="4809952" cy="5063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1302078">
            <a:off x="2606996" y="2176143"/>
            <a:ext cx="3854019" cy="1077218"/>
          </a:xfrm>
          <a:prstGeom prst="rect">
            <a:avLst/>
          </a:prstGeom>
          <a:noFill/>
        </p:spPr>
        <p:txBody>
          <a:bodyPr wrap="square" rtlCol="0">
            <a:spAutoFit/>
          </a:bodyPr>
          <a:lstStyle/>
          <a:p>
            <a:pPr algn="ctr"/>
            <a:r>
              <a:rPr lang="en-GB" sz="3200" b="1" dirty="0">
                <a:latin typeface="Adobe Gothic Std B" pitchFamily="34" charset="-128"/>
                <a:ea typeface="Adobe Gothic Std B" pitchFamily="34" charset="-128"/>
              </a:rPr>
              <a:t>FILM STUDIES lesson this way…</a:t>
            </a:r>
          </a:p>
        </p:txBody>
      </p:sp>
      <p:sp>
        <p:nvSpPr>
          <p:cNvPr id="5" name="TextBox 4"/>
          <p:cNvSpPr txBox="1"/>
          <p:nvPr/>
        </p:nvSpPr>
        <p:spPr>
          <a:xfrm>
            <a:off x="65909" y="291519"/>
            <a:ext cx="8784976" cy="769441"/>
          </a:xfrm>
          <a:prstGeom prst="rect">
            <a:avLst/>
          </a:prstGeom>
          <a:noFill/>
        </p:spPr>
        <p:txBody>
          <a:bodyPr wrap="square" rtlCol="0">
            <a:spAutoFit/>
          </a:bodyPr>
          <a:lstStyle/>
          <a:p>
            <a:pPr algn="ctr"/>
            <a:r>
              <a:rPr lang="en-GB" sz="4400" b="1" dirty="0">
                <a:latin typeface="Candara" panose="020E0502030303020204" pitchFamily="34" charset="0"/>
              </a:rPr>
              <a:t>Any questions about the course?</a:t>
            </a:r>
          </a:p>
        </p:txBody>
      </p:sp>
      <p:sp>
        <p:nvSpPr>
          <p:cNvPr id="2" name="TextBox 1">
            <a:extLst>
              <a:ext uri="{FF2B5EF4-FFF2-40B4-BE49-F238E27FC236}">
                <a16:creationId xmlns:a16="http://schemas.microsoft.com/office/drawing/2014/main" id="{5ACE5CED-2653-894A-8934-82418BF2CDA4}"/>
              </a:ext>
            </a:extLst>
          </p:cNvPr>
          <p:cNvSpPr txBox="1"/>
          <p:nvPr/>
        </p:nvSpPr>
        <p:spPr>
          <a:xfrm>
            <a:off x="5891276" y="4842389"/>
            <a:ext cx="4968552" cy="461665"/>
          </a:xfrm>
          <a:prstGeom prst="rect">
            <a:avLst/>
          </a:prstGeom>
          <a:noFill/>
        </p:spPr>
        <p:txBody>
          <a:bodyPr wrap="square" rtlCol="0">
            <a:spAutoFit/>
          </a:bodyPr>
          <a:lstStyle/>
          <a:p>
            <a:pPr algn="ctr"/>
            <a:r>
              <a:rPr lang="en-US" sz="2400" dirty="0">
                <a:hlinkClick r:id="rId5"/>
              </a:rPr>
              <a:t>lchan@littleheath.org.uk</a:t>
            </a:r>
            <a:r>
              <a:rPr lang="en-US" sz="2400" dirty="0"/>
              <a:t> </a:t>
            </a:r>
          </a:p>
        </p:txBody>
      </p:sp>
    </p:spTree>
    <p:extLst>
      <p:ext uri="{BB962C8B-B14F-4D97-AF65-F5344CB8AC3E}">
        <p14:creationId xmlns:p14="http://schemas.microsoft.com/office/powerpoint/2010/main" val="336592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530B004E4030438EC8C74B8DAE3C6D" ma:contentTypeVersion="18" ma:contentTypeDescription="Create a new document." ma:contentTypeScope="" ma:versionID="76015047d295ab2ab6fb0bb38b92783d">
  <xsd:schema xmlns:xsd="http://www.w3.org/2001/XMLSchema" xmlns:xs="http://www.w3.org/2001/XMLSchema" xmlns:p="http://schemas.microsoft.com/office/2006/metadata/properties" xmlns:ns2="3ae4bebc-5183-402f-9a72-94513702be85" xmlns:ns3="0ff20ada-ea1e-4479-af96-12e7f68be8f6" targetNamespace="http://schemas.microsoft.com/office/2006/metadata/properties" ma:root="true" ma:fieldsID="2232b0e2fdd0729c05db7f1825d902f3" ns2:_="" ns3:_="">
    <xsd:import namespace="3ae4bebc-5183-402f-9a72-94513702be85"/>
    <xsd:import namespace="0ff20ada-ea1e-4479-af96-12e7f68be8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e4bebc-5183-402f-9a72-94513702be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d9a6a31-fdfb-4004-be80-b2e33366328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ff20ada-ea1e-4479-af96-12e7f68be8f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7af94c68-3a47-42a6-be9b-7b315d5a8e27}" ma:internalName="TaxCatchAll" ma:showField="CatchAllData" ma:web="0ff20ada-ea1e-4479-af96-12e7f68be8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ff20ada-ea1e-4479-af96-12e7f68be8f6" xsi:nil="true"/>
    <lcf76f155ced4ddcb4097134ff3c332f xmlns="3ae4bebc-5183-402f-9a72-94513702be8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FB2E755-7A67-490F-938B-655E1F12129F}"/>
</file>

<file path=customXml/itemProps2.xml><?xml version="1.0" encoding="utf-8"?>
<ds:datastoreItem xmlns:ds="http://schemas.openxmlformats.org/officeDocument/2006/customXml" ds:itemID="{103CDCD7-45A6-4B4D-ABA7-FAE6FF151EC4}"/>
</file>

<file path=customXml/itemProps3.xml><?xml version="1.0" encoding="utf-8"?>
<ds:datastoreItem xmlns:ds="http://schemas.openxmlformats.org/officeDocument/2006/customXml" ds:itemID="{F0D5EAC8-1D47-442C-89CA-CE8431F04949}"/>
</file>

<file path=docProps/app.xml><?xml version="1.0" encoding="utf-8"?>
<Properties xmlns="http://schemas.openxmlformats.org/officeDocument/2006/extended-properties" xmlns:vt="http://schemas.openxmlformats.org/officeDocument/2006/docPropsVTypes">
  <TotalTime>413</TotalTime>
  <Words>751</Words>
  <Application>Microsoft Office PowerPoint</Application>
  <PresentationFormat>Widescreen</PresentationFormat>
  <Paragraphs>96</Paragraphs>
  <Slides>16</Slides>
  <Notes>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Adobe Gothic Std B</vt:lpstr>
      <vt:lpstr>Arial</vt:lpstr>
      <vt:lpstr>Arial MT</vt:lpstr>
      <vt:lpstr>Calibri</vt:lpstr>
      <vt:lpstr>Calibri Light</vt:lpstr>
      <vt:lpstr>Candara</vt:lpstr>
      <vt:lpstr>Office Theme</vt:lpstr>
      <vt:lpstr>PowerPoint Presentation</vt:lpstr>
      <vt:lpstr>PowerPoint Presentation</vt:lpstr>
      <vt:lpstr>PowerPoint Presentation</vt:lpstr>
      <vt:lpstr>Joining Film Studies?</vt:lpstr>
      <vt:lpstr>Film Studies Course Content</vt:lpstr>
      <vt:lpstr>Film Studies Course Content</vt:lpstr>
      <vt:lpstr>Coursework: The Short Film</vt:lpstr>
      <vt:lpstr>What makes a good Film Studies student?</vt:lpstr>
      <vt:lpstr>PowerPoint Presentation</vt:lpstr>
      <vt:lpstr>Narrative- telling a story</vt:lpstr>
      <vt:lpstr>Read any good films lately?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L Chan</dc:creator>
  <cp:lastModifiedBy>Mr L Chan</cp:lastModifiedBy>
  <cp:revision>11</cp:revision>
  <dcterms:created xsi:type="dcterms:W3CDTF">2023-06-30T14:42:37Z</dcterms:created>
  <dcterms:modified xsi:type="dcterms:W3CDTF">2025-07-04T11:23:33Z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0x0101008E530B004E4030438EC8C74B8DAE3C6D</vt:lpwstr>
  </property>
</Properties>
</file>