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notesMasterIdLst>
    <p:notesMasterId r:id="rId15"/>
  </p:notesMasterIdLst>
  <p:sldIdLst>
    <p:sldId id="263" r:id="rId2"/>
    <p:sldId id="274" r:id="rId3"/>
    <p:sldId id="260" r:id="rId4"/>
    <p:sldId id="257" r:id="rId5"/>
    <p:sldId id="272" r:id="rId6"/>
    <p:sldId id="265" r:id="rId7"/>
    <p:sldId id="269" r:id="rId8"/>
    <p:sldId id="268" r:id="rId9"/>
    <p:sldId id="266" r:id="rId10"/>
    <p:sldId id="270" r:id="rId11"/>
    <p:sldId id="267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88169" autoAdjust="0"/>
  </p:normalViewPr>
  <p:slideViewPr>
    <p:cSldViewPr snapToGrid="0">
      <p:cViewPr varScale="1">
        <p:scale>
          <a:sx n="114" d="100"/>
          <a:sy n="114" d="100"/>
        </p:scale>
        <p:origin x="474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DB315-B840-4E32-BED6-00493771B2B9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D186E-9EDA-491D-ABEA-AB59CEE1E4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290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E088FAA1-007E-424B-A70B-39BB875E6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F7CEF03-0D1D-4D1D-982F-BCFE219C9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15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697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44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616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D186E-9EDA-491D-ABEA-AB59CEE1E4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4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83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4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48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06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23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41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37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71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1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37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07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D0B9-59AE-4060-A3B0-CD07E1D88D0E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6CFA0F1-84BE-4D43-A11C-289792765D8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D700D-D086-4898-A0FC-B66E25AC520E}"/>
              </a:ext>
            </a:extLst>
          </p:cNvPr>
          <p:cNvSpPr txBox="1"/>
          <p:nvPr/>
        </p:nvSpPr>
        <p:spPr>
          <a:xfrm>
            <a:off x="3847576" y="0"/>
            <a:ext cx="4262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C00000"/>
                </a:solidFill>
                <a:latin typeface="Impact" panose="020B0806030902050204" pitchFamily="34" charset="0"/>
              </a:rPr>
              <a:t>A Level Art &amp; Design</a:t>
            </a:r>
          </a:p>
        </p:txBody>
      </p:sp>
      <p:pic>
        <p:nvPicPr>
          <p:cNvPr id="4" name="Picture 2" descr="https://attachments.office.net/owa/Rviner%40littleheath.org.uk/service.svc/s/GetAttachmentThumbnail?id=AAMkADhhYTc3MWZmLWIwNDEtNDg1My05ZDdhLThkODI2YmQzMGJlZgBGAAAAAADL8mbVYf7zR5qkRtkbYxDuBwCCy0RHF5RjS5oIXssvG9SlAAAAAAEMAACCy0RHF5RjS5oIXssvG9SlAAVT0ieuAAABEgAQAC9Z0q3qZwFKoPWE55392cw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K_rAkTffhkWeTp_8CymXBKBlVuzDxtgYfkXHNFlL3eKEoMZThCU_COSkXmbD8rmIkdaXMH3MZFU.&amp;animation=true">
            <a:extLst>
              <a:ext uri="{FF2B5EF4-FFF2-40B4-BE49-F238E27FC236}">
                <a16:creationId xmlns:a16="http://schemas.microsoft.com/office/drawing/2014/main" id="{5633F9BD-260E-44BD-B671-07B233E01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2550" y="1203613"/>
            <a:ext cx="5352438" cy="43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300651C-AA55-4B56-B58B-B1FC0307F1EC}"/>
              </a:ext>
            </a:extLst>
          </p:cNvPr>
          <p:cNvGrpSpPr/>
          <p:nvPr/>
        </p:nvGrpSpPr>
        <p:grpSpPr>
          <a:xfrm>
            <a:off x="9808546" y="4169727"/>
            <a:ext cx="1912466" cy="1701518"/>
            <a:chOff x="8812204" y="120244"/>
            <a:chExt cx="1320900" cy="135059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61C010-E946-438B-A96A-73C2D5758ECD}"/>
                </a:ext>
              </a:extLst>
            </p:cNvPr>
            <p:cNvSpPr/>
            <p:nvPr/>
          </p:nvSpPr>
          <p:spPr>
            <a:xfrm>
              <a:off x="8850608" y="1210939"/>
              <a:ext cx="1234951" cy="25989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62F2B5-AD06-43E9-9429-61CF2065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2204" y="120244"/>
              <a:ext cx="1320900" cy="1350592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1250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E8DBD653-954E-4516-BAC5-8C3038F9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73565" y="907172"/>
            <a:ext cx="4642679" cy="348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ttachments.office.net/owa/Rviner%40littleheath.org.uk/service.svc/s/GetAttachmentThumbnail?id=AAMkADhhYTc3MWZmLWIwNDEtNDg1My05ZDdhLThkODI2YmQzMGJlZgBGAAAAAADL8mbVYf7zR5qkRtkbYxDuBwCCy0RHF5RjS5oIXssvG9SlAAAAAAEMAACCy0RHF5RjS5oIXssvG9SlAAVT0ieiAAABEgAQAO0dU2iTB45FjFrAhMZ4BfQ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YyMiwiZXhwIjoxNjEyMTkzMjIyLCJpc3MiOiIwMDAwMDAwMi0wMDAwLTBmZjEtY2UwMC0wMDAwMDAwMDAwMDBAN2FlMDAzYjItNjVmNi00ZWE4LThhNTQtNjlkNTRjNGIzMDNjIiwiYXVkIjoiMDAwMDAwMDItMDAwMC0wZmYxLWNlMDAtMDAwMDAwMDAwMDAwL2F0dGFjaG1lbnRzLm9mZmljZS5uZXRAN2FlMDAzYjItNjVmNi00ZWE4LThhNTQtNjlkNTRjNGIzMDNjIiwiaGFwcCI6Im93YSJ9.l3sDn-1GVNNUeigUJ7PnaU-dJ8xNMnWtVtoYJviup8XFZikIfcIbmnpm8j_cDkhqoovGupDETw_tss-pCS33jTLpE_8dmhWrr2xQZ7HcCGrFaKeekfXwncNXLC29Ew6Az1vZtqJXNXHIeUutxY98EJoN-SKzF4of_3mDLBrAk5iUnCBGDZGjCJUnjlYMYSvJwqN9lH7QTfrnkdz83iGHAzmrJpcqMxIJbMf5wrYh8rRroF_2Ic0RB4pDD0pDq6TmwdBoR-TysqAzIcQh5ldv3wPSV-8J_6vbEJBSx4dNSfcBpUa0wf9xmX1b__Z0HMvNQ9rCTVQPUOBs0WI6rGGuBA&amp;X-OWA-CANARY=vwOSjQZ6G0ya66nQbI0dXyDVg6XExtgYrOQZJ83rQ5GLuUaQmCi1p-cfI-PdysXASJ_EnElC6Vk.&amp;animation=true">
            <a:extLst>
              <a:ext uri="{FF2B5EF4-FFF2-40B4-BE49-F238E27FC236}">
                <a16:creationId xmlns:a16="http://schemas.microsoft.com/office/drawing/2014/main" id="{93603F28-6F5C-42CE-876B-5100C05F9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63" y="330463"/>
            <a:ext cx="4302203" cy="322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preview">
            <a:extLst>
              <a:ext uri="{FF2B5EF4-FFF2-40B4-BE49-F238E27FC236}">
                <a16:creationId xmlns:a16="http://schemas.microsoft.com/office/drawing/2014/main" id="{EC4307C0-148F-4B4B-A703-62638F33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1" y="230677"/>
            <a:ext cx="3577793" cy="268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attachments.office.net/owa/Rviner%40littleheath.org.uk/service.svc/s/GetAttachmentThumbnail?id=AAMkADhhYTc3MWZmLWIwNDEtNDg1My05ZDdhLThkODI2YmQzMGJlZgBGAAAAAADL8mbVYf7zR5qkRtkbYxDuBwCCy0RHF5RjS5oIXssvG9SlAAAAAAEMAACCy0RHF5RjS5oIXssvG9SlAAVT0iesAAABEgAQABnZnbCMGypDgKMBtINycKE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kyMiwiZXhwIjoxNjEyMTkzNTIyLCJpc3MiOiIwMDAwMDAwMi0wMDAwLTBmZjEtY2UwMC0wMDAwMDAwMDAwMDBAN2FlMDAzYjItNjVmNi00ZWE4LThhNTQtNjlkNTRjNGIzMDNjIiwiYXVkIjoiMDAwMDAwMDItMDAwMC0wZmYxLWNlMDAtMDAwMDAwMDAwMDAwL2F0dGFjaG1lbnRzLm9mZmljZS5uZXRAN2FlMDAzYjItNjVmNi00ZWE4LThhNTQtNjlkNTRjNGIzMDNjIiwiaGFwcCI6Im93YSJ9.Q3a45k_zp_6WBATmgc4HCmGc4MCiPp7MxhLvPbwCk4I_5iqzezqYsAmG7b-1a78gGziWNmhO2Vz9KQiof4xoG78-g7TOzHQ1fe5nWfn88tMQCw_dqPN2nm45K1zug4oKqY92pqH_iK8ApAKvNBBgOKvpcMZuhjf56aUl1St421O5gQOHqejd_lLrG0-e9mBKMlkwbhCtYBMv9RsrrY2NHGw1GGDKB8PEKbr8L94HKZZFtzjeTZRSceE4JwsXQ0U6DuBxKacxK8CdOsgfiqF5nUiix3h_4keprxLZb06KTfR_8D_W-kU7JuTP7Vc-si86Bj9maSo7yW0ziSmuhlz5_Q&amp;X-OWA-CANARY=UCg4QJPwhEW67v6cqwnsMjChhSTFxtgYciI7CKnyFmtGqFekplCp0kFVVXXX1qyljfmz0VnumxY.&amp;animation=true">
            <a:extLst>
              <a:ext uri="{FF2B5EF4-FFF2-40B4-BE49-F238E27FC236}">
                <a16:creationId xmlns:a16="http://schemas.microsoft.com/office/drawing/2014/main" id="{4D5A95B7-7B99-42B5-B2FB-8B126BF4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5" y="3139240"/>
            <a:ext cx="3236729" cy="24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0FC2B-21D6-4957-8169-74D4FB56152D}"/>
              </a:ext>
            </a:extLst>
          </p:cNvPr>
          <p:cNvSpPr txBox="1"/>
          <p:nvPr/>
        </p:nvSpPr>
        <p:spPr>
          <a:xfrm>
            <a:off x="8450664" y="505432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Final Pieces</a:t>
            </a:r>
          </a:p>
        </p:txBody>
      </p:sp>
    </p:spTree>
    <p:extLst>
      <p:ext uri="{BB962C8B-B14F-4D97-AF65-F5344CB8AC3E}">
        <p14:creationId xmlns:p14="http://schemas.microsoft.com/office/powerpoint/2010/main" val="1658125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277A2D0-47D7-42DD-8D07-F42E5F985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3" y="356300"/>
            <a:ext cx="3904943" cy="51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40F691C-07FB-48E4-8420-DDB715286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24" y="356300"/>
            <a:ext cx="2712793" cy="203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ttachments.office.net/owa/Rviner%40littleheath.org.uk/service.svc/s/GetAttachmentThumbnail?id=AAMkADhhYTc3MWZmLWIwNDEtNDg1My05ZDdhLThkODI2YmQzMGJlZgBGAAAAAADL8mbVYf7zR5qkRtkbYxDuBwCCy0RHF5RjS5oIXssvG9SlAAAAAAEMAACCy0RHF5RjS5oIXssvG9SlAAVT0iewAAABEgAQAK7DG5t%2BU0dLhh6jj%2FTcFKI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2ruaEJQ6kkSacO19b2otgzAGJcTDxtgYxOCeaeVS2tdVnxd9n619NZOzdePm2wmJcIykWqaFewo.&amp;animation=true">
            <a:extLst>
              <a:ext uri="{FF2B5EF4-FFF2-40B4-BE49-F238E27FC236}">
                <a16:creationId xmlns:a16="http://schemas.microsoft.com/office/drawing/2014/main" id="{E249C328-A447-4F89-90D2-177CDDE3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53671" y="-221614"/>
            <a:ext cx="3496565" cy="46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B00DF92-2262-4399-92AE-8D974DBF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9685" y="3011931"/>
            <a:ext cx="3318787" cy="24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C5A8A0-550A-47E1-8051-23D6A15BD4AA}"/>
              </a:ext>
            </a:extLst>
          </p:cNvPr>
          <p:cNvSpPr txBox="1"/>
          <p:nvPr/>
        </p:nvSpPr>
        <p:spPr>
          <a:xfrm>
            <a:off x="8711921" y="4662435"/>
            <a:ext cx="1842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Final Pieces</a:t>
            </a:r>
          </a:p>
        </p:txBody>
      </p:sp>
    </p:spTree>
    <p:extLst>
      <p:ext uri="{BB962C8B-B14F-4D97-AF65-F5344CB8AC3E}">
        <p14:creationId xmlns:p14="http://schemas.microsoft.com/office/powerpoint/2010/main" val="4135727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s.office.net/owa/Rviner%40littleheath.org.uk/service.svc/s/GetAttachmentThumbnail?id=AAMkADhhYTc3MWZmLWIwNDEtNDg1My05ZDdhLThkODI2YmQzMGJlZgBGAAAAAADL8mbVYf7zR5qkRtkbYxDuBwCCy0RHF5RjS5oIXssvG9SlAAAAAAEMAACCy0RHF5RjS5oIXssvG9SlAAVa7PC2AAABEgAQACyYy40trTpIvMF0L5AF0Rc%3D&amp;thumbnailType=2&amp;token=eyJhbGciOiJSUzI1NiIsImtpZCI6IjMwODE3OUNFNUY0QjUyRTc4QjJEQjg5NjZCQUY0RUNDMzcyN0FFRUUiLCJ0eXAiOiJKV1QiLCJ4NXQiOiJNSUY1emw5TFV1ZUxMYmlXYTY5T3pEY25ydTQifQ.eyJvcmlnaW4iOiJodHRwczovL291dGxvb2sub2ZmaWNlLmNvbSIsInVjIjoiOGZmMDM2MWI0NTUwNGFmZDlhMTdkNTZkZmI0ZTM2MzE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QzOTM5NSwiZXhwIjoxNjEyNDM5OTk1LCJpc3MiOiIwMDAwMDAwMi0wMDAwLTBmZjEtY2UwMC0wMDAwMDAwMDAwMDBAN2FlMDAzYjItNjVmNi00ZWE4LThhNTQtNjlkNTRjNGIzMDNjIiwiYXVkIjoiMDAwMDAwMDItMDAwMC0wZmYxLWNlMDAtMDAwMDAwMDAwMDAwL2F0dGFjaG1lbnRzLm9mZmljZS5uZXRAN2FlMDAzYjItNjVmNi00ZWE4LThhNTQtNjlkNTRjNGIzMDNjIiwiaGFwcCI6Im93YSJ9.e2pw5XnGoGAIwgGlP2UaCQIzkXWoIDSL9ds-2GhUP1TY1JVnq2_NZuIaFBhEjpZJJaU9gvm0kue1xPCSnBnEsYipFIymKDuTOPe2akW3ewkccg0tcTnNRhOacvw-8yfljZt5SxFaBnhuOMzxrax6vZtkQWDDgyfF2Evh_3Ab9gWaBake64oMl-smnFP4-rNh15g-1zdC_ZyVntz6wVBcJHP0UdvR6uprPLPxp5W6r9J0TvDvLV8gCnTbXbPvfJDmJFn94s9O75JxKU1BoonE9Y5IRjiJhaDc2SjHKvhSA-e1LcaWXzdvPlWBAVPlqAGmPmNgkusAFS2gDyqfb5uV4w&amp;X-OWA-CANARY=F2KlUxbQCkSA1OWzocQVCuDw8TcDydgYoosWKB80Ff-IL9nNpRUape9xdpIVpHBWjq6828wDvTw.&amp;animation=true">
            <a:extLst>
              <a:ext uri="{FF2B5EF4-FFF2-40B4-BE49-F238E27FC236}">
                <a16:creationId xmlns:a16="http://schemas.microsoft.com/office/drawing/2014/main" id="{8F1F2F81-7DD2-431F-97C5-445356319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592"/>
            <a:ext cx="4675832" cy="62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Rviner%40littleheath.org.uk/service.svc/s/GetAttachmentThumbnail?id=AAMkADhhYTc3MWZmLWIwNDEtNDg1My05ZDdhLThkODI2YmQzMGJlZgBGAAAAAADL8mbVYf7zR5qkRtkbYxDuBwCCy0RHF5RjS5oIXssvG9SlAAAAAAEMAACCy0RHF5RjS5oIXssvG9SlAAVa7PC9AAABEgAQAKo6T2ojm4RFjotJeKC7PTE%3D&amp;thumbnailType=2&amp;token=eyJhbGciOiJSUzI1NiIsImtpZCI6IjMwODE3OUNFNUY0QjUyRTc4QjJEQjg5NjZCQUY0RUNDMzcyN0FFRUUiLCJ0eXAiOiJKV1QiLCJ4NXQiOiJNSUY1emw5TFV1ZUxMYmlXYTY5T3pEY25ydTQifQ.eyJvcmlnaW4iOiJodHRwczovL291dGxvb2sub2ZmaWNlLmNvbSIsInVjIjoiOGZmMDM2MWI0NTUwNGFmZDlhMTdkNTZkZmI0ZTM2MzE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QzOTM5NSwiZXhwIjoxNjEyNDM5OTk1LCJpc3MiOiIwMDAwMDAwMi0wMDAwLTBmZjEtY2UwMC0wMDAwMDAwMDAwMDBAN2FlMDAzYjItNjVmNi00ZWE4LThhNTQtNjlkNTRjNGIzMDNjIiwiYXVkIjoiMDAwMDAwMDItMDAwMC0wZmYxLWNlMDAtMDAwMDAwMDAwMDAwL2F0dGFjaG1lbnRzLm9mZmljZS5uZXRAN2FlMDAzYjItNjVmNi00ZWE4LThhNTQtNjlkNTRjNGIzMDNjIiwiaGFwcCI6Im93YSJ9.e2pw5XnGoGAIwgGlP2UaCQIzkXWoIDSL9ds-2GhUP1TY1JVnq2_NZuIaFBhEjpZJJaU9gvm0kue1xPCSnBnEsYipFIymKDuTOPe2akW3ewkccg0tcTnNRhOacvw-8yfljZt5SxFaBnhuOMzxrax6vZtkQWDDgyfF2Evh_3Ab9gWaBake64oMl-smnFP4-rNh15g-1zdC_ZyVntz6wVBcJHP0UdvR6uprPLPxp5W6r9J0TvDvLV8gCnTbXbPvfJDmJFn94s9O75JxKU1BoonE9Y5IRjiJhaDc2SjHKvhSA-e1LcaWXzdvPlWBAVPlqAGmPmNgkusAFS2gDyqfb5uV4w&amp;X-OWA-CANARY=qE_6ddjJY0CVnGD2i5cyFIBtDYUDydgY0lHHqr_C5e7d3trflO3HfaSa5AyNe51-BNAF4F3GkyY.&amp;animation=true">
            <a:extLst>
              <a:ext uri="{FF2B5EF4-FFF2-40B4-BE49-F238E27FC236}">
                <a16:creationId xmlns:a16="http://schemas.microsoft.com/office/drawing/2014/main" id="{3782A246-228D-4640-BFB0-7C0BE5FE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9" y="331594"/>
            <a:ext cx="4014526" cy="535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51E93F-A7FA-4765-92E8-57F882EA437C}"/>
              </a:ext>
            </a:extLst>
          </p:cNvPr>
          <p:cNvSpPr txBox="1"/>
          <p:nvPr/>
        </p:nvSpPr>
        <p:spPr>
          <a:xfrm>
            <a:off x="1757779" y="1580226"/>
            <a:ext cx="7155402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Confirm your starting point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Take photos to draw from in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Find </a:t>
            </a:r>
            <a:r>
              <a:rPr lang="en-GB" sz="2400" b="1" dirty="0">
                <a:solidFill>
                  <a:srgbClr val="FF0000"/>
                </a:solidFill>
              </a:rPr>
              <a:t>images of artists’ work to inspire you</a:t>
            </a:r>
          </a:p>
          <a:p>
            <a:endParaRPr lang="en-GB" sz="2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Extension: Create a drawing or artist copy to present in your sketchbooks in September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6D9CC-73BF-48C1-BC01-1E415E276AB7}"/>
              </a:ext>
            </a:extLst>
          </p:cNvPr>
          <p:cNvSpPr txBox="1"/>
          <p:nvPr/>
        </p:nvSpPr>
        <p:spPr>
          <a:xfrm>
            <a:off x="1624614" y="585927"/>
            <a:ext cx="680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TRANSITON / SUMMER WORK</a:t>
            </a:r>
          </a:p>
        </p:txBody>
      </p:sp>
    </p:spTree>
    <p:extLst>
      <p:ext uri="{BB962C8B-B14F-4D97-AF65-F5344CB8AC3E}">
        <p14:creationId xmlns:p14="http://schemas.microsoft.com/office/powerpoint/2010/main" val="29036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4054AFBD-1261-44C1-9093-BB92758B8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736394"/>
              </p:ext>
            </p:extLst>
          </p:nvPr>
        </p:nvGraphicFramePr>
        <p:xfrm>
          <a:off x="932474" y="-126040"/>
          <a:ext cx="10327052" cy="580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resentation" r:id="rId3" imgW="5820355" imgH="3273653" progId="PowerPoint.Show.12">
                  <p:embed/>
                </p:oleObj>
              </mc:Choice>
              <mc:Fallback>
                <p:oleObj name="Presentation" r:id="rId3" imgW="5820355" imgH="327365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2474" y="-126040"/>
                        <a:ext cx="10327052" cy="5808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296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9E6A-90BB-43F4-B504-E85331ED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66" y="95988"/>
            <a:ext cx="7731159" cy="747391"/>
          </a:xfrm>
          <a:solidFill>
            <a:schemeClr val="bg1"/>
          </a:solidFill>
          <a:ln w="38100">
            <a:solidFill>
              <a:srgbClr val="A61919"/>
            </a:solidFill>
          </a:ln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A61919"/>
                </a:solidFill>
              </a:rPr>
              <a:t>General Information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11794-4313-4B15-956F-A961A7F0B5AB}"/>
              </a:ext>
            </a:extLst>
          </p:cNvPr>
          <p:cNvSpPr txBox="1"/>
          <p:nvPr/>
        </p:nvSpPr>
        <p:spPr>
          <a:xfrm>
            <a:off x="1090652" y="1018140"/>
            <a:ext cx="9112939" cy="5293757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A61919"/>
                </a:solidFill>
              </a:rPr>
              <a:t>Entry requirements? </a:t>
            </a:r>
          </a:p>
          <a:p>
            <a:r>
              <a:rPr lang="en-GB" dirty="0"/>
              <a:t>Students need at least grade 4 at GCSE, or evidence of suitable skill level if you have not taken GCSE</a:t>
            </a:r>
            <a:r>
              <a:rPr lang="en-GB" b="1" dirty="0"/>
              <a:t>.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Exam board? </a:t>
            </a:r>
          </a:p>
          <a:p>
            <a:r>
              <a:rPr lang="en-GB" dirty="0"/>
              <a:t>AQA, Art Craft and Design endorsement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Which subjects does it link to? </a:t>
            </a:r>
          </a:p>
          <a:p>
            <a:r>
              <a:rPr lang="en-GB" dirty="0"/>
              <a:t>Textiles/Media Studies/Film + more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What type of students might like this course? </a:t>
            </a:r>
          </a:p>
          <a:p>
            <a:r>
              <a:rPr lang="en-GB" dirty="0"/>
              <a:t>Creative students who enjoy personalised learning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Amount of homework and independent study?</a:t>
            </a:r>
          </a:p>
          <a:p>
            <a:r>
              <a:rPr lang="en-GB" dirty="0"/>
              <a:t>Independent study skills are essential, and there is a requirement to work hard outside of lessons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Average class size</a:t>
            </a:r>
          </a:p>
          <a:p>
            <a:r>
              <a:rPr lang="en-GB" dirty="0"/>
              <a:t>Classes vary in size, but on average will have 10 to 15 students</a:t>
            </a:r>
          </a:p>
          <a:p>
            <a:r>
              <a:rPr lang="en-GB" sz="2000" b="1" dirty="0">
                <a:solidFill>
                  <a:srgbClr val="A61919"/>
                </a:solidFill>
              </a:rPr>
              <a:t>What makes a successful student of Art?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Having a passion for the visual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Taking risks to develop their practical skills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Being able to manage deadlines</a:t>
            </a:r>
          </a:p>
        </p:txBody>
      </p:sp>
    </p:spTree>
    <p:extLst>
      <p:ext uri="{BB962C8B-B14F-4D97-AF65-F5344CB8AC3E}">
        <p14:creationId xmlns:p14="http://schemas.microsoft.com/office/powerpoint/2010/main" val="216761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9E6A-90BB-43F4-B504-E85331ED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0" y="109944"/>
            <a:ext cx="7034849" cy="777823"/>
          </a:xfrm>
          <a:ln w="38100">
            <a:solidFill>
              <a:srgbClr val="A61919"/>
            </a:solidFill>
          </a:ln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A61919"/>
                </a:solidFill>
              </a:rPr>
              <a:t>Course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11794-4313-4B15-956F-A961A7F0B5AB}"/>
              </a:ext>
            </a:extLst>
          </p:cNvPr>
          <p:cNvSpPr txBox="1"/>
          <p:nvPr/>
        </p:nvSpPr>
        <p:spPr>
          <a:xfrm>
            <a:off x="412011" y="1913507"/>
            <a:ext cx="5295013" cy="3600986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A61919"/>
                </a:solidFill>
              </a:rPr>
              <a:t>Year 1</a:t>
            </a:r>
          </a:p>
          <a:p>
            <a:endParaRPr lang="en-GB" sz="2400" b="1" dirty="0">
              <a:solidFill>
                <a:srgbClr val="A61919"/>
              </a:solidFill>
            </a:endParaRPr>
          </a:p>
          <a:p>
            <a:r>
              <a:rPr lang="en-GB" b="1" dirty="0"/>
              <a:t>Coursework Portfolio: Component 1: Personal Investigation</a:t>
            </a:r>
          </a:p>
          <a:p>
            <a:endParaRPr lang="en-GB" b="1" dirty="0"/>
          </a:p>
          <a:p>
            <a:r>
              <a:rPr lang="en-GB" dirty="0"/>
              <a:t>We provide a choice of starting points to choose from and then you will complete an in-depth personal investigation practical unit for the majority of the two year course. This is an extended unit, which is designed to enable you to experiment with a wide range of materials and processes, before specialising in an area of art and design that interests you the most.</a:t>
            </a:r>
            <a:endParaRPr lang="en-GB" b="1" dirty="0">
              <a:solidFill>
                <a:srgbClr val="A6191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30CE3A-AB7B-459B-9A3F-5C778736192D}"/>
              </a:ext>
            </a:extLst>
          </p:cNvPr>
          <p:cNvSpPr txBox="1"/>
          <p:nvPr/>
        </p:nvSpPr>
        <p:spPr>
          <a:xfrm>
            <a:off x="5988378" y="1913507"/>
            <a:ext cx="5479311" cy="2677656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A61919"/>
                </a:solidFill>
              </a:rPr>
              <a:t>Year 2</a:t>
            </a:r>
          </a:p>
          <a:p>
            <a:endParaRPr lang="en-GB" b="1" dirty="0"/>
          </a:p>
          <a:p>
            <a:r>
              <a:rPr lang="en-GB" b="1" dirty="0"/>
              <a:t>Terms 1 to 3</a:t>
            </a:r>
            <a:r>
              <a:rPr lang="en-GB" b="1" dirty="0">
                <a:solidFill>
                  <a:srgbClr val="A61919"/>
                </a:solidFill>
              </a:rPr>
              <a:t>. </a:t>
            </a:r>
          </a:p>
          <a:p>
            <a:r>
              <a:rPr lang="en-GB" dirty="0"/>
              <a:t>Completing personal investigation projects including:</a:t>
            </a:r>
          </a:p>
          <a:p>
            <a:r>
              <a:rPr lang="en-GB" dirty="0"/>
              <a:t>Supporting essay</a:t>
            </a:r>
          </a:p>
          <a:p>
            <a:r>
              <a:rPr lang="en-GB" dirty="0"/>
              <a:t>Final outcomes</a:t>
            </a:r>
          </a:p>
          <a:p>
            <a:endParaRPr lang="en-GB" b="1" dirty="0">
              <a:solidFill>
                <a:srgbClr val="A61919"/>
              </a:solidFill>
            </a:endParaRPr>
          </a:p>
          <a:p>
            <a:r>
              <a:rPr lang="en-GB" b="1" dirty="0"/>
              <a:t>Term 3 to 5:</a:t>
            </a:r>
            <a:endParaRPr lang="en-GB" b="1" dirty="0">
              <a:solidFill>
                <a:srgbClr val="A61919"/>
              </a:solidFill>
            </a:endParaRPr>
          </a:p>
          <a:p>
            <a:r>
              <a:rPr lang="en-GB" dirty="0"/>
              <a:t>Unit 2: AQA Externally Set Assignment</a:t>
            </a:r>
            <a:endParaRPr lang="en-GB" b="1" dirty="0">
              <a:solidFill>
                <a:srgbClr val="A6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5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C9E6A-90BB-43F4-B504-E85331ED6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0" y="109944"/>
            <a:ext cx="7034849" cy="777823"/>
          </a:xfrm>
          <a:ln w="38100">
            <a:solidFill>
              <a:srgbClr val="A61919"/>
            </a:solidFill>
          </a:ln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A61919"/>
                </a:solidFill>
              </a:rPr>
              <a:t>Starting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11794-4313-4B15-956F-A961A7F0B5AB}"/>
              </a:ext>
            </a:extLst>
          </p:cNvPr>
          <p:cNvSpPr txBox="1"/>
          <p:nvPr/>
        </p:nvSpPr>
        <p:spPr>
          <a:xfrm>
            <a:off x="456399" y="1256560"/>
            <a:ext cx="5295013" cy="4154984"/>
          </a:xfrm>
          <a:prstGeom prst="rect">
            <a:avLst/>
          </a:prstGeom>
          <a:solidFill>
            <a:schemeClr val="bg1"/>
          </a:solidFill>
          <a:ln>
            <a:solidFill>
              <a:srgbClr val="A61919"/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A61919"/>
                </a:solidFill>
              </a:rPr>
              <a:t>Magical Worlds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Past and Present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Illusion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Lighting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Journeys</a:t>
            </a:r>
          </a:p>
          <a:p>
            <a:r>
              <a:rPr lang="en-GB" sz="4000" b="1" dirty="0">
                <a:solidFill>
                  <a:srgbClr val="A61919"/>
                </a:solidFill>
              </a:rPr>
              <a:t>Distorted Figures</a:t>
            </a:r>
          </a:p>
          <a:p>
            <a:endParaRPr lang="en-GB" sz="2400" b="1" dirty="0">
              <a:solidFill>
                <a:srgbClr val="A6191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0DC85-F1B1-4EF4-B086-13E1B00B6672}"/>
              </a:ext>
            </a:extLst>
          </p:cNvPr>
          <p:cNvSpPr txBox="1"/>
          <p:nvPr/>
        </p:nvSpPr>
        <p:spPr>
          <a:xfrm>
            <a:off x="6944038" y="2343705"/>
            <a:ext cx="400212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Create a mind map from a starting point to consider how your project could develop</a:t>
            </a:r>
          </a:p>
          <a:p>
            <a:endParaRPr lang="en-GB" sz="20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C00000"/>
                </a:solidFill>
              </a:rPr>
              <a:t>Research artwork to inspire you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82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40B0FF-551C-47C9-AA85-F3A6437D78AB}"/>
              </a:ext>
            </a:extLst>
          </p:cNvPr>
          <p:cNvSpPr txBox="1"/>
          <p:nvPr/>
        </p:nvSpPr>
        <p:spPr>
          <a:xfrm>
            <a:off x="779290" y="50241"/>
            <a:ext cx="311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Examples of  A Level work</a:t>
            </a:r>
          </a:p>
        </p:txBody>
      </p:sp>
      <p:pic>
        <p:nvPicPr>
          <p:cNvPr id="4" name="Picture 2" descr="https://attachments.office.net/owa/Rviner%40littleheath.org.uk/service.svc/s/GetAttachmentThumbnail?id=AAMkADhhYTc3MWZmLWIwNDEtNDg1My05ZDdhLThkODI2YmQzMGJlZgBGAAAAAADL8mbVYf7zR5qkRtkbYxDuBwCCy0RHF5RjS5oIXssvG9SlAAAAAAEMAACCy0RHF5RjS5oIXssvG9SlAAVT0ieiAAABEgAQAFUJ1%2FX641ROpJCIPiq9%2FpY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TcyMiwiZXhwIjoxNjEyMTkyMzIyLCJpc3MiOiIwMDAwMDAwMi0wMDAwLTBmZjEtY2UwMC0wMDAwMDAwMDAwMDBAN2FlMDAzYjItNjVmNi00ZWE4LThhNTQtNjlkNTRjNGIzMDNjIiwiYXVkIjoiMDAwMDAwMDItMDAwMC0wZmYxLWNlMDAtMDAwMDAwMDAwMDAwL2F0dGFjaG1lbnRzLm9mZmljZS5uZXRAN2FlMDAzYjItNjVmNi00ZWE4LThhNTQtNjlkNTRjNGIzMDNjIiwiaGFwcCI6Im93YSJ9.aoDG_qcfAe6qtrW7ai0YMs7mw8n3aL-onGkiKXkd-UnO4Fl4QNultR5emUQiWyl_pgSPlyDmsxDx0Zjrlcr81Ae9DCmAFvjpffaxPA_CxIEzA5LYF7nbJGW_eU2oXIaB4bW8bAOr9n6hEU-MdOkJiOBmQPgww5aTPzftL2xGj0xvpqD-hcucHrBGvum4I-0kellu6byiQcxbSZ06l8oPx5Fsaa-DZRhOiFdyJRXtMHBZ-ovqXAuCYUA7YhfIsn2utv8i1xPLTLnqHhjWl7b9xT8tyRsU-qQ0_OrjL72X6WJ7jEOKNf8DQpMLf2YwVxdsnAJ5XsBZTEBsuNjBOVppWQ&amp;X-OWA-CANARY=OsY6swNc-0yO6SuLDhhcPyDh_gXDxtgYkkWKXpmpMsf9DS4dzjSNkAzPG1YhLXg9k48MpHCrLaU.&amp;animation=true">
            <a:extLst>
              <a:ext uri="{FF2B5EF4-FFF2-40B4-BE49-F238E27FC236}">
                <a16:creationId xmlns:a16="http://schemas.microsoft.com/office/drawing/2014/main" id="{82B7B7A1-BFD4-4ACE-8955-2911C923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1112" y="1305032"/>
            <a:ext cx="3848516" cy="28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AC8ACBA-41DB-49AD-8A03-4AE2DC052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4477" y="1036495"/>
            <a:ext cx="2460337" cy="18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ttachments.office.net/owa/Rviner%40littleheath.org.uk/service.svc/s/GetAttachmentThumbnail?id=AAMkADhhYTc3MWZmLWIwNDEtNDg1My05ZDdhLThkODI2YmQzMGJlZgBGAAAAAADL8mbVYf7zR5qkRtkbYxDuBwCCy0RHF5RjS5oIXssvG9SlAAAAAAEMAACCy0RHF5RjS5oIXssvG9SlAAVT0iejAAABEgAQAFwd6lGszoZPhGjnSC2deQY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AyMiwiZXhwIjoxNjEyMTkyNjIyLCJpc3MiOiIwMDAwMDAwMi0wMDAwLTBmZjEtY2UwMC0wMDAwMDAwMDAwMDBAN2FlMDAzYjItNjVmNi00ZWE4LThhNTQtNjlkNTRjNGIzMDNjIiwiYXVkIjoiMDAwMDAwMDItMDAwMC0wZmYxLWNlMDAtMDAwMDAwMDAwMDAwL2F0dGFjaG1lbnRzLm9mZmljZS5uZXRAN2FlMDAzYjItNjVmNi00ZWE4LThhNTQtNjlkNTRjNGIzMDNjIiwiaGFwcCI6Im93YSJ9.eVsFO8i1sofx180I3ls8b4if88m7LUoghY29wuZ9WQXoFw8noz6jAs6WgpSx5Yh5trAMPdNIr_Vk8BIeqMmQiF7v_AR_GaKximVaYkA8u9tCQqWeq6U-BPzPi8a-mTuGpQ5wNwk1jyaWPNiZZRomLmeeFfP-B_PeehRS5m2X6akIbkTWClBow-5fB93uEgCzmz8rnnJZe6CUzt0uL1HNxMDKuhAeHNinMAbYBAckRxs5Wc3P9w-iSXElZjc7gcSQJJyFPzNflqUL3Y2IegqANcO-KBoOsd23L05WGlXv9SBnbuQv1TUtrvtD8i6relwF3OwLXig2L6P_C0xwprb8UQ&amp;X-OWA-CANARY=gJSezuB-qki2iQpvGPiLGICZOF_DxtgYiTiD3UOAiNXt6IsYRwvwtnqfntn5Fdv85ftagy_d-64.&amp;animation=true">
            <a:extLst>
              <a:ext uri="{FF2B5EF4-FFF2-40B4-BE49-F238E27FC236}">
                <a16:creationId xmlns:a16="http://schemas.microsoft.com/office/drawing/2014/main" id="{B8C95D84-F4DD-441D-85A9-CEDEF0E0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69670" y="1039060"/>
            <a:ext cx="2465463" cy="184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85C862F-66D5-4EAB-A065-720077DA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36" y="834477"/>
            <a:ext cx="2770564" cy="368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E973A-D163-4938-A951-2C2CF510AC4A}"/>
              </a:ext>
            </a:extLst>
          </p:cNvPr>
          <p:cNvSpPr txBox="1"/>
          <p:nvPr/>
        </p:nvSpPr>
        <p:spPr>
          <a:xfrm>
            <a:off x="119952" y="5076878"/>
            <a:ext cx="272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Observational Work</a:t>
            </a:r>
          </a:p>
        </p:txBody>
      </p:sp>
      <p:pic>
        <p:nvPicPr>
          <p:cNvPr id="1026" name="Picture 2" descr="https://attachments.office.net/owa/Rviner%40littleheath.org.uk/service.svc/s/GetAttachmentThumbnail?id=AAMkADhhYTc3MWZmLWIwNDEtNDg1My05ZDdhLThkODI2YmQzMGJlZgBGAAAAAADL8mbVYf7zR5qkRtkbYxDuBwCCy0RHF5RjS5oIXssvG9SlAAAAAAEMAACCy0RHF5RjS5oIXssvG9SlAAVa7PCrAAABEgAQACMhF64Y3cNIjgBd00iKo40%3D&amp;thumbnailType=2&amp;token=eyJhbGciOiJSUzI1NiIsImtpZCI6IjMwODE3OUNFNUY0QjUyRTc4QjJEQjg5NjZCQUY0RUNDMzcyN0FFRUUiLCJ0eXAiOiJKV1QiLCJ4NXQiOiJNSUY1emw5TFV1ZUxMYmlXYTY5T3pEY25ydTQifQ.eyJvcmlnaW4iOiJodHRwczovL291dGxvb2sub2ZmaWNlLmNvbSIsInVjIjoiZDEzYmJiY2Q4ODFiNDA0ZWE1ZjI5OTFiZDU5NDdjN2I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QyOTQxMywiZXhwIjoxNjEyNDMwMDEzLCJpc3MiOiIwMDAwMDAwMi0wMDAwLTBmZjEtY2UwMC0wMDAwMDAwMDAwMDBAN2FlMDAzYjItNjVmNi00ZWE4LThhNTQtNjlkNTRjNGIzMDNjIiwiYXVkIjoiMDAwMDAwMDItMDAwMC0wZmYxLWNlMDAtMDAwMDAwMDAwMDAwL2F0dGFjaG1lbnRzLm9mZmljZS5uZXRAN2FlMDAzYjItNjVmNi00ZWE4LThhNTQtNjlkNTRjNGIzMDNjIiwiaGFwcCI6Im93YSJ9.Wcn0GHKFjJ6DCOq__L7-ZhtBElWKSL1Q-UkpFE6sx82_mUHAounddLiqIRCOZgqTdBTs9rSs_KpnhQ8AIC9tdYVu3Fo_ChAt6h7wA-Q9aciNBYCaMwiCaTG5lGak1SPT1h0BbRLIJpX1hmkfthOUMWEp2vt3STQTCJqLwnYAKiTx_R4fIcbX4wB7cPmDNNCte8zIGBTljThkSkv8Ybtv3nfgMZ0OFirPoGU_mAMmdhq7rNyIrlzipDw-HWI0191gTeDl2A7q7wTTrVfFYTn8RVI84wHyoGD3G9_cyKp5_HBwjI3i8-_bACWCmEaNlpL3_aGNUeimjR5FZtldPXRC-w&amp;X-OWA-CANARY=ngY7brEDh0GOv54d6Gw5FLCfQ9jryNgYcTsRXvAtX-W631L7unvqCgXrWUtp3FQkKjOkkXuVX74.&amp;animation=true">
            <a:extLst>
              <a:ext uri="{FF2B5EF4-FFF2-40B4-BE49-F238E27FC236}">
                <a16:creationId xmlns:a16="http://schemas.microsoft.com/office/drawing/2014/main" id="{30C4B6F8-1AF8-4D0C-85EF-4509B3B6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67" y="3347381"/>
            <a:ext cx="2350806" cy="23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F5F70F-F144-45A9-B3F1-76F2C0AF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41" y="3347381"/>
            <a:ext cx="1598898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36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5CF12F5-116C-4A11-A4C7-BA6B2B3B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8" y="492367"/>
            <a:ext cx="3188678" cy="239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46AC421-E3C9-47FC-85F0-008EFDEEA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210" y="492368"/>
            <a:ext cx="3547069" cy="26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E549D08-1014-41AA-AAD6-6A451C770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84" y="3373736"/>
            <a:ext cx="3188679" cy="23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26811120-0974-4940-8254-999D427A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3655" y="3745226"/>
            <a:ext cx="2529809" cy="18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19F7601-40AF-4459-A6C8-B3EE4C0BA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2967" y="769837"/>
            <a:ext cx="3255459" cy="244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AED72F7-C6ED-480E-A9D2-9E8CD211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33396" y="3699789"/>
            <a:ext cx="2947517" cy="221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7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ttachments.office.net/owa/Rviner%40littleheath.org.uk/service.svc/s/GetAttachmentThumbnail?id=AAMkADhhYTc3MWZmLWIwNDEtNDg1My05ZDdhLThkODI2YmQzMGJlZgBGAAAAAADL8mbVYf7zR5qkRtkbYxDuBwCCy0RHF5RjS5oIXssvG9SlAAAAAAEMAACCy0RHF5RjS5oIXssvG9SlAAVT0ieuAAABEgAQAC9Z0q3qZwFKoPWE55392cw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K_rAkTffhkWeTp_8CymXBKBlVuzDxtgYfkXHNFlL3eKEoMZThCU_COSkXmbD8rmIkdaXMH3MZFU.&amp;animation=true">
            <a:extLst>
              <a:ext uri="{FF2B5EF4-FFF2-40B4-BE49-F238E27FC236}">
                <a16:creationId xmlns:a16="http://schemas.microsoft.com/office/drawing/2014/main" id="{4BEF7344-63D2-4C2F-AAEC-515137536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1237" y="803169"/>
            <a:ext cx="4126510" cy="31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ttachments.office.net/owa/Rviner%40littleheath.org.uk/service.svc/s/GetAttachmentThumbnail?id=AAMkADhhYTc3MWZmLWIwNDEtNDg1My05ZDdhLThkODI2YmQzMGJlZgBGAAAAAADL8mbVYf7zR5qkRtkbYxDuBwCCy0RHF5RjS5oIXssvG9SlAAAAAAEMAACCy0RHF5RjS5oIXssvG9SlAAVT0ietAAABEgAQACps9H41hBJLkn9u3AiRm3Y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RaRrOtt57E-h6xxQLAdKeIAqJBDExtgYlEPQtZkPqZgfmvN8URyP1bLQi2h--eD-Ex6a4oLDkwY.&amp;animation=true">
            <a:extLst>
              <a:ext uri="{FF2B5EF4-FFF2-40B4-BE49-F238E27FC236}">
                <a16:creationId xmlns:a16="http://schemas.microsoft.com/office/drawing/2014/main" id="{FA5DDF10-CA2F-4D0C-8271-A553E9EE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90876" y="987125"/>
            <a:ext cx="4629632" cy="34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attachments.office.net/owa/Rviner%40littleheath.org.uk/service.svc/s/GetAttachmentThumbnail?id=AAMkADhhYTc3MWZmLWIwNDEtNDg1My05ZDdhLThkODI2YmQzMGJlZgBGAAAAAADL8mbVYf7zR5qkRtkbYxDuBwCCy0RHF5RjS5oIXssvG9SlAAAAAAEMAACCy0RHF5RjS5oIXssvG9SlAAVT0iesAAABEgAQAAIQNzYdFsRMigbyYlh0P7w%3D&amp;thumbnailType=2&amp;token=eyJhbGciOiJSUzI1NiIsImtpZCI6IjMwODE3OUNFNUY0QjUyRTc4QjJEQjg5NjZCQUY0RUNDMzcyN0FFRUUiLCJ0eXAiOiJKV1QiLCJ4NXQiOiJNSUY1emw5TFV1ZUxMYmlXYTY5T3pEY25ydTQifQ.eyJvcmlnaW4iOiJodHRwczovL291dGxvb2sub2ZmaWNlLmNvbSIsInVjIjoiYzUxYmQ0MWZiOTJhNGE3NWExZjhhZDdmNDJkNGE4MzUiLCJzaWduaW5fc3RhdGUiOiJbXCJrbXNpXCJdIiwidmVyIjoiRXhjaGFuZ2UuQ2FsbGJhY2suVjEiLCJhcHBjdHhzZW5kZXIiOiJPd2FEb3dubG9hZEA3YWUwMDNiMi02NWY2LTRlYTgtOGE1NC02OWQ1NGM0YjMwM2MiLCJpc3NyaW5nIjoiV1ciLCJhcHBjdHgiOiJ7XCJtc2V4Y2hwcm90XCI6XCJvd2FcIixcInB1aWRcIjpcIjExNTM5NzcwMjUzMDg2MDI2NjBcIixcInNjb3BlXCI6XCJPd2FEb3dubG9hZFwiLFwib2lkXCI6XCJiOTY4Y2MyYi00NjQ0LTQyNDQtYWI4ZS0xNTgxM2M5MmNlZGVcIixcInByaW1hcnlzaWRcIjpcIlMtMS01LTIxLTQ4NzU2MzIzOS0xMjc3MTA3MDEwLTM0MTEzNTM1NDktNTM0MzI1NVwifSIsIm5iZiI6MTYxMjE5MjMyMiwiZXhwIjoxNjEyMTkyOTIyLCJpc3MiOiIwMDAwMDAwMi0wMDAwLTBmZjEtY2UwMC0wMDAwMDAwMDAwMDBAN2FlMDAzYjItNjVmNi00ZWE4LThhNTQtNjlkNTRjNGIzMDNjIiwiYXVkIjoiMDAwMDAwMDItMDAwMC0wZmYxLWNlMDAtMDAwMDAwMDAwMDAwL2F0dGFjaG1lbnRzLm9mZmljZS5uZXRAN2FlMDAzYjItNjVmNi00ZWE4LThhNTQtNjlkNTRjNGIzMDNjIiwiaGFwcCI6Im93YSJ9.NEuQss9FgX8GV32eL-JLV2pFUuh7tL18SiaWtA50tgYfaUSaZd3QutSpA_4qOtzfl1fckTVq5Ss9fHI5NPGyw4WnXbXvE0mGOp7bMVxT6kRn3VS-1cC5bd1vGD4MtUgYhC0sIVXo5W0DWchpLGYwvTtaRla6pMBNIKKhRqor9Gx5-7svYgKx7otjd5MEN55iVu1iNRPL7Nggtf3HZ3ifpHcDMDvOTOn5VlQo8EqSWNzg7tq4b5J7XmPqiyC6PoXFo00NQzkARm8mJIxNX6V_Je6-4wJTCOILrVfdiXXLVP43jEN8VCv3ZwErJv6IIQYnC_ecMYhRQz1otwlNsHmz7A&amp;X-OWA-CANARY=5XWeZx9q9Uu_1Sm_RVJ_jcDnBhbExtgYUKTDn0hI4WsDT4Vn8ZjyAdovskHlvah-_Pkd2Z8kxoQ.&amp;animation=true">
            <a:extLst>
              <a:ext uri="{FF2B5EF4-FFF2-40B4-BE49-F238E27FC236}">
                <a16:creationId xmlns:a16="http://schemas.microsoft.com/office/drawing/2014/main" id="{970E7725-D712-4235-B6BB-9BF39E78A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53846" y="805604"/>
            <a:ext cx="4120213" cy="30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50109-CEC6-4702-9D9A-56E4B1AAC006}"/>
              </a:ext>
            </a:extLst>
          </p:cNvPr>
          <p:cNvSpPr txBox="1"/>
          <p:nvPr/>
        </p:nvSpPr>
        <p:spPr>
          <a:xfrm>
            <a:off x="693336" y="5041670"/>
            <a:ext cx="212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Artist Research</a:t>
            </a:r>
          </a:p>
        </p:txBody>
      </p:sp>
    </p:spTree>
    <p:extLst>
      <p:ext uri="{BB962C8B-B14F-4D97-AF65-F5344CB8AC3E}">
        <p14:creationId xmlns:p14="http://schemas.microsoft.com/office/powerpoint/2010/main" val="3658163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CF47C2F-B3A6-4D66-B232-D4CBB6234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7860" y="941194"/>
            <a:ext cx="4394479" cy="32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6A24680-C40A-4E42-A364-CD6A85F58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94" y="391883"/>
            <a:ext cx="5441572" cy="408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631ADA9-587F-4302-BA01-1A411B03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3341" y="785348"/>
            <a:ext cx="2825837" cy="21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264C4D-7414-47CD-A833-0BD5AF8D606F}"/>
              </a:ext>
            </a:extLst>
          </p:cNvPr>
          <p:cNvSpPr txBox="1"/>
          <p:nvPr/>
        </p:nvSpPr>
        <p:spPr>
          <a:xfrm>
            <a:off x="4381081" y="4933741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Final pieces</a:t>
            </a:r>
          </a:p>
        </p:txBody>
      </p:sp>
    </p:spTree>
    <p:extLst>
      <p:ext uri="{BB962C8B-B14F-4D97-AF65-F5344CB8AC3E}">
        <p14:creationId xmlns:p14="http://schemas.microsoft.com/office/powerpoint/2010/main" val="101110835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30B004E4030438EC8C74B8DAE3C6D" ma:contentTypeVersion="18" ma:contentTypeDescription="Create a new document." ma:contentTypeScope="" ma:versionID="76015047d295ab2ab6fb0bb38b92783d">
  <xsd:schema xmlns:xsd="http://www.w3.org/2001/XMLSchema" xmlns:xs="http://www.w3.org/2001/XMLSchema" xmlns:p="http://schemas.microsoft.com/office/2006/metadata/properties" xmlns:ns2="3ae4bebc-5183-402f-9a72-94513702be85" xmlns:ns3="0ff20ada-ea1e-4479-af96-12e7f68be8f6" targetNamespace="http://schemas.microsoft.com/office/2006/metadata/properties" ma:root="true" ma:fieldsID="2232b0e2fdd0729c05db7f1825d902f3" ns2:_="" ns3:_="">
    <xsd:import namespace="3ae4bebc-5183-402f-9a72-94513702be85"/>
    <xsd:import namespace="0ff20ada-ea1e-4479-af96-12e7f68be8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e4bebc-5183-402f-9a72-94513702be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d9a6a31-fdfb-4004-be80-b2e3336632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20ada-ea1e-4479-af96-12e7f68be8f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af94c68-3a47-42a6-be9b-7b315d5a8e27}" ma:internalName="TaxCatchAll" ma:showField="CatchAllData" ma:web="0ff20ada-ea1e-4479-af96-12e7f68be8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f20ada-ea1e-4479-af96-12e7f68be8f6" xsi:nil="true"/>
    <lcf76f155ced4ddcb4097134ff3c332f xmlns="3ae4bebc-5183-402f-9a72-94513702be8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FA25E1E-1781-44DA-9A4F-D4981A80CBB2}"/>
</file>

<file path=customXml/itemProps2.xml><?xml version="1.0" encoding="utf-8"?>
<ds:datastoreItem xmlns:ds="http://schemas.openxmlformats.org/officeDocument/2006/customXml" ds:itemID="{8EB70EC5-5EAB-4EE1-8E64-1C21550521E4}"/>
</file>

<file path=customXml/itemProps3.xml><?xml version="1.0" encoding="utf-8"?>
<ds:datastoreItem xmlns:ds="http://schemas.openxmlformats.org/officeDocument/2006/customXml" ds:itemID="{2C9EB412-D0F8-4759-9259-A9FD8ABB0221}"/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2353</TotalTime>
  <Words>342</Words>
  <Application>Microsoft Office PowerPoint</Application>
  <PresentationFormat>Widescreen</PresentationFormat>
  <Paragraphs>64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Gill Sans MT</vt:lpstr>
      <vt:lpstr>Impact</vt:lpstr>
      <vt:lpstr>Gallery</vt:lpstr>
      <vt:lpstr>Presentation</vt:lpstr>
      <vt:lpstr>PowerPoint Presentation</vt:lpstr>
      <vt:lpstr>PowerPoint Presentation</vt:lpstr>
      <vt:lpstr>General Information</vt:lpstr>
      <vt:lpstr>Course structure</vt:lpstr>
      <vt:lpstr>Starting 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Heath School Sixth Form</dc:title>
  <dc:creator>Samantha Chaventre</dc:creator>
  <cp:lastModifiedBy>Mr R Viner</cp:lastModifiedBy>
  <cp:revision>83</cp:revision>
  <dcterms:created xsi:type="dcterms:W3CDTF">2020-10-10T18:37:01Z</dcterms:created>
  <dcterms:modified xsi:type="dcterms:W3CDTF">2025-07-02T10:32:23Z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0x0101008E530B004E4030438EC8C74B8DAE3C6D</vt:lpwstr>
  </property>
</Properties>
</file>